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69" r:id="rId1"/>
  </p:sldMasterIdLst>
  <p:notesMasterIdLst>
    <p:notesMasterId r:id="rId60"/>
  </p:notesMasterIdLst>
  <p:handoutMasterIdLst>
    <p:handoutMasterId r:id="rId61"/>
  </p:handoutMasterIdLst>
  <p:sldIdLst>
    <p:sldId id="3898" r:id="rId2"/>
    <p:sldId id="3643" r:id="rId3"/>
    <p:sldId id="3816" r:id="rId4"/>
    <p:sldId id="3811" r:id="rId5"/>
    <p:sldId id="3875" r:id="rId6"/>
    <p:sldId id="3876" r:id="rId7"/>
    <p:sldId id="3871" r:id="rId8"/>
    <p:sldId id="3872" r:id="rId9"/>
    <p:sldId id="3873" r:id="rId10"/>
    <p:sldId id="3874" r:id="rId11"/>
    <p:sldId id="3877" r:id="rId12"/>
    <p:sldId id="3878" r:id="rId13"/>
    <p:sldId id="3886" r:id="rId14"/>
    <p:sldId id="3887" r:id="rId15"/>
    <p:sldId id="3820" r:id="rId16"/>
    <p:sldId id="3846" r:id="rId17"/>
    <p:sldId id="3847" r:id="rId18"/>
    <p:sldId id="3848" r:id="rId19"/>
    <p:sldId id="3868" r:id="rId20"/>
    <p:sldId id="3881" r:id="rId21"/>
    <p:sldId id="3880" r:id="rId22"/>
    <p:sldId id="3882" r:id="rId23"/>
    <p:sldId id="3831" r:id="rId24"/>
    <p:sldId id="3832" r:id="rId25"/>
    <p:sldId id="3833" r:id="rId26"/>
    <p:sldId id="3888" r:id="rId27"/>
    <p:sldId id="3849" r:id="rId28"/>
    <p:sldId id="3850" r:id="rId29"/>
    <p:sldId id="3836" r:id="rId30"/>
    <p:sldId id="3853" r:id="rId31"/>
    <p:sldId id="3869" r:id="rId32"/>
    <p:sldId id="3854" r:id="rId33"/>
    <p:sldId id="3855" r:id="rId34"/>
    <p:sldId id="3856" r:id="rId35"/>
    <p:sldId id="3794" r:id="rId36"/>
    <p:sldId id="3795" r:id="rId37"/>
    <p:sldId id="3796" r:id="rId38"/>
    <p:sldId id="3797" r:id="rId39"/>
    <p:sldId id="3892" r:id="rId40"/>
    <p:sldId id="3891" r:id="rId41"/>
    <p:sldId id="3798" r:id="rId42"/>
    <p:sldId id="3799" r:id="rId43"/>
    <p:sldId id="3800" r:id="rId44"/>
    <p:sldId id="3801" r:id="rId45"/>
    <p:sldId id="3802" r:id="rId46"/>
    <p:sldId id="3803" r:id="rId47"/>
    <p:sldId id="3804" r:id="rId48"/>
    <p:sldId id="3857" r:id="rId49"/>
    <p:sldId id="3858" r:id="rId50"/>
    <p:sldId id="3859" r:id="rId51"/>
    <p:sldId id="3860" r:id="rId52"/>
    <p:sldId id="3884" r:id="rId53"/>
    <p:sldId id="3862" r:id="rId54"/>
    <p:sldId id="3863" r:id="rId55"/>
    <p:sldId id="3864" r:id="rId56"/>
    <p:sldId id="3885" r:id="rId57"/>
    <p:sldId id="3866" r:id="rId58"/>
    <p:sldId id="3897" r:id="rId5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lloni" initials="icb"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279F"/>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3" autoAdjust="0"/>
    <p:restoredTop sz="98870" autoAdjust="0"/>
  </p:normalViewPr>
  <p:slideViewPr>
    <p:cSldViewPr>
      <p:cViewPr varScale="1">
        <p:scale>
          <a:sx n="62" d="100"/>
          <a:sy n="62" d="100"/>
        </p:scale>
        <p:origin x="1424" y="44"/>
      </p:cViewPr>
      <p:guideLst>
        <p:guide orient="horz" pos="2160"/>
        <p:guide pos="2880"/>
      </p:guideLst>
    </p:cSldViewPr>
  </p:slideViewPr>
  <p:outlineViewPr>
    <p:cViewPr>
      <p:scale>
        <a:sx n="33" d="100"/>
        <a:sy n="33" d="100"/>
      </p:scale>
      <p:origin x="48" y="5501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39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28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a:xfrm>
            <a:off x="0" y="0"/>
            <a:ext cx="3037840" cy="464266"/>
          </a:xfrm>
          <a:prstGeom prst="rect">
            <a:avLst/>
          </a:prstGeom>
          <a:noFill/>
          <a:ln w="9525">
            <a:noFill/>
            <a:miter lim="800000"/>
          </a:ln>
          <a:effectLst/>
        </p:spPr>
        <p:txBody>
          <a:bodyPr vert="horz" wrap="square" lIns="19048" tIns="0" rIns="19048" bIns="0" numCol="1" anchor="t" anchorCtr="0" compatLnSpc="1">
            <a:prstTxWarp prst="textNoShape">
              <a:avLst/>
            </a:prstTxWarp>
          </a:bodyPr>
          <a:lstStyle>
            <a:lvl1pPr eaLnBrk="0" hangingPunct="0">
              <a:defRPr sz="1000" i="1">
                <a:latin typeface="Times New Roman" pitchFamily="18" charset="0"/>
                <a:cs typeface="+mn-cs"/>
              </a:defRPr>
            </a:lvl1pPr>
          </a:lstStyle>
          <a:p>
            <a:pPr>
              <a:defRPr/>
            </a:pPr>
            <a:endParaRPr lang="en-US" dirty="0"/>
          </a:p>
        </p:txBody>
      </p:sp>
      <p:sp>
        <p:nvSpPr>
          <p:cNvPr id="2051" name="Rectangle 3"/>
          <p:cNvSpPr>
            <a:spLocks noGrp="1" noChangeArrowheads="1"/>
          </p:cNvSpPr>
          <p:nvPr>
            <p:ph type="dt" idx="1"/>
          </p:nvPr>
        </p:nvSpPr>
        <p:spPr>
          <a:xfrm>
            <a:off x="3972560" y="0"/>
            <a:ext cx="3037840" cy="464266"/>
          </a:xfrm>
          <a:prstGeom prst="rect">
            <a:avLst/>
          </a:prstGeom>
          <a:noFill/>
          <a:ln w="9525">
            <a:noFill/>
            <a:miter lim="800000"/>
          </a:ln>
          <a:effectLst/>
        </p:spPr>
        <p:txBody>
          <a:bodyPr vert="horz" wrap="square" lIns="19048" tIns="0" rIns="19048" bIns="0" numCol="1" anchor="t" anchorCtr="0" compatLnSpc="1">
            <a:prstTxWarp prst="textNoShape">
              <a:avLst/>
            </a:prstTxWarp>
          </a:bodyPr>
          <a:lstStyle>
            <a:lvl1pPr algn="r" eaLnBrk="0" hangingPunct="0">
              <a:defRPr sz="1000" i="1">
                <a:latin typeface="Times New Roman" pitchFamily="18" charset="0"/>
                <a:cs typeface="+mn-cs"/>
              </a:defRPr>
            </a:lvl1pPr>
          </a:lstStyle>
          <a:p>
            <a:pPr>
              <a:defRPr/>
            </a:pPr>
            <a:endParaRPr lang="en-US" dirty="0"/>
          </a:p>
        </p:txBody>
      </p:sp>
      <p:sp>
        <p:nvSpPr>
          <p:cNvPr id="2052" name="Rectangle 4"/>
          <p:cNvSpPr>
            <a:spLocks noGrp="1" noChangeArrowheads="1"/>
          </p:cNvSpPr>
          <p:nvPr>
            <p:ph type="ftr" sz="quarter" idx="4"/>
          </p:nvPr>
        </p:nvSpPr>
        <p:spPr>
          <a:xfrm>
            <a:off x="0" y="8832134"/>
            <a:ext cx="3037840" cy="464266"/>
          </a:xfrm>
          <a:prstGeom prst="rect">
            <a:avLst/>
          </a:prstGeom>
          <a:noFill/>
          <a:ln w="9525">
            <a:noFill/>
            <a:miter lim="800000"/>
          </a:ln>
          <a:effectLst/>
        </p:spPr>
        <p:txBody>
          <a:bodyPr vert="horz" wrap="square" lIns="19048" tIns="0" rIns="19048" bIns="0" numCol="1" anchor="b" anchorCtr="0" compatLnSpc="1">
            <a:prstTxWarp prst="textNoShape">
              <a:avLst/>
            </a:prstTxWarp>
          </a:bodyPr>
          <a:lstStyle>
            <a:lvl1pPr eaLnBrk="0" hangingPunct="0">
              <a:defRPr sz="1000" i="1">
                <a:latin typeface="Times New Roman" pitchFamily="18" charset="0"/>
                <a:cs typeface="+mn-cs"/>
              </a:defRPr>
            </a:lvl1pPr>
          </a:lstStyle>
          <a:p>
            <a:pPr>
              <a:defRPr/>
            </a:pPr>
            <a:endParaRPr lang="en-US" dirty="0"/>
          </a:p>
        </p:txBody>
      </p:sp>
      <p:sp>
        <p:nvSpPr>
          <p:cNvPr id="2053" name="Rectangle 5"/>
          <p:cNvSpPr>
            <a:spLocks noGrp="1" noChangeArrowheads="1"/>
          </p:cNvSpPr>
          <p:nvPr>
            <p:ph type="sldNum" sz="quarter" idx="5"/>
          </p:nvPr>
        </p:nvSpPr>
        <p:spPr>
          <a:xfrm>
            <a:off x="3972560" y="8832134"/>
            <a:ext cx="3037840" cy="464266"/>
          </a:xfrm>
          <a:prstGeom prst="rect">
            <a:avLst/>
          </a:prstGeom>
          <a:noFill/>
          <a:ln w="9525">
            <a:noFill/>
            <a:miter lim="800000"/>
          </a:ln>
          <a:effectLst/>
        </p:spPr>
        <p:txBody>
          <a:bodyPr vert="horz" wrap="square" lIns="19048" tIns="0" rIns="19048" bIns="0" numCol="1" anchor="b" anchorCtr="0" compatLnSpc="1">
            <a:prstTxWarp prst="textNoShape">
              <a:avLst/>
            </a:prstTxWarp>
          </a:bodyPr>
          <a:lstStyle>
            <a:lvl1pPr algn="r" eaLnBrk="0" hangingPunct="0">
              <a:defRPr sz="1000" i="1">
                <a:latin typeface="Times New Roman" pitchFamily="18" charset="0"/>
                <a:cs typeface="+mn-cs"/>
              </a:defRPr>
            </a:lvl1pPr>
          </a:lstStyle>
          <a:p>
            <a:pPr>
              <a:defRPr/>
            </a:pPr>
            <a:fld id="{3214DBCC-1199-40B5-BA83-CC2EAD4345D0}" type="slidenum">
              <a:rPr lang="en-US"/>
              <a:t>‹#›</a:t>
            </a:fld>
            <a:endParaRPr lang="en-US" dirty="0"/>
          </a:p>
        </p:txBody>
      </p:sp>
      <p:sp>
        <p:nvSpPr>
          <p:cNvPr id="2054" name="Rectangle 6"/>
          <p:cNvSpPr>
            <a:spLocks noGrp="1" noChangeArrowheads="1"/>
          </p:cNvSpPr>
          <p:nvPr>
            <p:ph type="body" sz="quarter" idx="3"/>
          </p:nvPr>
        </p:nvSpPr>
        <p:spPr>
          <a:xfrm>
            <a:off x="934720" y="4416069"/>
            <a:ext cx="5140960" cy="4181557"/>
          </a:xfrm>
          <a:prstGeom prst="rect">
            <a:avLst/>
          </a:prstGeom>
          <a:noFill/>
          <a:ln w="9525">
            <a:noFill/>
            <a:miter lim="800000"/>
          </a:ln>
          <a:effectLst/>
        </p:spPr>
        <p:txBody>
          <a:bodyPr vert="horz" wrap="square" lIns="92061" tIns="46031" rIns="92061" bIns="46031"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5" name="Rectangle 7"/>
          <p:cNvSpPr>
            <a:spLocks noGrp="1" noRot="1" noChangeAspect="1" noChangeArrowheads="1" noTextEdit="1"/>
          </p:cNvSpPr>
          <p:nvPr>
            <p:ph type="sldImg" idx="2"/>
          </p:nvPr>
        </p:nvSpPr>
        <p:spPr>
          <a:xfrm>
            <a:off x="1190625" y="703263"/>
            <a:ext cx="4630738" cy="3473450"/>
          </a:xfrm>
          <a:prstGeom prst="rect">
            <a:avLst/>
          </a:prstGeom>
          <a:noFill/>
          <a:ln w="12700">
            <a:solidFill>
              <a:schemeClr val="tx1"/>
            </a:solidFill>
            <a:miter lim="800000"/>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088577918"/>
      </p:ext>
    </p:extLst>
  </p:cSld>
  <p:clrMap bg1="lt1" tx1="dk1" bg2="lt2" tx2="dk2" accent1="accent1" accent2="accent2" accent3="accent3" accent4="accent4" accent5="accent5" accent6="accent6" hlink="hlink" folHlink="folHlink"/>
  <p:notesStyle>
    <a:lvl1pPr algn="l" defTabSz="911225"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4pPr>
    <a:lvl5pPr marL="1825625" algn="l" defTabSz="911225"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41" indent="-285708" eaLnBrk="0" hangingPunct="0">
              <a:defRPr>
                <a:solidFill>
                  <a:schemeClr val="tx1"/>
                </a:solidFill>
                <a:latin typeface="Arial" pitchFamily="34" charset="0"/>
              </a:defRPr>
            </a:lvl2pPr>
            <a:lvl3pPr marL="1142833" indent="-228567" eaLnBrk="0" hangingPunct="0">
              <a:defRPr>
                <a:solidFill>
                  <a:schemeClr val="tx1"/>
                </a:solidFill>
                <a:latin typeface="Arial" pitchFamily="34" charset="0"/>
              </a:defRPr>
            </a:lvl3pPr>
            <a:lvl4pPr marL="1599965" indent="-228567" eaLnBrk="0" hangingPunct="0">
              <a:defRPr>
                <a:solidFill>
                  <a:schemeClr val="tx1"/>
                </a:solidFill>
                <a:latin typeface="Arial" pitchFamily="34" charset="0"/>
              </a:defRPr>
            </a:lvl4pPr>
            <a:lvl5pPr marL="2057099" indent="-228567" eaLnBrk="0" hangingPunct="0">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4" indent="-228567" eaLnBrk="0" fontAlgn="base" hangingPunct="0">
              <a:spcBef>
                <a:spcPct val="0"/>
              </a:spcBef>
              <a:spcAft>
                <a:spcPct val="0"/>
              </a:spcAft>
              <a:defRPr>
                <a:solidFill>
                  <a:schemeClr val="tx1"/>
                </a:solidFill>
                <a:latin typeface="Arial" pitchFamily="34" charset="0"/>
              </a:defRPr>
            </a:lvl7pPr>
            <a:lvl8pPr marL="3428498"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24579" name="Rectangle 2"/>
          <p:cNvSpPr>
            <a:spLocks noChangeArrowheads="1"/>
          </p:cNvSpPr>
          <p:nvPr/>
        </p:nvSpPr>
        <p:spPr>
          <a:xfrm>
            <a:off x="4060839"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0" name="Rectangle 3"/>
          <p:cNvSpPr>
            <a:spLocks noChangeArrowheads="1"/>
          </p:cNvSpPr>
          <p:nvPr/>
        </p:nvSpPr>
        <p:spPr>
          <a:xfrm>
            <a:off x="4060839"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8" tIns="0" rIns="19048" bIns="0" anchor="b"/>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algn="r">
              <a:spcBef>
                <a:spcPct val="0"/>
              </a:spcBef>
            </a:pPr>
            <a:endParaRPr lang="en-US" altLang="en-US" dirty="0"/>
          </a:p>
        </p:txBody>
      </p:sp>
      <p:sp>
        <p:nvSpPr>
          <p:cNvPr id="24581" name="Rectangle 4"/>
          <p:cNvSpPr>
            <a:spLocks noChangeArrowheads="1"/>
          </p:cNvSpPr>
          <p:nvPr/>
        </p:nvSpPr>
        <p:spPr>
          <a:xfrm>
            <a:off x="0"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2" name="Rectangle 5"/>
          <p:cNvSpPr>
            <a:spLocks noChangeArrowheads="1"/>
          </p:cNvSpPr>
          <p:nvPr/>
        </p:nvSpPr>
        <p:spPr>
          <a:xfrm>
            <a:off x="0"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3" name="Rectangle 6"/>
          <p:cNvSpPr>
            <a:spLocks noGrp="1" noRot="1" noChangeAspect="1" noChangeArrowheads="1" noTextEdit="1"/>
          </p:cNvSpPr>
          <p:nvPr>
            <p:ph type="sldImg"/>
          </p:nvPr>
        </p:nvSpPr>
        <p:spPr>
          <a:ln cap="flat"/>
        </p:spPr>
      </p:sp>
      <p:sp>
        <p:nvSpPr>
          <p:cNvPr id="24584" name="Rectangle 7"/>
          <p:cNvSpPr>
            <a:spLocks noGrp="1" noChangeArrowheads="1"/>
          </p:cNvSpPr>
          <p:nvPr>
            <p:ph type="body" idx="1"/>
          </p:nvPr>
        </p:nvSpPr>
        <p:spPr>
          <a:xfrm>
            <a:off x="955491" y="4406206"/>
            <a:ext cx="5255204" cy="417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49" tIns="47618" rIns="93649" bIns="47618"/>
          <a:lstStyle/>
          <a:p>
            <a:pPr defTabSz="950774"/>
            <a:endParaRPr lang="en-US" altLang="en-US" dirty="0"/>
          </a:p>
        </p:txBody>
      </p:sp>
    </p:spTree>
    <p:extLst>
      <p:ext uri="{BB962C8B-B14F-4D97-AF65-F5344CB8AC3E}">
        <p14:creationId xmlns:p14="http://schemas.microsoft.com/office/powerpoint/2010/main" val="1645009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1355368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16130" indent="-275434" eaLnBrk="0" hangingPunct="0">
              <a:defRPr>
                <a:solidFill>
                  <a:schemeClr val="tx1"/>
                </a:solidFill>
                <a:latin typeface="Arial" panose="020B0604020202020204" pitchFamily="34" charset="0"/>
              </a:defRPr>
            </a:lvl2pPr>
            <a:lvl3pPr marL="1101738" indent="-220348" eaLnBrk="0" hangingPunct="0">
              <a:defRPr>
                <a:solidFill>
                  <a:schemeClr val="tx1"/>
                </a:solidFill>
                <a:latin typeface="Arial" panose="020B0604020202020204" pitchFamily="34" charset="0"/>
              </a:defRPr>
            </a:lvl3pPr>
            <a:lvl4pPr marL="1542433" indent="-220348" eaLnBrk="0" hangingPunct="0">
              <a:defRPr>
                <a:solidFill>
                  <a:schemeClr val="tx1"/>
                </a:solidFill>
                <a:latin typeface="Arial" panose="020B0604020202020204" pitchFamily="34" charset="0"/>
              </a:defRPr>
            </a:lvl4pPr>
            <a:lvl5pPr marL="1983128" indent="-220348" eaLnBrk="0" hangingPunct="0">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defTabSz="881390"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16943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2783782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1159040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012" indent="-298851" eaLnBrk="0" hangingPunct="0">
              <a:defRPr>
                <a:solidFill>
                  <a:schemeClr val="tx1"/>
                </a:solidFill>
                <a:latin typeface="Arial" pitchFamily="34" charset="0"/>
              </a:defRPr>
            </a:lvl2pPr>
            <a:lvl3pPr marL="1195403" indent="-239081" eaLnBrk="0" hangingPunct="0">
              <a:defRPr>
                <a:solidFill>
                  <a:schemeClr val="tx1"/>
                </a:solidFill>
                <a:latin typeface="Arial" pitchFamily="34" charset="0"/>
              </a:defRPr>
            </a:lvl3pPr>
            <a:lvl4pPr marL="1673564" indent="-239081" eaLnBrk="0" hangingPunct="0">
              <a:defRPr>
                <a:solidFill>
                  <a:schemeClr val="tx1"/>
                </a:solidFill>
                <a:latin typeface="Arial" pitchFamily="34" charset="0"/>
              </a:defRPr>
            </a:lvl4pPr>
            <a:lvl5pPr marL="2151725" indent="-239081" eaLnBrk="0" hangingPunct="0">
              <a:defRPr>
                <a:solidFill>
                  <a:schemeClr val="tx1"/>
                </a:solidFill>
                <a:latin typeface="Arial" pitchFamily="34" charset="0"/>
              </a:defRPr>
            </a:lvl5pPr>
            <a:lvl6pPr marL="2629886" indent="-239081" eaLnBrk="0" fontAlgn="base" hangingPunct="0">
              <a:spcBef>
                <a:spcPct val="0"/>
              </a:spcBef>
              <a:spcAft>
                <a:spcPct val="0"/>
              </a:spcAft>
              <a:defRPr>
                <a:solidFill>
                  <a:schemeClr val="tx1"/>
                </a:solidFill>
                <a:latin typeface="Arial" pitchFamily="34" charset="0"/>
              </a:defRPr>
            </a:lvl6pPr>
            <a:lvl7pPr marL="3108047" indent="-239081" eaLnBrk="0" fontAlgn="base" hangingPunct="0">
              <a:spcBef>
                <a:spcPct val="0"/>
              </a:spcBef>
              <a:spcAft>
                <a:spcPct val="0"/>
              </a:spcAft>
              <a:defRPr>
                <a:solidFill>
                  <a:schemeClr val="tx1"/>
                </a:solidFill>
                <a:latin typeface="Arial" pitchFamily="34" charset="0"/>
              </a:defRPr>
            </a:lvl7pPr>
            <a:lvl8pPr marL="3586208" indent="-239081" eaLnBrk="0" fontAlgn="base" hangingPunct="0">
              <a:spcBef>
                <a:spcPct val="0"/>
              </a:spcBef>
              <a:spcAft>
                <a:spcPct val="0"/>
              </a:spcAft>
              <a:defRPr>
                <a:solidFill>
                  <a:schemeClr val="tx1"/>
                </a:solidFill>
                <a:latin typeface="Arial" pitchFamily="34" charset="0"/>
              </a:defRPr>
            </a:lvl8pPr>
            <a:lvl9pPr marL="4064369" indent="-239081"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3726207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34720" y="4414483"/>
            <a:ext cx="5140960" cy="41831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pPr defTabSz="950913"/>
            <a:endParaRPr lang="en-US" altLang="en-US" dirty="0"/>
          </a:p>
        </p:txBody>
      </p:sp>
    </p:spTree>
    <p:extLst>
      <p:ext uri="{BB962C8B-B14F-4D97-AF65-F5344CB8AC3E}">
        <p14:creationId xmlns:p14="http://schemas.microsoft.com/office/powerpoint/2010/main" val="2599019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55299" name="Rectangle 5"/>
          <p:cNvSpPr txBox="1">
            <a:spLocks noGrp="1" noChangeArrowheads="1"/>
          </p:cNvSpPr>
          <p:nvPr/>
        </p:nvSpPr>
        <p:spPr bwMode="auto">
          <a:xfrm>
            <a:off x="3972560" y="8832134"/>
            <a:ext cx="3037840" cy="46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dirty="0"/>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273735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9072" indent="-288105" eaLnBrk="0" hangingPunct="0">
              <a:defRPr>
                <a:solidFill>
                  <a:schemeClr val="tx1"/>
                </a:solidFill>
                <a:latin typeface="Arial" pitchFamily="34" charset="0"/>
              </a:defRPr>
            </a:lvl2pPr>
            <a:lvl3pPr marL="1152418" indent="-230484" eaLnBrk="0" hangingPunct="0">
              <a:defRPr>
                <a:solidFill>
                  <a:schemeClr val="tx1"/>
                </a:solidFill>
                <a:latin typeface="Arial" pitchFamily="34" charset="0"/>
              </a:defRPr>
            </a:lvl3pPr>
            <a:lvl4pPr marL="1613384" indent="-230484" eaLnBrk="0" hangingPunct="0">
              <a:defRPr>
                <a:solidFill>
                  <a:schemeClr val="tx1"/>
                </a:solidFill>
                <a:latin typeface="Arial" pitchFamily="34" charset="0"/>
              </a:defRPr>
            </a:lvl4pPr>
            <a:lvl5pPr marL="2074351" indent="-230484" eaLnBrk="0" hangingPunct="0">
              <a:defRPr>
                <a:solidFill>
                  <a:schemeClr val="tx1"/>
                </a:solidFill>
                <a:latin typeface="Arial" pitchFamily="34" charset="0"/>
              </a:defRPr>
            </a:lvl5pPr>
            <a:lvl6pPr marL="2535319" indent="-230484" eaLnBrk="0" fontAlgn="base" hangingPunct="0">
              <a:spcBef>
                <a:spcPct val="0"/>
              </a:spcBef>
              <a:spcAft>
                <a:spcPct val="0"/>
              </a:spcAft>
              <a:defRPr>
                <a:solidFill>
                  <a:schemeClr val="tx1"/>
                </a:solidFill>
                <a:latin typeface="Arial" pitchFamily="34" charset="0"/>
              </a:defRPr>
            </a:lvl6pPr>
            <a:lvl7pPr marL="2996286" indent="-230484" eaLnBrk="0" fontAlgn="base" hangingPunct="0">
              <a:spcBef>
                <a:spcPct val="0"/>
              </a:spcBef>
              <a:spcAft>
                <a:spcPct val="0"/>
              </a:spcAft>
              <a:defRPr>
                <a:solidFill>
                  <a:schemeClr val="tx1"/>
                </a:solidFill>
                <a:latin typeface="Arial" pitchFamily="34" charset="0"/>
              </a:defRPr>
            </a:lvl7pPr>
            <a:lvl8pPr marL="3457253" indent="-230484" eaLnBrk="0" fontAlgn="base" hangingPunct="0">
              <a:spcBef>
                <a:spcPct val="0"/>
              </a:spcBef>
              <a:spcAft>
                <a:spcPct val="0"/>
              </a:spcAft>
              <a:defRPr>
                <a:solidFill>
                  <a:schemeClr val="tx1"/>
                </a:solidFill>
                <a:latin typeface="Arial" pitchFamily="34" charset="0"/>
              </a:defRPr>
            </a:lvl8pPr>
            <a:lvl9pPr marL="3918220" indent="-230484"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2305538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47" indent="-285710" eaLnBrk="0" hangingPunct="0">
              <a:defRPr>
                <a:solidFill>
                  <a:schemeClr val="tx1"/>
                </a:solidFill>
                <a:latin typeface="Arial" pitchFamily="34" charset="0"/>
              </a:defRPr>
            </a:lvl2pPr>
            <a:lvl3pPr marL="1142842" indent="-228568" eaLnBrk="0" hangingPunct="0">
              <a:defRPr>
                <a:solidFill>
                  <a:schemeClr val="tx1"/>
                </a:solidFill>
                <a:latin typeface="Arial" pitchFamily="34" charset="0"/>
              </a:defRPr>
            </a:lvl3pPr>
            <a:lvl4pPr marL="1599979" indent="-228568" eaLnBrk="0" hangingPunct="0">
              <a:defRPr>
                <a:solidFill>
                  <a:schemeClr val="tx1"/>
                </a:solidFill>
                <a:latin typeface="Arial" pitchFamily="34" charset="0"/>
              </a:defRPr>
            </a:lvl4pPr>
            <a:lvl5pPr marL="2057115" indent="-228568" eaLnBrk="0" hangingPunct="0">
              <a:defRPr>
                <a:solidFill>
                  <a:schemeClr val="tx1"/>
                </a:solidFill>
                <a:latin typeface="Arial" pitchFamily="34" charset="0"/>
              </a:defRPr>
            </a:lvl5pPr>
            <a:lvl6pPr marL="2514252" indent="-228568" eaLnBrk="0" fontAlgn="base" hangingPunct="0">
              <a:spcBef>
                <a:spcPct val="0"/>
              </a:spcBef>
              <a:spcAft>
                <a:spcPct val="0"/>
              </a:spcAft>
              <a:defRPr>
                <a:solidFill>
                  <a:schemeClr val="tx1"/>
                </a:solidFill>
                <a:latin typeface="Arial" pitchFamily="34" charset="0"/>
              </a:defRPr>
            </a:lvl6pPr>
            <a:lvl7pPr marL="2971388" indent="-228568" eaLnBrk="0" fontAlgn="base" hangingPunct="0">
              <a:spcBef>
                <a:spcPct val="0"/>
              </a:spcBef>
              <a:spcAft>
                <a:spcPct val="0"/>
              </a:spcAft>
              <a:defRPr>
                <a:solidFill>
                  <a:schemeClr val="tx1"/>
                </a:solidFill>
                <a:latin typeface="Arial" pitchFamily="34" charset="0"/>
              </a:defRPr>
            </a:lvl7pPr>
            <a:lvl8pPr marL="3428525" indent="-228568" eaLnBrk="0" fontAlgn="base" hangingPunct="0">
              <a:spcBef>
                <a:spcPct val="0"/>
              </a:spcBef>
              <a:spcAft>
                <a:spcPct val="0"/>
              </a:spcAft>
              <a:defRPr>
                <a:solidFill>
                  <a:schemeClr val="tx1"/>
                </a:solidFill>
                <a:latin typeface="Arial" pitchFamily="34" charset="0"/>
              </a:defRPr>
            </a:lvl8pPr>
            <a:lvl9pPr marL="3885662" indent="-228568"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53251" name="Rectangle 5"/>
          <p:cNvSpPr txBox="1">
            <a:spLocks noGrp="1" noChangeArrowheads="1"/>
          </p:cNvSpPr>
          <p:nvPr/>
        </p:nvSpPr>
        <p:spPr bwMode="auto">
          <a:xfrm>
            <a:off x="4060840" y="8815574"/>
            <a:ext cx="3105348" cy="46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7" tIns="0" rIns="19047" bIns="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dirty="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099200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9072" indent="-288105" eaLnBrk="0" hangingPunct="0">
              <a:defRPr>
                <a:solidFill>
                  <a:schemeClr val="tx1"/>
                </a:solidFill>
                <a:latin typeface="Arial" pitchFamily="34" charset="0"/>
              </a:defRPr>
            </a:lvl2pPr>
            <a:lvl3pPr marL="1152418" indent="-230484" eaLnBrk="0" hangingPunct="0">
              <a:defRPr>
                <a:solidFill>
                  <a:schemeClr val="tx1"/>
                </a:solidFill>
                <a:latin typeface="Arial" pitchFamily="34" charset="0"/>
              </a:defRPr>
            </a:lvl3pPr>
            <a:lvl4pPr marL="1613384" indent="-230484" eaLnBrk="0" hangingPunct="0">
              <a:defRPr>
                <a:solidFill>
                  <a:schemeClr val="tx1"/>
                </a:solidFill>
                <a:latin typeface="Arial" pitchFamily="34" charset="0"/>
              </a:defRPr>
            </a:lvl4pPr>
            <a:lvl5pPr marL="2074351" indent="-230484" eaLnBrk="0" hangingPunct="0">
              <a:defRPr>
                <a:solidFill>
                  <a:schemeClr val="tx1"/>
                </a:solidFill>
                <a:latin typeface="Arial" pitchFamily="34" charset="0"/>
              </a:defRPr>
            </a:lvl5pPr>
            <a:lvl6pPr marL="2535319" indent="-230484" eaLnBrk="0" fontAlgn="base" hangingPunct="0">
              <a:spcBef>
                <a:spcPct val="0"/>
              </a:spcBef>
              <a:spcAft>
                <a:spcPct val="0"/>
              </a:spcAft>
              <a:defRPr>
                <a:solidFill>
                  <a:schemeClr val="tx1"/>
                </a:solidFill>
                <a:latin typeface="Arial" pitchFamily="34" charset="0"/>
              </a:defRPr>
            </a:lvl6pPr>
            <a:lvl7pPr marL="2996286" indent="-230484" eaLnBrk="0" fontAlgn="base" hangingPunct="0">
              <a:spcBef>
                <a:spcPct val="0"/>
              </a:spcBef>
              <a:spcAft>
                <a:spcPct val="0"/>
              </a:spcAft>
              <a:defRPr>
                <a:solidFill>
                  <a:schemeClr val="tx1"/>
                </a:solidFill>
                <a:latin typeface="Arial" pitchFamily="34" charset="0"/>
              </a:defRPr>
            </a:lvl7pPr>
            <a:lvl8pPr marL="3457253" indent="-230484" eaLnBrk="0" fontAlgn="base" hangingPunct="0">
              <a:spcBef>
                <a:spcPct val="0"/>
              </a:spcBef>
              <a:spcAft>
                <a:spcPct val="0"/>
              </a:spcAft>
              <a:defRPr>
                <a:solidFill>
                  <a:schemeClr val="tx1"/>
                </a:solidFill>
                <a:latin typeface="Arial" pitchFamily="34" charset="0"/>
              </a:defRPr>
            </a:lvl8pPr>
            <a:lvl9pPr marL="3918220" indent="-230484"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sz="1000" b="0" i="1"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89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6113" indent="-310044" eaLnBrk="0" hangingPunct="0">
              <a:defRPr>
                <a:solidFill>
                  <a:schemeClr val="tx1"/>
                </a:solidFill>
                <a:latin typeface="Arial" pitchFamily="34" charset="0"/>
              </a:defRPr>
            </a:lvl2pPr>
            <a:lvl3pPr marL="1240173" indent="-248035" eaLnBrk="0" hangingPunct="0">
              <a:defRPr>
                <a:solidFill>
                  <a:schemeClr val="tx1"/>
                </a:solidFill>
                <a:latin typeface="Arial" pitchFamily="34" charset="0"/>
              </a:defRPr>
            </a:lvl3pPr>
            <a:lvl4pPr marL="1736242" indent="-248035" eaLnBrk="0" hangingPunct="0">
              <a:defRPr>
                <a:solidFill>
                  <a:schemeClr val="tx1"/>
                </a:solidFill>
                <a:latin typeface="Arial" pitchFamily="34" charset="0"/>
              </a:defRPr>
            </a:lvl4pPr>
            <a:lvl5pPr marL="2232311" indent="-248035" eaLnBrk="0" hangingPunct="0">
              <a:defRPr>
                <a:solidFill>
                  <a:schemeClr val="tx1"/>
                </a:solidFill>
                <a:latin typeface="Arial" pitchFamily="34" charset="0"/>
              </a:defRPr>
            </a:lvl5pPr>
            <a:lvl6pPr marL="2728381" indent="-248035" eaLnBrk="0" fontAlgn="base" hangingPunct="0">
              <a:spcBef>
                <a:spcPct val="0"/>
              </a:spcBef>
              <a:spcAft>
                <a:spcPct val="0"/>
              </a:spcAft>
              <a:defRPr>
                <a:solidFill>
                  <a:schemeClr val="tx1"/>
                </a:solidFill>
                <a:latin typeface="Arial" pitchFamily="34" charset="0"/>
              </a:defRPr>
            </a:lvl6pPr>
            <a:lvl7pPr marL="3224450" indent="-248035" eaLnBrk="0" fontAlgn="base" hangingPunct="0">
              <a:spcBef>
                <a:spcPct val="0"/>
              </a:spcBef>
              <a:spcAft>
                <a:spcPct val="0"/>
              </a:spcAft>
              <a:defRPr>
                <a:solidFill>
                  <a:schemeClr val="tx1"/>
                </a:solidFill>
                <a:latin typeface="Arial" pitchFamily="34" charset="0"/>
              </a:defRPr>
            </a:lvl7pPr>
            <a:lvl8pPr marL="3720519" indent="-248035" eaLnBrk="0" fontAlgn="base" hangingPunct="0">
              <a:spcBef>
                <a:spcPct val="0"/>
              </a:spcBef>
              <a:spcAft>
                <a:spcPct val="0"/>
              </a:spcAft>
              <a:defRPr>
                <a:solidFill>
                  <a:schemeClr val="tx1"/>
                </a:solidFill>
                <a:latin typeface="Arial" pitchFamily="34" charset="0"/>
              </a:defRPr>
            </a:lvl8pPr>
            <a:lvl9pPr marL="4216588" indent="-248035"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3985265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xfrm>
            <a:off x="1190625" y="703263"/>
            <a:ext cx="4630738" cy="3473450"/>
          </a:xfrm>
        </p:spPr>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9072" indent="-288105" eaLnBrk="0" hangingPunct="0">
              <a:defRPr>
                <a:solidFill>
                  <a:schemeClr val="tx1"/>
                </a:solidFill>
                <a:latin typeface="Arial" pitchFamily="34" charset="0"/>
              </a:defRPr>
            </a:lvl2pPr>
            <a:lvl3pPr marL="1152418" indent="-230484" eaLnBrk="0" hangingPunct="0">
              <a:defRPr>
                <a:solidFill>
                  <a:schemeClr val="tx1"/>
                </a:solidFill>
                <a:latin typeface="Arial" pitchFamily="34" charset="0"/>
              </a:defRPr>
            </a:lvl3pPr>
            <a:lvl4pPr marL="1613384" indent="-230484" eaLnBrk="0" hangingPunct="0">
              <a:defRPr>
                <a:solidFill>
                  <a:schemeClr val="tx1"/>
                </a:solidFill>
                <a:latin typeface="Arial" pitchFamily="34" charset="0"/>
              </a:defRPr>
            </a:lvl4pPr>
            <a:lvl5pPr marL="2074351" indent="-230484" eaLnBrk="0" hangingPunct="0">
              <a:defRPr>
                <a:solidFill>
                  <a:schemeClr val="tx1"/>
                </a:solidFill>
                <a:latin typeface="Arial" pitchFamily="34" charset="0"/>
              </a:defRPr>
            </a:lvl5pPr>
            <a:lvl6pPr marL="2535319" indent="-230484" eaLnBrk="0" fontAlgn="base" hangingPunct="0">
              <a:spcBef>
                <a:spcPct val="0"/>
              </a:spcBef>
              <a:spcAft>
                <a:spcPct val="0"/>
              </a:spcAft>
              <a:defRPr>
                <a:solidFill>
                  <a:schemeClr val="tx1"/>
                </a:solidFill>
                <a:latin typeface="Arial" pitchFamily="34" charset="0"/>
              </a:defRPr>
            </a:lvl6pPr>
            <a:lvl7pPr marL="2996286" indent="-230484" eaLnBrk="0" fontAlgn="base" hangingPunct="0">
              <a:spcBef>
                <a:spcPct val="0"/>
              </a:spcBef>
              <a:spcAft>
                <a:spcPct val="0"/>
              </a:spcAft>
              <a:defRPr>
                <a:solidFill>
                  <a:schemeClr val="tx1"/>
                </a:solidFill>
                <a:latin typeface="Arial" pitchFamily="34" charset="0"/>
              </a:defRPr>
            </a:lvl7pPr>
            <a:lvl8pPr marL="3457253" indent="-230484" eaLnBrk="0" fontAlgn="base" hangingPunct="0">
              <a:spcBef>
                <a:spcPct val="0"/>
              </a:spcBef>
              <a:spcAft>
                <a:spcPct val="0"/>
              </a:spcAft>
              <a:defRPr>
                <a:solidFill>
                  <a:schemeClr val="tx1"/>
                </a:solidFill>
                <a:latin typeface="Arial" pitchFamily="34" charset="0"/>
              </a:defRPr>
            </a:lvl8pPr>
            <a:lvl9pPr marL="3918220" indent="-230484"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sz="1000" b="0" i="1"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16545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dirty="0"/>
          </a:p>
        </p:txBody>
      </p:sp>
      <p:sp>
        <p:nvSpPr>
          <p:cNvPr id="59395" name="Rectangle 2"/>
          <p:cNvSpPr>
            <a:spLocks noGrp="1" noRot="1" noChangeAspect="1" noChangeArrowheads="1" noTextEdit="1"/>
          </p:cNvSpPr>
          <p:nvPr>
            <p:ph type="sldImg"/>
          </p:nvPr>
        </p:nvSpPr>
        <p:spPr>
          <a:ln cap="flat"/>
        </p:spPr>
      </p:sp>
      <p:sp>
        <p:nvSpPr>
          <p:cNvPr id="59396" name="Rectangle 3"/>
          <p:cNvSpPr>
            <a:spLocks noGrp="1" noChangeArrowheads="1"/>
          </p:cNvSpPr>
          <p:nvPr>
            <p:ph type="body" idx="1"/>
          </p:nvPr>
        </p:nvSpPr>
        <p:spPr>
          <a:xfrm>
            <a:off x="955491" y="4406206"/>
            <a:ext cx="5255204" cy="417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endParaRPr dirty="0"/>
          </a:p>
        </p:txBody>
      </p:sp>
    </p:spTree>
    <p:extLst>
      <p:ext uri="{BB962C8B-B14F-4D97-AF65-F5344CB8AC3E}">
        <p14:creationId xmlns:p14="http://schemas.microsoft.com/office/powerpoint/2010/main" val="428360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102403" name="Rectangle 5"/>
          <p:cNvSpPr txBox="1">
            <a:spLocks noGrp="1" noChangeArrowheads="1"/>
          </p:cNvSpPr>
          <p:nvPr/>
        </p:nvSpPr>
        <p:spPr bwMode="auto">
          <a:xfrm>
            <a:off x="4060839" y="8815574"/>
            <a:ext cx="3105348" cy="46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sz="1800" dirty="0"/>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607114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126" indent="-298895" eaLnBrk="0" hangingPunct="0">
              <a:defRPr>
                <a:solidFill>
                  <a:schemeClr val="tx1"/>
                </a:solidFill>
                <a:latin typeface="Arial" pitchFamily="34" charset="0"/>
              </a:defRPr>
            </a:lvl2pPr>
            <a:lvl3pPr marL="1195578" indent="-239116" eaLnBrk="0" hangingPunct="0">
              <a:defRPr>
                <a:solidFill>
                  <a:schemeClr val="tx1"/>
                </a:solidFill>
                <a:latin typeface="Arial" pitchFamily="34" charset="0"/>
              </a:defRPr>
            </a:lvl3pPr>
            <a:lvl4pPr marL="1673809" indent="-239116" eaLnBrk="0" hangingPunct="0">
              <a:defRPr>
                <a:solidFill>
                  <a:schemeClr val="tx1"/>
                </a:solidFill>
                <a:latin typeface="Arial" pitchFamily="34" charset="0"/>
              </a:defRPr>
            </a:lvl4pPr>
            <a:lvl5pPr marL="2152040" indent="-239116" eaLnBrk="0" hangingPunct="0">
              <a:defRPr>
                <a:solidFill>
                  <a:schemeClr val="tx1"/>
                </a:solidFill>
                <a:latin typeface="Arial" pitchFamily="34" charset="0"/>
              </a:defRPr>
            </a:lvl5pPr>
            <a:lvl6pPr marL="2630272" indent="-239116" eaLnBrk="0" fontAlgn="base" hangingPunct="0">
              <a:spcBef>
                <a:spcPct val="0"/>
              </a:spcBef>
              <a:spcAft>
                <a:spcPct val="0"/>
              </a:spcAft>
              <a:defRPr>
                <a:solidFill>
                  <a:schemeClr val="tx1"/>
                </a:solidFill>
                <a:latin typeface="Arial" pitchFamily="34" charset="0"/>
              </a:defRPr>
            </a:lvl6pPr>
            <a:lvl7pPr marL="3108503" indent="-239116" eaLnBrk="0" fontAlgn="base" hangingPunct="0">
              <a:spcBef>
                <a:spcPct val="0"/>
              </a:spcBef>
              <a:spcAft>
                <a:spcPct val="0"/>
              </a:spcAft>
              <a:defRPr>
                <a:solidFill>
                  <a:schemeClr val="tx1"/>
                </a:solidFill>
                <a:latin typeface="Arial" pitchFamily="34" charset="0"/>
              </a:defRPr>
            </a:lvl7pPr>
            <a:lvl8pPr marL="3586734" indent="-239116" eaLnBrk="0" fontAlgn="base" hangingPunct="0">
              <a:spcBef>
                <a:spcPct val="0"/>
              </a:spcBef>
              <a:spcAft>
                <a:spcPct val="0"/>
              </a:spcAft>
              <a:defRPr>
                <a:solidFill>
                  <a:schemeClr val="tx1"/>
                </a:solidFill>
                <a:latin typeface="Arial" pitchFamily="34" charset="0"/>
              </a:defRPr>
            </a:lvl8pPr>
            <a:lvl9pPr marL="4064965" indent="-239116"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2652355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82947" name="Rectangle 2"/>
          <p:cNvSpPr>
            <a:spLocks noGrp="1" noRot="1" noChangeAspect="1" noChangeArrowheads="1" noTextEdit="1"/>
          </p:cNvSpPr>
          <p:nvPr>
            <p:ph type="sldImg"/>
          </p:nvPr>
        </p:nvSpPr>
        <p:spPr>
          <a:ln cap="flat"/>
        </p:spPr>
      </p:sp>
      <p:sp>
        <p:nvSpPr>
          <p:cNvPr id="82948" name="Rectangle 3"/>
          <p:cNvSpPr>
            <a:spLocks noGrp="1" noChangeArrowheads="1"/>
          </p:cNvSpPr>
          <p:nvPr>
            <p:ph type="body" idx="1"/>
          </p:nvPr>
        </p:nvSpPr>
        <p:spPr>
          <a:xfrm>
            <a:off x="934720" y="4414483"/>
            <a:ext cx="5140960" cy="41831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pPr defTabSz="950913"/>
            <a:endParaRPr lang="en-US" altLang="en-US" dirty="0"/>
          </a:p>
        </p:txBody>
      </p:sp>
    </p:spTree>
    <p:extLst>
      <p:ext uri="{BB962C8B-B14F-4D97-AF65-F5344CB8AC3E}">
        <p14:creationId xmlns:p14="http://schemas.microsoft.com/office/powerpoint/2010/main" val="3519314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871427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82947" name="Rectangle 2"/>
          <p:cNvSpPr>
            <a:spLocks noGrp="1" noRot="1" noChangeAspect="1" noChangeArrowheads="1" noTextEdit="1"/>
          </p:cNvSpPr>
          <p:nvPr>
            <p:ph type="sldImg"/>
          </p:nvPr>
        </p:nvSpPr>
        <p:spPr>
          <a:ln cap="flat"/>
        </p:spPr>
      </p:sp>
      <p:sp>
        <p:nvSpPr>
          <p:cNvPr id="82948" name="Rectangle 3"/>
          <p:cNvSpPr>
            <a:spLocks noGrp="1" noChangeArrowheads="1"/>
          </p:cNvSpPr>
          <p:nvPr>
            <p:ph type="body" idx="1"/>
          </p:nvPr>
        </p:nvSpPr>
        <p:spPr>
          <a:xfrm>
            <a:off x="914400" y="4422775"/>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pPr defTabSz="950913"/>
            <a:endParaRPr lang="en-US" altLang="en-US" dirty="0"/>
          </a:p>
        </p:txBody>
      </p:sp>
    </p:spTree>
    <p:extLst>
      <p:ext uri="{BB962C8B-B14F-4D97-AF65-F5344CB8AC3E}">
        <p14:creationId xmlns:p14="http://schemas.microsoft.com/office/powerpoint/2010/main" val="1061408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941723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260242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931996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16130" indent="-275434" eaLnBrk="0" hangingPunct="0">
              <a:defRPr>
                <a:solidFill>
                  <a:schemeClr val="tx1"/>
                </a:solidFill>
                <a:latin typeface="Arial" panose="020B0604020202020204" pitchFamily="34" charset="0"/>
              </a:defRPr>
            </a:lvl2pPr>
            <a:lvl3pPr marL="1101738" indent="-220348" eaLnBrk="0" hangingPunct="0">
              <a:defRPr>
                <a:solidFill>
                  <a:schemeClr val="tx1"/>
                </a:solidFill>
                <a:latin typeface="Arial" panose="020B0604020202020204" pitchFamily="34" charset="0"/>
              </a:defRPr>
            </a:lvl3pPr>
            <a:lvl4pPr marL="1542433" indent="-220348" eaLnBrk="0" hangingPunct="0">
              <a:defRPr>
                <a:solidFill>
                  <a:schemeClr val="tx1"/>
                </a:solidFill>
                <a:latin typeface="Arial" panose="020B0604020202020204" pitchFamily="34" charset="0"/>
              </a:defRPr>
            </a:lvl4pPr>
            <a:lvl5pPr marL="1983128" indent="-220348" eaLnBrk="0" hangingPunct="0">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defTabSz="881390"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915357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135458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63343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10"/>
          </p:nvPr>
        </p:nvSpPr>
        <p:spPr/>
        <p:txBody>
          <a:bodyPr/>
          <a:lstStyle/>
          <a:p>
            <a:endParaRPr dirty="0"/>
          </a:p>
        </p:txBody>
      </p:sp>
    </p:spTree>
    <p:extLst>
      <p:ext uri="{BB962C8B-B14F-4D97-AF65-F5344CB8AC3E}">
        <p14:creationId xmlns:p14="http://schemas.microsoft.com/office/powerpoint/2010/main" val="2657801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41" indent="-285708" eaLnBrk="0" hangingPunct="0">
              <a:defRPr>
                <a:solidFill>
                  <a:schemeClr val="tx1"/>
                </a:solidFill>
                <a:latin typeface="Arial" pitchFamily="34" charset="0"/>
              </a:defRPr>
            </a:lvl2pPr>
            <a:lvl3pPr marL="1142833" indent="-228567" eaLnBrk="0" hangingPunct="0">
              <a:defRPr>
                <a:solidFill>
                  <a:schemeClr val="tx1"/>
                </a:solidFill>
                <a:latin typeface="Arial" pitchFamily="34" charset="0"/>
              </a:defRPr>
            </a:lvl3pPr>
            <a:lvl4pPr marL="1599965" indent="-228567" eaLnBrk="0" hangingPunct="0">
              <a:defRPr>
                <a:solidFill>
                  <a:schemeClr val="tx1"/>
                </a:solidFill>
                <a:latin typeface="Arial" pitchFamily="34" charset="0"/>
              </a:defRPr>
            </a:lvl4pPr>
            <a:lvl5pPr marL="2057099" indent="-228567" eaLnBrk="0" hangingPunct="0">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4" indent="-228567" eaLnBrk="0" fontAlgn="base" hangingPunct="0">
              <a:spcBef>
                <a:spcPct val="0"/>
              </a:spcBef>
              <a:spcAft>
                <a:spcPct val="0"/>
              </a:spcAft>
              <a:defRPr>
                <a:solidFill>
                  <a:schemeClr val="tx1"/>
                </a:solidFill>
                <a:latin typeface="Arial" pitchFamily="34" charset="0"/>
              </a:defRPr>
            </a:lvl7pPr>
            <a:lvl8pPr marL="3428498"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24579" name="Rectangle 2"/>
          <p:cNvSpPr>
            <a:spLocks noChangeArrowheads="1"/>
          </p:cNvSpPr>
          <p:nvPr/>
        </p:nvSpPr>
        <p:spPr>
          <a:xfrm>
            <a:off x="4060839"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0" name="Rectangle 3"/>
          <p:cNvSpPr>
            <a:spLocks noChangeArrowheads="1"/>
          </p:cNvSpPr>
          <p:nvPr/>
        </p:nvSpPr>
        <p:spPr>
          <a:xfrm>
            <a:off x="4060839"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8" tIns="0" rIns="19048" bIns="0" anchor="b"/>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algn="r">
              <a:spcBef>
                <a:spcPct val="0"/>
              </a:spcBef>
            </a:pPr>
            <a:endParaRPr lang="en-US" altLang="en-US" dirty="0"/>
          </a:p>
        </p:txBody>
      </p:sp>
      <p:sp>
        <p:nvSpPr>
          <p:cNvPr id="24581" name="Rectangle 4"/>
          <p:cNvSpPr>
            <a:spLocks noChangeArrowheads="1"/>
          </p:cNvSpPr>
          <p:nvPr/>
        </p:nvSpPr>
        <p:spPr>
          <a:xfrm>
            <a:off x="0"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2" name="Rectangle 5"/>
          <p:cNvSpPr>
            <a:spLocks noChangeArrowheads="1"/>
          </p:cNvSpPr>
          <p:nvPr/>
        </p:nvSpPr>
        <p:spPr>
          <a:xfrm>
            <a:off x="0"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3" name="Rectangle 6"/>
          <p:cNvSpPr>
            <a:spLocks noGrp="1" noRot="1" noChangeAspect="1" noChangeArrowheads="1" noTextEdit="1"/>
          </p:cNvSpPr>
          <p:nvPr>
            <p:ph type="sldImg"/>
          </p:nvPr>
        </p:nvSpPr>
        <p:spPr>
          <a:ln cap="flat"/>
        </p:spPr>
      </p:sp>
      <p:sp>
        <p:nvSpPr>
          <p:cNvPr id="24584" name="Rectangle 7"/>
          <p:cNvSpPr>
            <a:spLocks noGrp="1" noChangeArrowheads="1"/>
          </p:cNvSpPr>
          <p:nvPr>
            <p:ph type="body" idx="1"/>
          </p:nvPr>
        </p:nvSpPr>
        <p:spPr>
          <a:xfrm>
            <a:off x="955491" y="4406206"/>
            <a:ext cx="5255204" cy="417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49" tIns="47618" rIns="93649" bIns="47618"/>
          <a:lstStyle/>
          <a:p>
            <a:pPr defTabSz="950774"/>
            <a:endParaRPr lang="en-US" altLang="en-US" dirty="0"/>
          </a:p>
        </p:txBody>
      </p:sp>
    </p:spTree>
    <p:extLst>
      <p:ext uri="{BB962C8B-B14F-4D97-AF65-F5344CB8AC3E}">
        <p14:creationId xmlns:p14="http://schemas.microsoft.com/office/powerpoint/2010/main" val="2797049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54718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txBox="1">
            <a:spLocks noGrp="1" noChangeArrowheads="1"/>
          </p:cNvSpPr>
          <p:nvPr/>
        </p:nvSpPr>
        <p:spPr bwMode="auto">
          <a:xfrm>
            <a:off x="4145280" y="9121712"/>
            <a:ext cx="3169920" cy="4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761" tIns="0" rIns="19761" bIns="0"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0702157A-8529-4933-ABFA-B7C6619565BC}" type="slidenum">
              <a:rPr lang="en-US" altLang="en-US" sz="1000" i="1">
                <a:latin typeface="Times New Roman" panose="02020603050405020304" pitchFamily="18" charset="0"/>
              </a:rPr>
              <a:pPr algn="r">
                <a:spcBef>
                  <a:spcPct val="0"/>
                </a:spcBef>
              </a:pPr>
              <a:t>14</a:t>
            </a:fld>
            <a:endParaRPr lang="en-US" altLang="en-US" sz="1000" i="1" dirty="0">
              <a:latin typeface="Times New Roman" panose="02020603050405020304"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704828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4223452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dirty="0"/>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3601" indent="-286000" eaLnBrk="0" hangingPunct="0">
              <a:defRPr>
                <a:solidFill>
                  <a:schemeClr val="tx1"/>
                </a:solidFill>
                <a:latin typeface="Arial" panose="020B0604020202020204" pitchFamily="34" charset="0"/>
              </a:defRPr>
            </a:lvl2pPr>
            <a:lvl3pPr marL="1144002" indent="-228800" eaLnBrk="0" hangingPunct="0">
              <a:defRPr>
                <a:solidFill>
                  <a:schemeClr val="tx1"/>
                </a:solidFill>
                <a:latin typeface="Arial" panose="020B0604020202020204" pitchFamily="34" charset="0"/>
              </a:defRPr>
            </a:lvl3pPr>
            <a:lvl4pPr marL="1601602" indent="-228800" eaLnBrk="0" hangingPunct="0">
              <a:defRPr>
                <a:solidFill>
                  <a:schemeClr val="tx1"/>
                </a:solidFill>
                <a:latin typeface="Arial" panose="020B0604020202020204" pitchFamily="34" charset="0"/>
              </a:defRPr>
            </a:lvl4pPr>
            <a:lvl5pPr marL="2059203" indent="-228800" eaLnBrk="0" hangingPunct="0">
              <a:defRPr>
                <a:solidFill>
                  <a:schemeClr val="tx1"/>
                </a:solidFill>
                <a:latin typeface="Arial" panose="020B0604020202020204" pitchFamily="34" charset="0"/>
              </a:defRPr>
            </a:lvl5pPr>
            <a:lvl6pPr marL="2516803" indent="-228800" eaLnBrk="0" fontAlgn="base" hangingPunct="0">
              <a:spcBef>
                <a:spcPct val="0"/>
              </a:spcBef>
              <a:spcAft>
                <a:spcPct val="0"/>
              </a:spcAft>
              <a:defRPr>
                <a:solidFill>
                  <a:schemeClr val="tx1"/>
                </a:solidFill>
                <a:latin typeface="Arial" panose="020B0604020202020204" pitchFamily="34" charset="0"/>
              </a:defRPr>
            </a:lvl6pPr>
            <a:lvl7pPr marL="2974404" indent="-228800" eaLnBrk="0" fontAlgn="base" hangingPunct="0">
              <a:spcBef>
                <a:spcPct val="0"/>
              </a:spcBef>
              <a:spcAft>
                <a:spcPct val="0"/>
              </a:spcAft>
              <a:defRPr>
                <a:solidFill>
                  <a:schemeClr val="tx1"/>
                </a:solidFill>
                <a:latin typeface="Arial" panose="020B0604020202020204" pitchFamily="34" charset="0"/>
              </a:defRPr>
            </a:lvl7pPr>
            <a:lvl8pPr marL="3432005" indent="-228800" eaLnBrk="0" fontAlgn="base" hangingPunct="0">
              <a:spcBef>
                <a:spcPct val="0"/>
              </a:spcBef>
              <a:spcAft>
                <a:spcPct val="0"/>
              </a:spcAft>
              <a:defRPr>
                <a:solidFill>
                  <a:schemeClr val="tx1"/>
                </a:solidFill>
                <a:latin typeface="Arial" panose="020B0604020202020204" pitchFamily="34" charset="0"/>
              </a:defRPr>
            </a:lvl8pPr>
            <a:lvl9pPr marL="3889605" indent="-228800" eaLnBrk="0" fontAlgn="base" hangingPunct="0">
              <a:spcBef>
                <a:spcPct val="0"/>
              </a:spcBef>
              <a:spcAft>
                <a:spcPct val="0"/>
              </a:spcAft>
              <a:defRPr>
                <a:solidFill>
                  <a:schemeClr val="tx1"/>
                </a:solidFill>
                <a:latin typeface="Arial" panose="020B0604020202020204" pitchFamily="34" charset="0"/>
              </a:defRPr>
            </a:lvl9pPr>
          </a:lstStyle>
          <a:p>
            <a:pPr defTabSz="881390">
              <a:defRPr/>
            </a:pPr>
            <a:endParaRPr sz="1200" i="0" dirty="0">
              <a:solidFill>
                <a:prstClr val="black"/>
              </a:solidFill>
              <a:cs typeface="Arial"/>
            </a:endParaRPr>
          </a:p>
        </p:txBody>
      </p:sp>
    </p:spTree>
    <p:extLst>
      <p:ext uri="{BB962C8B-B14F-4D97-AF65-F5344CB8AC3E}">
        <p14:creationId xmlns:p14="http://schemas.microsoft.com/office/powerpoint/2010/main" val="3059844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dirty="0"/>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3601" indent="-286000" eaLnBrk="0" hangingPunct="0">
              <a:defRPr>
                <a:solidFill>
                  <a:schemeClr val="tx1"/>
                </a:solidFill>
                <a:latin typeface="Arial" panose="020B0604020202020204" pitchFamily="34" charset="0"/>
              </a:defRPr>
            </a:lvl2pPr>
            <a:lvl3pPr marL="1144002" indent="-228800" eaLnBrk="0" hangingPunct="0">
              <a:defRPr>
                <a:solidFill>
                  <a:schemeClr val="tx1"/>
                </a:solidFill>
                <a:latin typeface="Arial" panose="020B0604020202020204" pitchFamily="34" charset="0"/>
              </a:defRPr>
            </a:lvl3pPr>
            <a:lvl4pPr marL="1601602" indent="-228800" eaLnBrk="0" hangingPunct="0">
              <a:defRPr>
                <a:solidFill>
                  <a:schemeClr val="tx1"/>
                </a:solidFill>
                <a:latin typeface="Arial" panose="020B0604020202020204" pitchFamily="34" charset="0"/>
              </a:defRPr>
            </a:lvl4pPr>
            <a:lvl5pPr marL="2059203" indent="-228800" eaLnBrk="0" hangingPunct="0">
              <a:defRPr>
                <a:solidFill>
                  <a:schemeClr val="tx1"/>
                </a:solidFill>
                <a:latin typeface="Arial" panose="020B0604020202020204" pitchFamily="34" charset="0"/>
              </a:defRPr>
            </a:lvl5pPr>
            <a:lvl6pPr marL="2516803" indent="-228800" eaLnBrk="0" fontAlgn="base" hangingPunct="0">
              <a:spcBef>
                <a:spcPct val="0"/>
              </a:spcBef>
              <a:spcAft>
                <a:spcPct val="0"/>
              </a:spcAft>
              <a:defRPr>
                <a:solidFill>
                  <a:schemeClr val="tx1"/>
                </a:solidFill>
                <a:latin typeface="Arial" panose="020B0604020202020204" pitchFamily="34" charset="0"/>
              </a:defRPr>
            </a:lvl6pPr>
            <a:lvl7pPr marL="2974404" indent="-228800" eaLnBrk="0" fontAlgn="base" hangingPunct="0">
              <a:spcBef>
                <a:spcPct val="0"/>
              </a:spcBef>
              <a:spcAft>
                <a:spcPct val="0"/>
              </a:spcAft>
              <a:defRPr>
                <a:solidFill>
                  <a:schemeClr val="tx1"/>
                </a:solidFill>
                <a:latin typeface="Arial" panose="020B0604020202020204" pitchFamily="34" charset="0"/>
              </a:defRPr>
            </a:lvl7pPr>
            <a:lvl8pPr marL="3432005" indent="-228800" eaLnBrk="0" fontAlgn="base" hangingPunct="0">
              <a:spcBef>
                <a:spcPct val="0"/>
              </a:spcBef>
              <a:spcAft>
                <a:spcPct val="0"/>
              </a:spcAft>
              <a:defRPr>
                <a:solidFill>
                  <a:schemeClr val="tx1"/>
                </a:solidFill>
                <a:latin typeface="Arial" panose="020B0604020202020204" pitchFamily="34" charset="0"/>
              </a:defRPr>
            </a:lvl8pPr>
            <a:lvl9pPr marL="3889605" indent="-228800" eaLnBrk="0" fontAlgn="base" hangingPunct="0">
              <a:spcBef>
                <a:spcPct val="0"/>
              </a:spcBef>
              <a:spcAft>
                <a:spcPct val="0"/>
              </a:spcAft>
              <a:defRPr>
                <a:solidFill>
                  <a:schemeClr val="tx1"/>
                </a:solidFill>
                <a:latin typeface="Arial" panose="020B0604020202020204" pitchFamily="34" charset="0"/>
              </a:defRPr>
            </a:lvl9pPr>
          </a:lstStyle>
          <a:p>
            <a:pPr defTabSz="881390">
              <a:defRPr/>
            </a:pPr>
            <a:endParaRPr sz="1200" i="0" dirty="0">
              <a:solidFill>
                <a:prstClr val="black"/>
              </a:solidFill>
              <a:cs typeface="Arial"/>
            </a:endParaRPr>
          </a:p>
        </p:txBody>
      </p:sp>
    </p:spTree>
    <p:extLst>
      <p:ext uri="{BB962C8B-B14F-4D97-AF65-F5344CB8AC3E}">
        <p14:creationId xmlns:p14="http://schemas.microsoft.com/office/powerpoint/2010/main" val="2229173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16130" indent="-275434" eaLnBrk="0" hangingPunct="0">
              <a:defRPr>
                <a:solidFill>
                  <a:schemeClr val="tx1"/>
                </a:solidFill>
                <a:latin typeface="Arial" panose="020B0604020202020204" pitchFamily="34" charset="0"/>
              </a:defRPr>
            </a:lvl2pPr>
            <a:lvl3pPr marL="1101738" indent="-220348" eaLnBrk="0" hangingPunct="0">
              <a:defRPr>
                <a:solidFill>
                  <a:schemeClr val="tx1"/>
                </a:solidFill>
                <a:latin typeface="Arial" panose="020B0604020202020204" pitchFamily="34" charset="0"/>
              </a:defRPr>
            </a:lvl3pPr>
            <a:lvl4pPr marL="1542433" indent="-220348" eaLnBrk="0" hangingPunct="0">
              <a:defRPr>
                <a:solidFill>
                  <a:schemeClr val="tx1"/>
                </a:solidFill>
                <a:latin typeface="Arial" panose="020B0604020202020204" pitchFamily="34" charset="0"/>
              </a:defRPr>
            </a:lvl4pPr>
            <a:lvl5pPr marL="1983128" indent="-220348" eaLnBrk="0" hangingPunct="0">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defTabSz="881390"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145914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tileRect/>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dirty="0"/>
          </a:p>
        </p:txBody>
      </p:sp>
      <p:sp>
        <p:nvSpPr>
          <p:cNvPr id="17" name="Footer Placeholder 16"/>
          <p:cNvSpPr>
            <a:spLocks noGrp="1"/>
          </p:cNvSpPr>
          <p:nvPr>
            <p:ph type="ftr" sz="quarter" idx="11"/>
          </p:nvPr>
        </p:nvSpPr>
        <p:spPr/>
        <p:txBody>
          <a:bodyPr/>
          <a:lstStyle/>
          <a:p>
            <a:pPr>
              <a:defRPr/>
            </a:pPr>
            <a:r>
              <a:rPr lang="en-US" dirty="0"/>
              <a:t>Privileged and Confidential</a:t>
            </a:r>
          </a:p>
        </p:txBody>
      </p:sp>
      <p:sp>
        <p:nvSpPr>
          <p:cNvPr id="29" name="Slide Number Placeholder 28"/>
          <p:cNvSpPr>
            <a:spLocks noGrp="1"/>
          </p:cNvSpPr>
          <p:nvPr>
            <p:ph type="sldNum" sz="quarter" idx="12"/>
          </p:nvPr>
        </p:nvSpPr>
        <p:spPr/>
        <p:txBody>
          <a:bodyPr/>
          <a:lstStyle/>
          <a:p>
            <a:pPr>
              <a:defRPr/>
            </a:pPr>
            <a:fld id="{81C8F570-3C2F-4238-8388-CCBD4B5BD267}" type="slidenum">
              <a:rPr lang="en-US" smtClean="0"/>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E9A37C2F-3E8D-4547-A843-579AB226C971}"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E8DCBC84-7D00-4346-A3F9-6EB7EF245353}"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rcRect/>
          <a:stretch>
            <a:fillRect/>
          </a:stretch>
        </p:blipFill>
        <p:spPr>
          <a:xfrm>
            <a:off x="0" y="0"/>
            <a:ext cx="9144000" cy="6858000"/>
          </a:xfrm>
          <a:prstGeom prst="rect">
            <a:avLst/>
          </a:prstGeom>
        </p:spPr>
      </p:pic>
      <p:sp>
        <p:nvSpPr>
          <p:cNvPr id="2" name="Title 1"/>
          <p:cNvSpPr>
            <a:spLocks noGrp="1"/>
          </p:cNvSpPr>
          <p:nvPr>
            <p:ph type="ctrTitle"/>
          </p:nvPr>
        </p:nvSpPr>
        <p:spPr>
          <a:xfrm>
            <a:off x="323850" y="2628901"/>
            <a:ext cx="6019800" cy="1609724"/>
          </a:xfrm>
        </p:spPr>
        <p:txBody>
          <a:bodyPr anchor="ctr" anchorCtr="0">
            <a:normAutofit/>
          </a:bodyPr>
          <a:lstStyle>
            <a:lvl1pPr algn="l">
              <a:defRPr sz="3200" b="0" i="0">
                <a:solidFill>
                  <a:schemeClr val="bg1"/>
                </a:solidFill>
                <a:latin typeface="Georgia" panose="02040502050405020303" pitchFamily="18" charset="0"/>
                <a:ea typeface="Georgia" panose="02040502050405020303" pitchFamily="18" charset="0"/>
                <a:cs typeface="Arial" charset="0"/>
              </a:defRPr>
            </a:lvl1pPr>
          </a:lstStyle>
          <a:p>
            <a:r>
              <a:rPr lang="en-US"/>
              <a:t>Click to edit Master title style</a:t>
            </a:r>
          </a:p>
        </p:txBody>
      </p:sp>
      <p:sp>
        <p:nvSpPr>
          <p:cNvPr id="3" name="Subtitle 2"/>
          <p:cNvSpPr>
            <a:spLocks noGrp="1"/>
          </p:cNvSpPr>
          <p:nvPr>
            <p:ph type="subTitle" idx="1"/>
          </p:nvPr>
        </p:nvSpPr>
        <p:spPr>
          <a:xfrm>
            <a:off x="333374" y="4391025"/>
            <a:ext cx="6010276" cy="1562100"/>
          </a:xfrm>
        </p:spPr>
        <p:txBody>
          <a:bodyPr>
            <a:normAutofit/>
          </a:bodyPr>
          <a:lstStyle>
            <a:lvl1pPr marL="0" indent="0" algn="l">
              <a:lnSpc>
                <a:spcPct val="100000"/>
              </a:lnSpc>
              <a:buNone/>
              <a:defRPr sz="2200" b="0" i="0">
                <a:solidFill>
                  <a:srgbClr val="4A4A4A"/>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
        <p:nvSpPr>
          <p:cNvPr id="11" name="Date Placeholder 10"/>
          <p:cNvSpPr>
            <a:spLocks noGrp="1"/>
          </p:cNvSpPr>
          <p:nvPr>
            <p:ph type="dt" sz="half" idx="11"/>
          </p:nvPr>
        </p:nvSpPr>
        <p:spPr>
          <a:xfrm>
            <a:off x="333375" y="6356351"/>
            <a:ext cx="2057400" cy="365125"/>
          </a:xfrm>
        </p:spPr>
        <p:txBody>
          <a:bodyPr/>
          <a:lstStyle>
            <a:lvl1pPr>
              <a:defRPr b="1" cap="all" baseline="0">
                <a:solidFill>
                  <a:srgbClr val="BE9B39"/>
                </a:solidFill>
                <a:latin typeface="Arial" panose="020B0604020202020204" pitchFamily="34" charset="0"/>
                <a:cs typeface="Arial" panose="020B0604020202020204" pitchFamily="34" charset="0"/>
              </a:defRPr>
            </a:lvl1pPr>
          </a:lstStyle>
          <a:p>
            <a:r>
              <a:rPr lang="en-US" dirty="0"/>
              <a:t>December 28, 2017</a:t>
            </a:r>
          </a:p>
        </p:txBody>
      </p:sp>
      <p:sp>
        <p:nvSpPr>
          <p:cNvPr id="12" name="Footer Placeholder 11"/>
          <p:cNvSpPr>
            <a:spLocks noGrp="1"/>
          </p:cNvSpPr>
          <p:nvPr>
            <p:ph type="ftr" sz="quarter" idx="12"/>
          </p:nvPr>
        </p:nvSpPr>
        <p:spPr>
          <a:xfrm>
            <a:off x="5695950" y="6356351"/>
            <a:ext cx="3086100" cy="365125"/>
          </a:xfrm>
        </p:spPr>
        <p:txBody>
          <a:bodyPr/>
          <a:lstStyle>
            <a:lvl1pPr algn="r">
              <a:defRPr>
                <a:solidFill>
                  <a:srgbClr val="60B1D6"/>
                </a:solidFill>
                <a:latin typeface="Georgia" panose="02040502050405020303" pitchFamily="18" charset="0"/>
                <a:cs typeface="Arial" panose="020B0604020202020204" pitchFamily="34" charset="0"/>
              </a:defRPr>
            </a:lvl1pPr>
          </a:lstStyle>
          <a:p>
            <a:r>
              <a:rPr lang="en-US" dirty="0"/>
              <a:t>www.gtlaw.com</a:t>
            </a:r>
          </a:p>
        </p:txBody>
      </p:sp>
    </p:spTree>
    <p:extLst>
      <p:ext uri="{BB962C8B-B14F-4D97-AF65-F5344CB8AC3E}">
        <p14:creationId xmlns:p14="http://schemas.microsoft.com/office/powerpoint/2010/main" val="91269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duotone>
              <a:schemeClr val="bg2">
                <a:shade val="3000"/>
                <a:satMod val="110000"/>
              </a:schemeClr>
              <a:schemeClr val="bg2">
                <a:tint val="60000"/>
                <a:satMod val="425000"/>
              </a:schemeClr>
            </a:duotone>
            <a:extLst>
              <a:ext uri="{BEBA8EAE-BF5A-486C-A8C5-ECC9F3942E4B}">
                <a14:imgProps xmlns:a14="http://schemas.microsoft.com/office/drawing/2010/main">
                  <a14:imgLayer r:embed="rId3">
                    <a14:imgEffect>
                      <a14:sharpenSoften amount="-25000"/>
                    </a14:imgEffect>
                    <a14:imgEffect>
                      <a14:brightnessContrast bright="-32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kumimoji="0" lang="en-US"/>
              <a:t>Click to edit Master title style</a:t>
            </a:r>
          </a:p>
        </p:txBody>
      </p:sp>
      <p:sp>
        <p:nvSpPr>
          <p:cNvPr id="3" name="Content Placeholder 2"/>
          <p:cNvSpPr>
            <a:spLocks noGrp="1"/>
          </p:cNvSpPr>
          <p:nvPr>
            <p:ph idx="1"/>
          </p:nvPr>
        </p:nvSpPr>
        <p:spPr/>
        <p:txBody>
          <a:bodyPr/>
          <a:lstStyle>
            <a:lvl1pPr>
              <a:defRPr sz="24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935EEA4C-F6D6-48BA-9035-8EBF66AC8CBE}"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D50D5D5E-985B-4293-9BC7-4C967411A827}"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25691074-43A7-45DF-B17C-1944FF8BB91E}"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dirty="0"/>
              <a:t>Privileged and Confidential</a:t>
            </a:r>
          </a:p>
        </p:txBody>
      </p:sp>
      <p:sp>
        <p:nvSpPr>
          <p:cNvPr id="9" name="Slide Number Placeholder 8"/>
          <p:cNvSpPr>
            <a:spLocks noGrp="1"/>
          </p:cNvSpPr>
          <p:nvPr>
            <p:ph type="sldNum" sz="quarter" idx="12"/>
          </p:nvPr>
        </p:nvSpPr>
        <p:spPr/>
        <p:txBody>
          <a:bodyPr/>
          <a:lstStyle/>
          <a:p>
            <a:pPr>
              <a:defRPr/>
            </a:pPr>
            <a:fld id="{74CCFBB1-3544-4D03-9660-AD051F051D9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dirty="0"/>
              <a:t>Privileged and Confidential</a:t>
            </a:r>
          </a:p>
        </p:txBody>
      </p:sp>
      <p:sp>
        <p:nvSpPr>
          <p:cNvPr id="5" name="Slide Number Placeholder 4"/>
          <p:cNvSpPr>
            <a:spLocks noGrp="1"/>
          </p:cNvSpPr>
          <p:nvPr>
            <p:ph type="sldNum" sz="quarter" idx="12"/>
          </p:nvPr>
        </p:nvSpPr>
        <p:spPr/>
        <p:txBody>
          <a:bodyPr/>
          <a:lstStyle/>
          <a:p>
            <a:pPr>
              <a:defRPr/>
            </a:pPr>
            <a:fld id="{B7DE6742-1172-449D-802F-3AD70090DC2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dirty="0"/>
              <a:t>Privileged and Confidential</a:t>
            </a:r>
          </a:p>
        </p:txBody>
      </p:sp>
      <p:sp>
        <p:nvSpPr>
          <p:cNvPr id="4" name="Slide Number Placeholder 3"/>
          <p:cNvSpPr>
            <a:spLocks noGrp="1"/>
          </p:cNvSpPr>
          <p:nvPr>
            <p:ph type="sldNum" sz="quarter" idx="12"/>
          </p:nvPr>
        </p:nvSpPr>
        <p:spPr/>
        <p:txBody>
          <a:bodyPr/>
          <a:lstStyle/>
          <a:p>
            <a:pPr>
              <a:defRPr/>
            </a:pPr>
            <a:fld id="{F8C24D6B-01FB-4983-91AB-0D73D731524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C2AFDF79-E46D-453E-A8EE-59251951DB3B}"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F838B9D5-76B9-4CFE-8F97-2046E83B5D81}"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0000"/>
            <a:duotone>
              <a:schemeClr val="bg2">
                <a:shade val="3000"/>
                <a:satMod val="110000"/>
              </a:schemeClr>
              <a:schemeClr val="bg2">
                <a:tint val="60000"/>
                <a:satMod val="425000"/>
              </a:schemeClr>
            </a:duotone>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r>
              <a:rPr lang="en-US" dirty="0"/>
              <a:t>Privileged and Confidential</a:t>
            </a: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429FFFE3-F9DD-4A25-9ABE-077C4B6ADB36}"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eaLnBrk="1" latinLnBrk="0" hangingPunct="1">
        <a:spcBef>
          <a:spcPct val="0"/>
        </a:spcBef>
        <a:buNone/>
        <a:defRPr kumimoji="0" sz="36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tileRect/>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4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2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000" kern="1200">
          <a:solidFill>
            <a:schemeClr val="tx1"/>
          </a:solidFill>
          <a:latin typeface="+mn-lt"/>
          <a:ea typeface="+mn-ea"/>
          <a:cs typeface="+mn-cs"/>
        </a:defRPr>
      </a:lvl3pPr>
      <a:lvl4pPr marL="1353312" indent="-182880" algn="l" rtl="0" eaLnBrk="1" latinLnBrk="0" hangingPunct="1">
        <a:spcBef>
          <a:spcPct val="20000"/>
        </a:spcBef>
        <a:buClr>
          <a:schemeClr val="tx1"/>
        </a:buClr>
        <a:buSzTx/>
        <a:buFont typeface="Wingdings 3"/>
        <a:buChar char=""/>
        <a:defRPr kumimoji="0" sz="18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18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3660804" name="Rectangle 4"/>
          <p:cNvSpPr>
            <a:spLocks noGrp="1" noRot="1" noChangeArrowheads="1"/>
          </p:cNvSpPr>
          <p:nvPr>
            <p:ph type="ctrTitle"/>
          </p:nvPr>
        </p:nvSpPr>
        <p:spPr>
          <a:xfrm>
            <a:off x="344424" y="2667000"/>
            <a:ext cx="8113776" cy="1555001"/>
          </a:xfrm>
        </p:spPr>
        <p:txBody>
          <a:bodyPr lIns="92075" tIns="46038" rIns="92075" bIns="46038">
            <a:noAutofit/>
          </a:bodyPr>
          <a:lstStyle/>
          <a:p>
            <a:pPr algn="l">
              <a:defRPr/>
            </a:pPr>
            <a:br>
              <a:rPr lang="en-US" sz="5400" dirty="0">
                <a:effectLst/>
              </a:rPr>
            </a:br>
            <a:br>
              <a:rPr lang="en-US" sz="5400" dirty="0">
                <a:effectLst/>
              </a:rPr>
            </a:br>
            <a:br>
              <a:rPr lang="en-US" sz="5400" dirty="0">
                <a:effectLst/>
              </a:rPr>
            </a:br>
            <a:br>
              <a:rPr lang="en-US" sz="5400" dirty="0">
                <a:effectLst/>
              </a:rPr>
            </a:br>
            <a:r>
              <a:rPr lang="en-US" sz="5400" dirty="0">
                <a:effectLst/>
              </a:rPr>
              <a:t>INTERNET and mobile LAW – </a:t>
            </a:r>
            <a:br>
              <a:rPr lang="en-US" sz="5400" dirty="0">
                <a:effectLst/>
              </a:rPr>
            </a:br>
            <a:r>
              <a:rPr lang="en-US" sz="5400" dirty="0">
                <a:effectLst/>
              </a:rPr>
              <a:t>YEAR IN REVIEW</a:t>
            </a:r>
            <a:br>
              <a:rPr lang="en-US" sz="5400" dirty="0">
                <a:effectLst/>
              </a:rPr>
            </a:br>
            <a:br>
              <a:rPr lang="en-US" sz="5400" dirty="0">
                <a:effectLst/>
              </a:rPr>
            </a:br>
            <a:endParaRPr lang="en-US" sz="5400" dirty="0">
              <a:effectLst/>
            </a:endParaRPr>
          </a:p>
        </p:txBody>
      </p:sp>
      <p:sp>
        <p:nvSpPr>
          <p:cNvPr id="2054" name="TextBox 7"/>
          <p:cNvSpPr txBox="1">
            <a:spLocks noChangeArrowheads="1"/>
          </p:cNvSpPr>
          <p:nvPr/>
        </p:nvSpPr>
        <p:spPr>
          <a:xfrm>
            <a:off x="1143000" y="4876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8" name="Rectangle 5"/>
          <p:cNvSpPr txBox="1">
            <a:spLocks noRot="1" noChangeArrowheads="1"/>
          </p:cNvSpPr>
          <p:nvPr/>
        </p:nvSpPr>
        <p:spPr>
          <a:xfrm>
            <a:off x="344424" y="5087112"/>
            <a:ext cx="2587752"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3" name="Rectangle 5"/>
          <p:cNvSpPr txBox="1">
            <a:spLocks noRot="1" noChangeArrowheads="1"/>
          </p:cNvSpPr>
          <p:nvPr/>
        </p:nvSpPr>
        <p:spPr>
          <a:xfrm>
            <a:off x="3770295" y="5029200"/>
            <a:ext cx="2590800"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4" name="Rectangle 5"/>
          <p:cNvSpPr txBox="1">
            <a:spLocks noRot="1" noChangeArrowheads="1"/>
          </p:cNvSpPr>
          <p:nvPr/>
        </p:nvSpPr>
        <p:spPr>
          <a:xfrm>
            <a:off x="1752600" y="4274337"/>
            <a:ext cx="5410200" cy="2583663"/>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r>
              <a:rPr lang="en-US" sz="2400" b="1" kern="0" dirty="0"/>
              <a:t>Ian Ballon, JD, LLM, CIPP/US</a:t>
            </a:r>
          </a:p>
          <a:p>
            <a:pPr marL="342900" indent="-342900" eaLnBrk="1" hangingPunct="1">
              <a:lnSpc>
                <a:spcPct val="80000"/>
              </a:lnSpc>
              <a:defRPr/>
            </a:pPr>
            <a:r>
              <a:rPr lang="en-US" sz="2400" b="1" kern="0" dirty="0"/>
              <a:t>Co-Chair, Global IP &amp; Technology Practice Group</a:t>
            </a:r>
          </a:p>
          <a:p>
            <a:pPr marL="342900" indent="-342900" eaLnBrk="1" hangingPunct="1">
              <a:lnSpc>
                <a:spcPct val="80000"/>
              </a:lnSpc>
              <a:defRPr/>
            </a:pPr>
            <a:r>
              <a:rPr lang="en-US" sz="2400" b="1" kern="0" dirty="0"/>
              <a:t>Greenberg Traurig LLP</a:t>
            </a:r>
            <a:endParaRPr lang="en-US" sz="2400" kern="0" dirty="0"/>
          </a:p>
          <a:p>
            <a:pPr marL="342900" indent="-342900" eaLnBrk="1" hangingPunct="1">
              <a:lnSpc>
                <a:spcPct val="80000"/>
              </a:lnSpc>
              <a:defRPr/>
            </a:pPr>
            <a:r>
              <a:rPr lang="en-US" sz="2000" kern="0" dirty="0"/>
              <a:t>(650) 289-7881   (310) 586-6575  (202) 331-3138</a:t>
            </a:r>
          </a:p>
          <a:p>
            <a:pPr marL="342900" indent="-342900" eaLnBrk="1" hangingPunct="1">
              <a:lnSpc>
                <a:spcPct val="80000"/>
              </a:lnSpc>
              <a:defRPr/>
            </a:pPr>
            <a:r>
              <a:rPr lang="en-US" sz="2000" kern="0" dirty="0"/>
              <a:t>Ballon@GTLaw.com</a:t>
            </a:r>
          </a:p>
          <a:p>
            <a:pPr marL="342900" indent="-342900" eaLnBrk="1" hangingPunct="1">
              <a:lnSpc>
                <a:spcPct val="80000"/>
              </a:lnSpc>
              <a:defRPr/>
            </a:pPr>
            <a:r>
              <a:rPr lang="en-US" sz="2000" u="sng" kern="0" dirty="0"/>
              <a:t>www.IanBallon.net</a:t>
            </a:r>
          </a:p>
        </p:txBody>
      </p:sp>
      <p:sp>
        <p:nvSpPr>
          <p:cNvPr id="15" name="Rectangle 5">
            <a:extLst>
              <a:ext uri="{FF2B5EF4-FFF2-40B4-BE49-F238E27FC236}">
                <a16:creationId xmlns:a16="http://schemas.microsoft.com/office/drawing/2014/main" id="{DF5AC110-CF05-429F-94DF-CB0A9CB4E2F7}"/>
              </a:ext>
            </a:extLst>
          </p:cNvPr>
          <p:cNvSpPr txBox="1">
            <a:spLocks noRot="1" noChangeArrowheads="1"/>
          </p:cNvSpPr>
          <p:nvPr/>
        </p:nvSpPr>
        <p:spPr>
          <a:xfrm>
            <a:off x="559617" y="4800600"/>
            <a:ext cx="3343134" cy="1828800"/>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400" kern="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4222001"/>
            <a:ext cx="1577242" cy="2417956"/>
          </a:xfrm>
          <a:prstGeom prst="rect">
            <a:avLst/>
          </a:prstGeom>
        </p:spPr>
      </p:pic>
    </p:spTree>
    <p:extLst>
      <p:ext uri="{BB962C8B-B14F-4D97-AF65-F5344CB8AC3E}">
        <p14:creationId xmlns:p14="http://schemas.microsoft.com/office/powerpoint/2010/main" val="1569177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743789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074182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77500" lnSpcReduction="20000"/>
          </a:bodyPr>
          <a:lstStyle/>
          <a:p>
            <a:pPr lvl="0">
              <a:buClr>
                <a:prstClr val="white"/>
              </a:buClr>
            </a:pPr>
            <a:r>
              <a:rPr lang="en-US" altLang="en-US" sz="3800" dirty="0"/>
              <a:t>Machines can’t create works </a:t>
            </a:r>
          </a:p>
          <a:p>
            <a:pPr lvl="1">
              <a:buClr>
                <a:prstClr val="white"/>
              </a:buClr>
            </a:pPr>
            <a:r>
              <a:rPr lang="en-US" altLang="en-US" sz="1900" i="1" dirty="0"/>
              <a:t>Naruto v. Slater</a:t>
            </a:r>
            <a:r>
              <a:rPr lang="en-US" altLang="en-US" sz="1900" dirty="0"/>
              <a:t>, 888 F.3d 418, 426 (9th Cir. 2018) </a:t>
            </a:r>
          </a:p>
          <a:p>
            <a:pPr marL="585216" lvl="1" indent="0">
              <a:buClr>
                <a:prstClr val="white"/>
              </a:buClr>
              <a:buNone/>
            </a:pPr>
            <a:r>
              <a:rPr lang="en-US" altLang="en-US" sz="1900" dirty="0"/>
              <a:t>	(holding that “animals other than humans . . . lack </a:t>
            </a:r>
          </a:p>
          <a:p>
            <a:pPr marL="585216" lvl="1" indent="0">
              <a:buClr>
                <a:prstClr val="white"/>
              </a:buClr>
              <a:buNone/>
            </a:pPr>
            <a:r>
              <a:rPr lang="en-US" altLang="en-US" sz="1900" dirty="0"/>
              <a:t>	statutory standing to sue under the Copyright Act.”)</a:t>
            </a:r>
          </a:p>
          <a:p>
            <a:pPr lvl="0">
              <a:buClr>
                <a:prstClr val="white"/>
              </a:buClr>
            </a:pPr>
            <a:endParaRPr lang="en-US" altLang="en-US" sz="3800" dirty="0"/>
          </a:p>
          <a:p>
            <a:pPr lvl="0">
              <a:buClr>
                <a:prstClr val="white"/>
              </a:buClr>
            </a:pPr>
            <a:r>
              <a:rPr lang="en-US" altLang="en-US" sz="3800" dirty="0"/>
              <a:t>Is machine art infringing or a fair use?</a:t>
            </a:r>
          </a:p>
          <a:p>
            <a:pPr lvl="1">
              <a:buClr>
                <a:prstClr val="white"/>
              </a:buClr>
            </a:pPr>
            <a:r>
              <a:rPr lang="en-US" altLang="en-US" sz="3600" dirty="0"/>
              <a:t>How many photos used to train the algorithm</a:t>
            </a:r>
          </a:p>
          <a:p>
            <a:pPr lvl="1">
              <a:buClr>
                <a:prstClr val="white"/>
              </a:buClr>
            </a:pPr>
            <a:r>
              <a:rPr lang="en-US" altLang="en-US" sz="3600" dirty="0"/>
              <a:t>Does the algorithm replicate a specific artist’s style </a:t>
            </a:r>
          </a:p>
          <a:p>
            <a:pPr lvl="1">
              <a:buClr>
                <a:prstClr val="white"/>
              </a:buClr>
            </a:pPr>
            <a:r>
              <a:rPr lang="en-US" altLang="en-US" sz="3600" dirty="0"/>
              <a:t>What if the algorithm is so good that it independently creates a work that appears to be infringing? </a:t>
            </a:r>
          </a:p>
          <a:p>
            <a:pPr lvl="1">
              <a:buClr>
                <a:prstClr val="white"/>
              </a:buClr>
            </a:pPr>
            <a:endParaRPr lang="en-US" altLang="en-US" sz="3600" dirty="0"/>
          </a:p>
          <a:p>
            <a:pPr lvl="0">
              <a:buClr>
                <a:prstClr val="white"/>
              </a:buClr>
            </a:pPr>
            <a:r>
              <a:rPr lang="en-US" altLang="en-US" sz="3800" dirty="0"/>
              <a:t>Will AI put independent artists out of business? AI is only as good as the test set data used to train the algorithms</a:t>
            </a:r>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a:t>AI Art and Copyrightability</a:t>
            </a:r>
          </a:p>
        </p:txBody>
      </p:sp>
      <p:pic>
        <p:nvPicPr>
          <p:cNvPr id="2" name="Picture 1"/>
          <p:cNvPicPr>
            <a:picLocks noChangeAspect="1"/>
          </p:cNvPicPr>
          <p:nvPr/>
        </p:nvPicPr>
        <p:blipFill>
          <a:blip r:embed="rId3"/>
          <a:stretch>
            <a:fillRect/>
          </a:stretch>
        </p:blipFill>
        <p:spPr>
          <a:xfrm>
            <a:off x="6054726" y="914400"/>
            <a:ext cx="2971799" cy="1905000"/>
          </a:xfrm>
          <a:prstGeom prst="rect">
            <a:avLst/>
          </a:prstGeom>
        </p:spPr>
      </p:pic>
    </p:spTree>
    <p:extLst>
      <p:ext uri="{BB962C8B-B14F-4D97-AF65-F5344CB8AC3E}">
        <p14:creationId xmlns:p14="http://schemas.microsoft.com/office/powerpoint/2010/main" val="437431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914400"/>
            <a:ext cx="7772400" cy="4800600"/>
          </a:xfrm>
          <a:ln>
            <a:solidFill>
              <a:schemeClr val="tx1"/>
            </a:solidFill>
          </a:ln>
        </p:spPr>
        <p:txBody>
          <a:bodyPr lIns="92075" tIns="46038" rIns="92075" bIns="46038">
            <a:normAutofit fontScale="90000"/>
          </a:bodyPr>
          <a:lstStyle/>
          <a:p>
            <a:pPr>
              <a:defRPr/>
            </a:pPr>
            <a:r>
              <a:rPr lang="en-US" sz="6600" dirty="0">
                <a:latin typeface="EngraversGothic BT" pitchFamily="34" charset="0"/>
              </a:rPr>
              <a:t>ARTIFICIAL INTELLIGENCE, SCREEN SCRAPING AND data portability</a:t>
            </a:r>
            <a:endParaRPr lang="en-US" sz="2000" dirty="0"/>
          </a:p>
        </p:txBody>
      </p:sp>
      <p:sp>
        <p:nvSpPr>
          <p:cNvPr id="23557"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95735881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4" name="Rectangle 2"/>
          <p:cNvSpPr>
            <a:spLocks noGrp="1" noRot="1" noChangeArrowheads="1"/>
          </p:cNvSpPr>
          <p:nvPr>
            <p:ph type="title" idx="4294967295"/>
          </p:nvPr>
        </p:nvSpPr>
        <p:spPr>
          <a:xfrm>
            <a:off x="0" y="0"/>
            <a:ext cx="9144000" cy="381000"/>
          </a:xfrm>
          <a:ln>
            <a:solidFill>
              <a:schemeClr val="tx1"/>
            </a:solidFill>
          </a:ln>
        </p:spPr>
        <p:txBody>
          <a:bodyPr>
            <a:normAutofit fontScale="90000"/>
          </a:bodyPr>
          <a:lstStyle/>
          <a:p>
            <a:pPr>
              <a:defRPr/>
            </a:pPr>
            <a:r>
              <a:rPr lang="en-US" sz="3200" dirty="0"/>
              <a:t>AI/ Screen Scraping/ </a:t>
            </a:r>
            <a:r>
              <a:rPr lang="en-US" sz="32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tileRect/>
                </a:gradFill>
              </a:rPr>
              <a:t>Data Portability</a:t>
            </a:r>
            <a:r>
              <a:rPr lang="en-US" sz="4000" dirty="0"/>
              <a:t> </a:t>
            </a:r>
            <a:endParaRPr lang="en-US" sz="3600" dirty="0"/>
          </a:p>
        </p:txBody>
      </p:sp>
      <p:sp>
        <p:nvSpPr>
          <p:cNvPr id="5030915" name="Rectangle 3"/>
          <p:cNvSpPr>
            <a:spLocks noGrp="1" noRot="1" noChangeArrowheads="1"/>
          </p:cNvSpPr>
          <p:nvPr>
            <p:ph type="body" idx="4294967295"/>
          </p:nvPr>
        </p:nvSpPr>
        <p:spPr>
          <a:xfrm>
            <a:off x="-762000" y="152400"/>
            <a:ext cx="9906000" cy="7239000"/>
          </a:xfrm>
        </p:spPr>
        <p:txBody>
          <a:bodyPr>
            <a:normAutofit/>
          </a:bodyPr>
          <a:lstStyle/>
          <a:p>
            <a:pPr marL="905256" lvl="2" indent="0" eaLnBrk="1" hangingPunct="1">
              <a:lnSpc>
                <a:spcPct val="80000"/>
              </a:lnSpc>
              <a:buNone/>
              <a:defRPr/>
            </a:pPr>
            <a:endParaRPr lang="en-US" sz="1600" dirty="0"/>
          </a:p>
          <a:p>
            <a:pPr lvl="2">
              <a:lnSpc>
                <a:spcPct val="80000"/>
              </a:lnSpc>
              <a:defRPr/>
            </a:pPr>
            <a:r>
              <a:rPr lang="en-US" sz="1200" u="sng" dirty="0">
                <a:solidFill>
                  <a:srgbClr val="FF0000"/>
                </a:solidFill>
              </a:rPr>
              <a:t>Contract/TOU/PP restrictions </a:t>
            </a:r>
          </a:p>
          <a:p>
            <a:pPr lvl="3">
              <a:lnSpc>
                <a:spcPct val="80000"/>
              </a:lnSpc>
              <a:defRPr/>
            </a:pPr>
            <a:r>
              <a:rPr lang="en-US" sz="1200" i="1" dirty="0"/>
              <a:t>Meta Platforms, Inc. v. BrandTotal Ltd</a:t>
            </a:r>
            <a:r>
              <a:rPr lang="en-US" sz="1200" dirty="0"/>
              <a:t>., _ F. Supp. 3d _,  2022 WL 1990225 (N.D. Cal. 2022) (automated access violated TOU)</a:t>
            </a:r>
            <a:endParaRPr lang="en-US" sz="1000" dirty="0"/>
          </a:p>
          <a:p>
            <a:pPr lvl="2" eaLnBrk="1" hangingPunct="1">
              <a:lnSpc>
                <a:spcPct val="80000"/>
              </a:lnSpc>
              <a:defRPr/>
            </a:pPr>
            <a:r>
              <a:rPr lang="en-US" sz="1200" u="sng" dirty="0">
                <a:solidFill>
                  <a:srgbClr val="FF0000"/>
                </a:solidFill>
              </a:rPr>
              <a:t>Copyright protection</a:t>
            </a:r>
          </a:p>
          <a:p>
            <a:pPr lvl="3" eaLnBrk="1" hangingPunct="1">
              <a:lnSpc>
                <a:spcPct val="80000"/>
              </a:lnSpc>
              <a:defRPr/>
            </a:pPr>
            <a:r>
              <a:rPr lang="en-US" sz="1200" dirty="0"/>
              <a:t>Facts vs creative expression</a:t>
            </a:r>
          </a:p>
          <a:p>
            <a:pPr lvl="4" eaLnBrk="1" hangingPunct="1">
              <a:lnSpc>
                <a:spcPct val="80000"/>
              </a:lnSpc>
              <a:defRPr/>
            </a:pPr>
            <a:r>
              <a:rPr lang="en-US" sz="1100" i="1" dirty="0">
                <a:effectLst/>
              </a:rPr>
              <a:t>Feist Publications, Inc. v. Rural Telephone Service Co</a:t>
            </a:r>
            <a:r>
              <a:rPr lang="en-US" sz="1100" dirty="0">
                <a:effectLst/>
              </a:rPr>
              <a:t>., 499 U.S. 340, 350 (1991)</a:t>
            </a:r>
          </a:p>
          <a:p>
            <a:pPr lvl="3" eaLnBrk="1" hangingPunct="1">
              <a:lnSpc>
                <a:spcPct val="80000"/>
              </a:lnSpc>
              <a:defRPr/>
            </a:pPr>
            <a:r>
              <a:rPr lang="en-US" sz="1100" dirty="0"/>
              <a:t>Protection for compilations if originality in the selection, arrangement or organization of a database (but thin protection)</a:t>
            </a:r>
          </a:p>
          <a:p>
            <a:pPr lvl="3" eaLnBrk="1" hangingPunct="1">
              <a:lnSpc>
                <a:spcPct val="80000"/>
              </a:lnSpc>
              <a:defRPr/>
            </a:pPr>
            <a:r>
              <a:rPr lang="en-US" sz="1000" dirty="0">
                <a:effectLst/>
              </a:rPr>
              <a:t>Data mining as a transformative fair use :</a:t>
            </a:r>
            <a:r>
              <a:rPr lang="en-US" sz="1600" dirty="0"/>
              <a:t> </a:t>
            </a:r>
            <a:r>
              <a:rPr lang="en-US" sz="1000" i="1" dirty="0"/>
              <a:t>Author’s Guild, Inc. v. HathiTrust, </a:t>
            </a:r>
            <a:r>
              <a:rPr lang="en-US" sz="1000" dirty="0"/>
              <a:t>755 F.3d 87 (2d Cir. 2014)</a:t>
            </a:r>
          </a:p>
          <a:p>
            <a:pPr lvl="3">
              <a:lnSpc>
                <a:spcPct val="80000"/>
              </a:lnSpc>
              <a:defRPr/>
            </a:pPr>
            <a:r>
              <a:rPr lang="en-US" sz="1000" u="sng" dirty="0">
                <a:effectLst/>
              </a:rPr>
              <a:t>VHT, Inc. v. Zillow Group, Inc.</a:t>
            </a:r>
            <a:r>
              <a:rPr lang="en-US" sz="1000" dirty="0">
                <a:effectLst/>
              </a:rPr>
              <a:t>, 918 F.3d 723 (9th Cir. 2019) (search function not a fair use)</a:t>
            </a:r>
            <a:endParaRPr lang="en-US" sz="1000" u="sng" dirty="0">
              <a:effectLst/>
            </a:endParaRPr>
          </a:p>
          <a:p>
            <a:pPr lvl="2" eaLnBrk="1" hangingPunct="1">
              <a:lnSpc>
                <a:spcPct val="80000"/>
              </a:lnSpc>
              <a:defRPr/>
            </a:pPr>
            <a:r>
              <a:rPr lang="en-US" sz="1400" u="sng" dirty="0">
                <a:solidFill>
                  <a:srgbClr val="FF0000"/>
                </a:solidFill>
              </a:rPr>
              <a:t>Common law claims</a:t>
            </a:r>
            <a:r>
              <a:rPr lang="en-US" sz="1400" dirty="0"/>
              <a:t>, such as misappropriation to the extent not preempted by </a:t>
            </a:r>
            <a:r>
              <a:rPr lang="en-US" sz="1200" dirty="0"/>
              <a:t>17 U.S.C. § 301</a:t>
            </a:r>
          </a:p>
          <a:p>
            <a:pPr lvl="3" eaLnBrk="1" hangingPunct="1">
              <a:lnSpc>
                <a:spcPct val="80000"/>
              </a:lnSpc>
              <a:defRPr/>
            </a:pPr>
            <a:r>
              <a:rPr lang="en-US" sz="1100" i="1" dirty="0">
                <a:effectLst/>
              </a:rPr>
              <a:t>International News Service v. Associated Press, </a:t>
            </a:r>
            <a:r>
              <a:rPr lang="en-US" sz="1100" dirty="0">
                <a:effectLst/>
              </a:rPr>
              <a:t>248 U.S. 215 (1918)</a:t>
            </a:r>
            <a:endParaRPr lang="en-US" sz="1100" dirty="0"/>
          </a:p>
          <a:p>
            <a:pPr lvl="3" eaLnBrk="1" hangingPunct="1">
              <a:lnSpc>
                <a:spcPct val="80000"/>
              </a:lnSpc>
              <a:defRPr/>
            </a:pPr>
            <a:r>
              <a:rPr lang="en-US" sz="1100" i="1" dirty="0">
                <a:effectLst/>
              </a:rPr>
              <a:t>National Basketball Ass'n v. Motorola, Inc., </a:t>
            </a:r>
            <a:r>
              <a:rPr lang="en-US" sz="1100" dirty="0">
                <a:effectLst/>
              </a:rPr>
              <a:t>105 F.3d 841 (2d Cir. 1997)</a:t>
            </a:r>
          </a:p>
          <a:p>
            <a:pPr lvl="2" eaLnBrk="1" hangingPunct="1">
              <a:lnSpc>
                <a:spcPct val="80000"/>
              </a:lnSpc>
              <a:defRPr/>
            </a:pPr>
            <a:r>
              <a:rPr lang="en-US" sz="1400" u="sng" dirty="0">
                <a:solidFill>
                  <a:srgbClr val="FF0000"/>
                </a:solidFill>
              </a:rPr>
              <a:t>Interference with contract or prospective economic advantage </a:t>
            </a:r>
          </a:p>
          <a:p>
            <a:pPr lvl="2" eaLnBrk="1" hangingPunct="1">
              <a:lnSpc>
                <a:spcPct val="80000"/>
              </a:lnSpc>
              <a:defRPr/>
            </a:pPr>
            <a:r>
              <a:rPr lang="en-US" sz="1400" u="sng" dirty="0">
                <a:solidFill>
                  <a:srgbClr val="FF0000"/>
                </a:solidFill>
              </a:rPr>
              <a:t>Unfair competition</a:t>
            </a:r>
          </a:p>
          <a:p>
            <a:pPr lvl="2" eaLnBrk="1" hangingPunct="1">
              <a:lnSpc>
                <a:spcPct val="80000"/>
              </a:lnSpc>
              <a:defRPr/>
            </a:pPr>
            <a:r>
              <a:rPr lang="en-US" sz="1400" u="sng" dirty="0">
                <a:solidFill>
                  <a:srgbClr val="FF0000"/>
                </a:solidFill>
              </a:rPr>
              <a:t>Trespass and Conversion</a:t>
            </a:r>
            <a:endParaRPr lang="en-US" sz="1600" u="sng" dirty="0">
              <a:solidFill>
                <a:srgbClr val="FF0000"/>
              </a:solidFill>
            </a:endParaRPr>
          </a:p>
          <a:p>
            <a:pPr lvl="3" eaLnBrk="1" hangingPunct="1">
              <a:lnSpc>
                <a:spcPct val="80000"/>
              </a:lnSpc>
              <a:defRPr/>
            </a:pPr>
            <a:r>
              <a:rPr lang="en-US" sz="1200" dirty="0">
                <a:effectLst/>
              </a:rPr>
              <a:t>trespass to chattels may be based on unauthorized access (plus damage) </a:t>
            </a:r>
          </a:p>
          <a:p>
            <a:pPr lvl="4" eaLnBrk="1" hangingPunct="1">
              <a:lnSpc>
                <a:spcPct val="80000"/>
              </a:lnSpc>
              <a:defRPr/>
            </a:pPr>
            <a:r>
              <a:rPr lang="en-US" sz="1200" i="1" dirty="0">
                <a:effectLst/>
              </a:rPr>
              <a:t>Intel Corp. v. Hamidi, </a:t>
            </a:r>
            <a:r>
              <a:rPr lang="en-US" sz="1200" dirty="0">
                <a:effectLst/>
              </a:rPr>
              <a:t>30 Cal. 4th 1342, 1 Cal. Rptr. 3d 32 (2003)</a:t>
            </a:r>
          </a:p>
          <a:p>
            <a:pPr lvl="3" eaLnBrk="1" hangingPunct="1">
              <a:lnSpc>
                <a:spcPct val="80000"/>
              </a:lnSpc>
              <a:defRPr/>
            </a:pPr>
            <a:r>
              <a:rPr lang="en-US" sz="1200" dirty="0">
                <a:effectLst/>
              </a:rPr>
              <a:t>conversion usually requires a showing of dispossession or at least substantial interference</a:t>
            </a:r>
            <a:endParaRPr lang="en-US" sz="1200" dirty="0"/>
          </a:p>
          <a:p>
            <a:pPr lvl="2" eaLnBrk="1" hangingPunct="1">
              <a:lnSpc>
                <a:spcPct val="80000"/>
              </a:lnSpc>
              <a:defRPr/>
            </a:pPr>
            <a:r>
              <a:rPr lang="en-US" sz="1400" u="sng" dirty="0">
                <a:solidFill>
                  <a:srgbClr val="FF0000"/>
                </a:solidFill>
              </a:rPr>
              <a:t>Computer Fraud and Abuse Act</a:t>
            </a:r>
            <a:r>
              <a:rPr lang="en-US" sz="1600" dirty="0"/>
              <a:t> - </a:t>
            </a:r>
            <a:r>
              <a:rPr lang="en-US" sz="1100" dirty="0"/>
              <a:t>Federal anti-trespass computer crimes statute</a:t>
            </a:r>
          </a:p>
          <a:p>
            <a:pPr lvl="3" eaLnBrk="1" hangingPunct="1">
              <a:lnSpc>
                <a:spcPct val="80000"/>
              </a:lnSpc>
              <a:defRPr/>
            </a:pPr>
            <a:r>
              <a:rPr lang="en-US" sz="1400" dirty="0"/>
              <a:t>Must establish $5,000 in damages to sue</a:t>
            </a:r>
            <a:endParaRPr lang="en-US" sz="1200" dirty="0"/>
          </a:p>
          <a:p>
            <a:pPr lvl="3" eaLnBrk="1" hangingPunct="1">
              <a:lnSpc>
                <a:spcPct val="80000"/>
              </a:lnSpc>
              <a:defRPr/>
            </a:pPr>
            <a:r>
              <a:rPr lang="en-US" sz="1400" dirty="0"/>
              <a:t>Exceeding authorized access may not be based on use (vs access) restrictions: </a:t>
            </a:r>
            <a:r>
              <a:rPr lang="en-US" sz="1600" i="1" dirty="0"/>
              <a:t>Van Buren v. United States</a:t>
            </a:r>
            <a:r>
              <a:rPr lang="en-US" sz="1600" dirty="0"/>
              <a:t>, 141 S. Ct. 1648 (2021)</a:t>
            </a:r>
          </a:p>
          <a:p>
            <a:pPr lvl="3" eaLnBrk="1" hangingPunct="1">
              <a:lnSpc>
                <a:spcPct val="80000"/>
              </a:lnSpc>
              <a:defRPr/>
            </a:pPr>
            <a:r>
              <a:rPr lang="en-US" sz="1400" i="1" dirty="0"/>
              <a:t>hiQ Labs, Inc. v. LinkedIn Corp., </a:t>
            </a:r>
            <a:r>
              <a:rPr lang="en-US" sz="1400" dirty="0"/>
              <a:t>31 F.4th 1180 (9th Cir. 2022) (affirming an injunction prohibiting LinkedIn from blocking hiQ's access, copying or use of public profiles on LinkedIn's website (information which LinkedIn members had designated as public) or blocking or putting in place technical or legal mechanisms to block hiQ's access to these public profiles, in response to LinkedIn’s C&amp;D letter)</a:t>
            </a:r>
            <a:endParaRPr lang="en-US" sz="1400" u="sng" dirty="0"/>
          </a:p>
          <a:p>
            <a:pPr lvl="2" eaLnBrk="1" hangingPunct="1">
              <a:lnSpc>
                <a:spcPct val="80000"/>
              </a:lnSpc>
              <a:defRPr/>
            </a:pPr>
            <a:r>
              <a:rPr lang="en-US" sz="1400" u="sng" dirty="0">
                <a:solidFill>
                  <a:srgbClr val="FF0000"/>
                </a:solidFill>
              </a:rPr>
              <a:t>Anti-circumvention provisions of the DMCA</a:t>
            </a:r>
            <a:r>
              <a:rPr lang="en-US" sz="1400" dirty="0"/>
              <a:t>, 17 U.S.C. §§ 1201 </a:t>
            </a:r>
            <a:r>
              <a:rPr lang="en-US" sz="1400" i="1" dirty="0"/>
              <a:t>et seq.</a:t>
            </a:r>
          </a:p>
          <a:p>
            <a:pPr lvl="2" eaLnBrk="1" hangingPunct="1">
              <a:lnSpc>
                <a:spcPct val="80000"/>
              </a:lnSpc>
              <a:defRPr/>
            </a:pPr>
            <a:r>
              <a:rPr lang="en-US" sz="1400" u="sng" dirty="0">
                <a:solidFill>
                  <a:srgbClr val="FF0000"/>
                </a:solidFill>
                <a:effectLst/>
              </a:rPr>
              <a:t>Removing, altering or falsifying copyright management information</a:t>
            </a:r>
            <a:r>
              <a:rPr lang="en-US" sz="1400" u="sng" dirty="0">
                <a:effectLst/>
              </a:rPr>
              <a:t> </a:t>
            </a:r>
            <a:r>
              <a:rPr lang="en-US" sz="1400" dirty="0">
                <a:effectLst/>
              </a:rPr>
              <a:t>(CMI) - </a:t>
            </a:r>
            <a:r>
              <a:rPr lang="en-US" sz="1400" dirty="0"/>
              <a:t>17 U.S.C. § 1202</a:t>
            </a:r>
          </a:p>
          <a:p>
            <a:pPr lvl="2">
              <a:lnSpc>
                <a:spcPct val="80000"/>
              </a:lnSpc>
              <a:defRPr/>
            </a:pPr>
            <a:r>
              <a:rPr lang="en-US" sz="1400" u="sng" dirty="0">
                <a:solidFill>
                  <a:srgbClr val="FF0000"/>
                </a:solidFill>
              </a:rPr>
              <a:t>California BOT Law</a:t>
            </a:r>
            <a:r>
              <a:rPr lang="en-US" sz="1400" dirty="0">
                <a:solidFill>
                  <a:srgbClr val="FF0000"/>
                </a:solidFill>
              </a:rPr>
              <a:t> </a:t>
            </a:r>
            <a:r>
              <a:rPr lang="en-US" sz="1400" dirty="0"/>
              <a:t>- </a:t>
            </a:r>
            <a:r>
              <a:rPr lang="en-US" sz="1200" dirty="0"/>
              <a:t>Cal. Bus. &amp; Prof. Code §§ 17940 </a:t>
            </a:r>
            <a:r>
              <a:rPr lang="en-US" sz="1200" i="1" dirty="0"/>
              <a:t>et seq. </a:t>
            </a:r>
            <a:r>
              <a:rPr lang="en-US" sz="1050" dirty="0"/>
              <a:t>prohibits the undisclosed use of bots to communicate or interact with a person in California online, with the intent to mislead the other person about the artificial identity of the bot, to incentivize a purchase or sale of goods or services in a commercial transaction or to influence a vote in an election</a:t>
            </a:r>
          </a:p>
          <a:p>
            <a:pPr lvl="2">
              <a:lnSpc>
                <a:spcPct val="80000"/>
              </a:lnSpc>
              <a:defRPr/>
            </a:pPr>
            <a:r>
              <a:rPr lang="en-US" sz="1200" u="sng" dirty="0">
                <a:solidFill>
                  <a:srgbClr val="FF0000"/>
                </a:solidFill>
              </a:rPr>
              <a:t>CDA defense</a:t>
            </a:r>
            <a:r>
              <a:rPr lang="en-US" sz="1200" dirty="0"/>
              <a:t>: </a:t>
            </a:r>
            <a:r>
              <a:rPr lang="en-US" sz="1200" i="1" dirty="0"/>
              <a:t>Callahan v. Ancestry.com, Inc</a:t>
            </a:r>
            <a:r>
              <a:rPr lang="en-US" sz="1200" dirty="0"/>
              <a:t>., Case No. 20-cv-08437-LB, 2021 WL 783524, at *5-6 (N.D. Cal. Mar. 1, 2021) (holding Ancestry.com to be an interactive computer service provider of yearbook records, in an opinion holding it entitled to CDA immunity for California right of publicity, intrusion upon seclusion, unjust enrichment and unlawful and unfair business practices claims, arising out of defendant’s use of their yearbook photos and related information in its subscription database)</a:t>
            </a:r>
          </a:p>
        </p:txBody>
      </p:sp>
    </p:spTree>
    <p:extLst>
      <p:ext uri="{BB962C8B-B14F-4D97-AF65-F5344CB8AC3E}">
        <p14:creationId xmlns:p14="http://schemas.microsoft.com/office/powerpoint/2010/main" val="2300197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371600"/>
            <a:ext cx="7772400" cy="2743200"/>
          </a:xfrm>
          <a:ln>
            <a:solidFill>
              <a:schemeClr val="tx1"/>
            </a:solidFill>
          </a:ln>
        </p:spPr>
        <p:txBody>
          <a:bodyPr lIns="92075" tIns="46038" rIns="92075" bIns="46038">
            <a:noAutofit/>
          </a:bodyPr>
          <a:lstStyle/>
          <a:p>
            <a:pPr eaLnBrk="1" hangingPunct="1">
              <a:defRPr/>
            </a:pPr>
            <a:r>
              <a:rPr lang="en-US" sz="6000" dirty="0"/>
              <a:t>Copyright </a:t>
            </a:r>
            <a:br>
              <a:rPr lang="en-US" sz="6000" dirty="0"/>
            </a:br>
            <a:r>
              <a:rPr lang="en-US" sz="6000" dirty="0"/>
              <a:t>fair use AND THE </a:t>
            </a:r>
            <a:r>
              <a:rPr lang="en-US" sz="6000" i="1" dirty="0"/>
              <a:t>WARHOL </a:t>
            </a:r>
            <a:r>
              <a:rPr lang="en-US" sz="6000" dirty="0"/>
              <a:t>CASE</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1901743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p:cNvSpPr>
            <a:spLocks noGrp="1"/>
          </p:cNvSpPr>
          <p:nvPr>
            <p:ph type="title"/>
          </p:nvPr>
        </p:nvSpPr>
        <p:spPr>
          <a:xfrm>
            <a:off x="818347" y="76200"/>
            <a:ext cx="7511473" cy="457200"/>
          </a:xfrm>
        </p:spPr>
        <p:txBody>
          <a:bodyPr>
            <a:normAutofit fontScale="90000"/>
          </a:bodyPr>
          <a:lstStyle/>
          <a:p>
            <a:pPr eaLnBrk="1" hangingPunct="1"/>
            <a:r>
              <a:rPr lang="en-US" altLang="en-US" dirty="0"/>
              <a:t>Copyright Fair Use  </a:t>
            </a:r>
          </a:p>
        </p:txBody>
      </p:sp>
      <p:sp>
        <p:nvSpPr>
          <p:cNvPr id="43010" name="Content Placeholder 1"/>
          <p:cNvSpPr>
            <a:spLocks noGrp="1"/>
          </p:cNvSpPr>
          <p:nvPr>
            <p:ph idx="1"/>
          </p:nvPr>
        </p:nvSpPr>
        <p:spPr>
          <a:xfrm>
            <a:off x="228600" y="533400"/>
            <a:ext cx="8686800" cy="6324599"/>
          </a:xfrm>
        </p:spPr>
        <p:txBody>
          <a:bodyPr>
            <a:normAutofit fontScale="62500" lnSpcReduction="20000"/>
          </a:bodyPr>
          <a:lstStyle/>
          <a:p>
            <a:r>
              <a:rPr lang="en-US" altLang="en-US" sz="2500" dirty="0"/>
              <a:t>Multipart balancing test available when a work is used “for purposes such as criticism, comment, news reporting, teaching . . . Scholarship or research”</a:t>
            </a:r>
          </a:p>
          <a:p>
            <a:pPr lvl="1"/>
            <a:r>
              <a:rPr lang="en-US" altLang="en-US" sz="2000" dirty="0"/>
              <a:t>Courts must consider:</a:t>
            </a:r>
          </a:p>
          <a:p>
            <a:pPr lvl="2">
              <a:spcAft>
                <a:spcPct val="0"/>
              </a:spcAft>
            </a:pPr>
            <a:r>
              <a:rPr lang="en-US" altLang="en-US" sz="2500" dirty="0"/>
              <a:t>The purpose and character of the use, including whether it is of a commercial nature or is for nonprofit educational purposes;</a:t>
            </a:r>
          </a:p>
          <a:p>
            <a:pPr lvl="3">
              <a:spcAft>
                <a:spcPct val="0"/>
              </a:spcAft>
            </a:pPr>
            <a:r>
              <a:rPr lang="en-US" altLang="en-US" sz="1600" dirty="0"/>
              <a:t>Commercial</a:t>
            </a:r>
          </a:p>
          <a:p>
            <a:pPr lvl="3">
              <a:spcAft>
                <a:spcPct val="0"/>
              </a:spcAft>
            </a:pPr>
            <a:r>
              <a:rPr lang="en-US" altLang="en-US" sz="1600" dirty="0"/>
              <a:t>Transformative </a:t>
            </a:r>
          </a:p>
          <a:p>
            <a:pPr lvl="2">
              <a:spcAft>
                <a:spcPct val="0"/>
              </a:spcAft>
            </a:pPr>
            <a:r>
              <a:rPr lang="en-US" altLang="en-US" sz="2500" dirty="0"/>
              <a:t>The nature of the work (creative works are closer to the core of intended copyright protection than informational or functional works)</a:t>
            </a:r>
          </a:p>
          <a:p>
            <a:pPr lvl="2">
              <a:spcAft>
                <a:spcPct val="0"/>
              </a:spcAft>
            </a:pPr>
            <a:r>
              <a:rPr lang="en-US" altLang="en-US" sz="2500" dirty="0"/>
              <a:t>The amount and substantiality of the portion used in related to the copyrighted work as a whole</a:t>
            </a:r>
          </a:p>
          <a:p>
            <a:pPr lvl="2">
              <a:spcAft>
                <a:spcPct val="0"/>
              </a:spcAft>
            </a:pPr>
            <a:r>
              <a:rPr lang="en-US" altLang="en-US" sz="2500" dirty="0"/>
              <a:t>The effect of the use upon the potential market for or value of the copyrighted work </a:t>
            </a:r>
          </a:p>
          <a:p>
            <a:pPr lvl="1"/>
            <a:r>
              <a:rPr lang="en-US" altLang="en-US" sz="2900" dirty="0"/>
              <a:t>Courts may consider other criteria</a:t>
            </a:r>
          </a:p>
          <a:p>
            <a:pPr lvl="1"/>
            <a:r>
              <a:rPr lang="en-US" altLang="en-US" sz="2000" dirty="0"/>
              <a:t>VCR recordings </a:t>
            </a:r>
          </a:p>
          <a:p>
            <a:pPr lvl="2"/>
            <a:r>
              <a:rPr lang="en-US" altLang="en-US" sz="2500" i="1" dirty="0"/>
              <a:t>Sony Corp. of America v. Universal City Studios, Inc</a:t>
            </a:r>
            <a:r>
              <a:rPr lang="en-US" altLang="en-US" sz="2500" dirty="0"/>
              <a:t>., 464 U.S. 417 (1984)</a:t>
            </a:r>
            <a:endParaRPr lang="en-US" altLang="en-US" dirty="0"/>
          </a:p>
          <a:p>
            <a:pPr lvl="1"/>
            <a:r>
              <a:rPr lang="en-US" altLang="en-US" sz="2000" dirty="0"/>
              <a:t>For security research: </a:t>
            </a:r>
            <a:r>
              <a:rPr lang="en-US" altLang="en-US" sz="2000" i="1" dirty="0"/>
              <a:t>Apple Inc. v. Corellium, LLC</a:t>
            </a:r>
            <a:r>
              <a:rPr lang="en-US" altLang="en-US" sz="2000" dirty="0"/>
              <a:t>, 510 F. Supp. 3d 1269, 1285-92 (S.D. Fla. 2020)  </a:t>
            </a:r>
          </a:p>
          <a:p>
            <a:pPr lvl="1"/>
            <a:r>
              <a:rPr lang="en-US" altLang="en-US" sz="2000" dirty="0"/>
              <a:t>Data mining/ Google books</a:t>
            </a:r>
          </a:p>
          <a:p>
            <a:pPr lvl="2">
              <a:defRPr/>
            </a:pPr>
            <a:r>
              <a:rPr lang="en-US" sz="2500" i="1" dirty="0"/>
              <a:t>Author’s Guild, Inc. v. HathiTrust, </a:t>
            </a:r>
            <a:r>
              <a:rPr lang="en-US" sz="2500" dirty="0"/>
              <a:t>755 F.3d 87 (2d Cir. 2014)</a:t>
            </a:r>
          </a:p>
          <a:p>
            <a:pPr lvl="2">
              <a:defRPr/>
            </a:pPr>
            <a:r>
              <a:rPr lang="en-US" sz="2500" i="1" dirty="0"/>
              <a:t>Author’s Guild, Inc. v. Google Inc., </a:t>
            </a:r>
            <a:r>
              <a:rPr lang="en-US" sz="2500" dirty="0"/>
              <a:t>804 F.3d 202 (2d Cir. 2015), </a:t>
            </a:r>
            <a:r>
              <a:rPr lang="en-US" sz="2500" i="1" dirty="0"/>
              <a:t>cert. denied</a:t>
            </a:r>
            <a:r>
              <a:rPr lang="en-US" sz="2500" dirty="0"/>
              <a:t>, 136 S. Ct. 1658 (2016)</a:t>
            </a:r>
            <a:r>
              <a:rPr lang="en-US" altLang="en-US" sz="2500" dirty="0"/>
              <a:t>  </a:t>
            </a:r>
          </a:p>
          <a:p>
            <a:pPr lvl="1"/>
            <a:r>
              <a:rPr lang="en-US" altLang="en-US" sz="2000" dirty="0"/>
              <a:t>Use in connection with criticism</a:t>
            </a:r>
          </a:p>
          <a:p>
            <a:pPr lvl="2"/>
            <a:r>
              <a:rPr lang="en-US" altLang="en-US" sz="2500" i="1" dirty="0"/>
              <a:t>Katz v. Google, Inc</a:t>
            </a:r>
            <a:r>
              <a:rPr lang="en-US" altLang="en-US" sz="2500" u="sng" dirty="0"/>
              <a:t>.</a:t>
            </a:r>
            <a:r>
              <a:rPr lang="en-US" altLang="en-US" sz="2500" dirty="0"/>
              <a:t>, 802 F.3d 1178 (11th Cir. 2015)</a:t>
            </a:r>
          </a:p>
          <a:p>
            <a:pPr>
              <a:buClr>
                <a:prstClr val="white"/>
              </a:buClr>
            </a:pPr>
            <a:r>
              <a:rPr lang="en-US" altLang="en-US" sz="2300" i="1" dirty="0"/>
              <a:t>Google LLC v. Oracle America, Inc</a:t>
            </a:r>
            <a:r>
              <a:rPr lang="en-US" altLang="en-US" sz="2300" dirty="0"/>
              <a:t>., 141 S. Ct. 1183 (2021) (6-2) (Breyer)</a:t>
            </a:r>
          </a:p>
          <a:p>
            <a:pPr lvl="1">
              <a:buClr>
                <a:prstClr val="white"/>
              </a:buClr>
            </a:pPr>
            <a:r>
              <a:rPr lang="en-US" altLang="en-US" sz="2000" dirty="0"/>
              <a:t>Google’s reimplementation of 37 of 166 of Java SE application programming interfaces (APIs) in the Android mobile operating system was a fair use</a:t>
            </a:r>
          </a:p>
          <a:p>
            <a:pPr lvl="1">
              <a:buClr>
                <a:prstClr val="white"/>
              </a:buClr>
            </a:pPr>
            <a:r>
              <a:rPr lang="en-US" altLang="en-US" sz="2000" dirty="0"/>
              <a:t>Declined to address software copyrightability but provided some guidance</a:t>
            </a:r>
            <a:endParaRPr lang="en-US" altLang="en-US" sz="1600" u="sng" dirty="0"/>
          </a:p>
          <a:p>
            <a:pPr>
              <a:buClr>
                <a:prstClr val="white"/>
              </a:buClr>
            </a:pPr>
            <a:r>
              <a:rPr lang="en-US" i="1" dirty="0"/>
              <a:t>Andy Warhol Foundation for the Visual Arts, Inc. v. Goldsmith, </a:t>
            </a:r>
            <a:r>
              <a:rPr lang="en-US" dirty="0"/>
              <a:t>11 F.4th 26 (2d Cir. 2021), </a:t>
            </a:r>
            <a:r>
              <a:rPr lang="en-US" i="1" dirty="0"/>
              <a:t>cert. granted,</a:t>
            </a:r>
            <a:r>
              <a:rPr lang="en-US" dirty="0"/>
              <a:t> 142 S. Ct. 1412 (2022) </a:t>
            </a:r>
          </a:p>
        </p:txBody>
      </p:sp>
    </p:spTree>
    <p:extLst>
      <p:ext uri="{BB962C8B-B14F-4D97-AF65-F5344CB8AC3E}">
        <p14:creationId xmlns:p14="http://schemas.microsoft.com/office/powerpoint/2010/main" val="1415141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067800" cy="45719"/>
          </a:xfrm>
        </p:spPr>
        <p:txBody>
          <a:bodyPr>
            <a:normAutofit fontScale="90000"/>
          </a:bodyPr>
          <a:lstStyle/>
          <a:p>
            <a:r>
              <a:rPr lang="en-US" sz="2200" i="1" dirty="0"/>
              <a:t>Andy Warhol Foundation for the Visual Arts, Inc. v. Goldsmith, </a:t>
            </a:r>
            <a:r>
              <a:rPr lang="en-US" sz="2200" dirty="0"/>
              <a:t>11 F.4th 26 (2d Cir. 2021), </a:t>
            </a:r>
            <a:r>
              <a:rPr lang="en-US" sz="2700" i="1" dirty="0"/>
              <a:t>cert. granted,</a:t>
            </a:r>
            <a:r>
              <a:rPr lang="en-US" sz="2700" dirty="0"/>
              <a:t> 142 S. Ct. 1412 (2022)</a:t>
            </a:r>
            <a:r>
              <a:rPr lang="en-US" sz="2800" dirty="0"/>
              <a:t> </a:t>
            </a:r>
            <a:br>
              <a:rPr lang="en-US" sz="2800" dirty="0"/>
            </a:br>
            <a:r>
              <a:rPr lang="en-US" sz="2700" dirty="0"/>
              <a:t> </a:t>
            </a:r>
            <a:br>
              <a:rPr lang="en-US" dirty="0"/>
            </a:br>
            <a:endParaRPr lang="en-US" dirty="0"/>
          </a:p>
        </p:txBody>
      </p:sp>
      <p:pic>
        <p:nvPicPr>
          <p:cNvPr id="3" name="Picture 2"/>
          <p:cNvPicPr>
            <a:picLocks noChangeAspect="1"/>
          </p:cNvPicPr>
          <p:nvPr/>
        </p:nvPicPr>
        <p:blipFill>
          <a:blip r:embed="rId2"/>
          <a:stretch>
            <a:fillRect/>
          </a:stretch>
        </p:blipFill>
        <p:spPr>
          <a:xfrm>
            <a:off x="990600" y="1143000"/>
            <a:ext cx="7239000" cy="5495925"/>
          </a:xfrm>
          <a:prstGeom prst="rect">
            <a:avLst/>
          </a:prstGeom>
        </p:spPr>
      </p:pic>
    </p:spTree>
    <p:extLst>
      <p:ext uri="{BB962C8B-B14F-4D97-AF65-F5344CB8AC3E}">
        <p14:creationId xmlns:p14="http://schemas.microsoft.com/office/powerpoint/2010/main" val="3389990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p:cNvSpPr>
            <a:spLocks noGrp="1"/>
          </p:cNvSpPr>
          <p:nvPr>
            <p:ph type="title"/>
          </p:nvPr>
        </p:nvSpPr>
        <p:spPr>
          <a:xfrm>
            <a:off x="818347" y="76200"/>
            <a:ext cx="7511473" cy="457200"/>
          </a:xfrm>
        </p:spPr>
        <p:txBody>
          <a:bodyPr>
            <a:normAutofit fontScale="90000"/>
          </a:bodyPr>
          <a:lstStyle/>
          <a:p>
            <a:pPr eaLnBrk="1" hangingPunct="1"/>
            <a:r>
              <a:rPr lang="en-US" altLang="en-US" dirty="0"/>
              <a:t>Copyright Fair Use  </a:t>
            </a:r>
          </a:p>
        </p:txBody>
      </p:sp>
      <p:sp>
        <p:nvSpPr>
          <p:cNvPr id="43010" name="Content Placeholder 1"/>
          <p:cNvSpPr>
            <a:spLocks noGrp="1"/>
          </p:cNvSpPr>
          <p:nvPr>
            <p:ph idx="1"/>
          </p:nvPr>
        </p:nvSpPr>
        <p:spPr>
          <a:xfrm>
            <a:off x="228600" y="533400"/>
            <a:ext cx="8686800" cy="6324599"/>
          </a:xfrm>
        </p:spPr>
        <p:txBody>
          <a:bodyPr>
            <a:normAutofit lnSpcReduction="10000"/>
          </a:bodyPr>
          <a:lstStyle/>
          <a:p>
            <a:r>
              <a:rPr lang="en-US" altLang="en-US" sz="2500" i="1" dirty="0"/>
              <a:t>Rogers v. Koons, </a:t>
            </a:r>
            <a:r>
              <a:rPr lang="en-US" altLang="en-US" sz="2500" dirty="0"/>
              <a:t>960 F.2d 301 (2d Cir. 1992) </a:t>
            </a:r>
          </a:p>
          <a:p>
            <a:pPr marL="137160" indent="0">
              <a:buNone/>
            </a:pPr>
            <a:endParaRPr lang="en-US" altLang="en-US" sz="2500" dirty="0"/>
          </a:p>
          <a:p>
            <a:pPr marL="137160" indent="0">
              <a:buNone/>
            </a:pPr>
            <a:endParaRPr lang="en-US" altLang="en-US" sz="2500" dirty="0"/>
          </a:p>
          <a:p>
            <a:pPr marL="137160" indent="0">
              <a:buNone/>
            </a:pPr>
            <a:endParaRPr lang="en-US" altLang="en-US" sz="2500" dirty="0"/>
          </a:p>
          <a:p>
            <a:endParaRPr lang="en-US" altLang="en-US" sz="2500" i="1" dirty="0"/>
          </a:p>
          <a:p>
            <a:r>
              <a:rPr lang="en-US" altLang="en-US" sz="2500" i="1" dirty="0"/>
              <a:t>Blanch v. Koons, </a:t>
            </a:r>
            <a:r>
              <a:rPr lang="en-US" altLang="en-US" sz="2500" dirty="0"/>
              <a:t>467 F.3d 244 (2d Cir. 2006)</a:t>
            </a:r>
          </a:p>
          <a:p>
            <a:endParaRPr lang="en-US" altLang="en-US" sz="2500" dirty="0"/>
          </a:p>
          <a:p>
            <a:endParaRPr lang="en-US" altLang="en-US" sz="2500" dirty="0"/>
          </a:p>
          <a:p>
            <a:endParaRPr lang="en-US" altLang="en-US" sz="2500" dirty="0"/>
          </a:p>
          <a:p>
            <a:endParaRPr lang="en-US" altLang="en-US" sz="2500" dirty="0"/>
          </a:p>
          <a:p>
            <a:r>
              <a:rPr lang="en-US" altLang="en-US" sz="2500" i="1" dirty="0"/>
              <a:t>Cariou v. Prince, </a:t>
            </a:r>
            <a:r>
              <a:rPr lang="en-US" altLang="en-US" sz="2500" dirty="0"/>
              <a:t>714 F.3d 694 (2d Cir. 2013)</a:t>
            </a:r>
          </a:p>
          <a:p>
            <a:pPr marL="137160" indent="0">
              <a:buNone/>
            </a:pPr>
            <a:endParaRPr lang="en-US" altLang="en-US" sz="2500" dirty="0"/>
          </a:p>
          <a:p>
            <a:pPr marL="137160" indent="0">
              <a:buNone/>
            </a:pPr>
            <a:endParaRPr lang="en-US" altLang="en-US" sz="2500" dirty="0"/>
          </a:p>
          <a:p>
            <a:pPr marL="137160" indent="0">
              <a:buNone/>
            </a:pPr>
            <a:r>
              <a:rPr lang="en-US" altLang="en-US" sz="2500" dirty="0"/>
              <a:t> </a:t>
            </a:r>
            <a:endParaRPr lang="en-US" altLang="en-US" sz="2600" u="sng" dirty="0"/>
          </a:p>
        </p:txBody>
      </p:sp>
      <p:pic>
        <p:nvPicPr>
          <p:cNvPr id="4" name="Picture 2" descr="https://upload.wikimedia.org/wikipedia/en/0/04/Rogers_v._Ko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14761"/>
            <a:ext cx="48768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990601" y="3048000"/>
            <a:ext cx="4876800" cy="1752600"/>
          </a:xfrm>
          <a:prstGeom prst="rect">
            <a:avLst/>
          </a:prstGeom>
        </p:spPr>
      </p:pic>
      <p:pic>
        <p:nvPicPr>
          <p:cNvPr id="3" name="Picture 2"/>
          <p:cNvPicPr>
            <a:picLocks noChangeAspect="1"/>
          </p:cNvPicPr>
          <p:nvPr/>
        </p:nvPicPr>
        <p:blipFill>
          <a:blip r:embed="rId5"/>
          <a:stretch>
            <a:fillRect/>
          </a:stretch>
        </p:blipFill>
        <p:spPr>
          <a:xfrm>
            <a:off x="990600" y="5166731"/>
            <a:ext cx="6496050" cy="1676400"/>
          </a:xfrm>
          <a:prstGeom prst="rect">
            <a:avLst/>
          </a:prstGeom>
        </p:spPr>
      </p:pic>
    </p:spTree>
    <p:extLst>
      <p:ext uri="{BB962C8B-B14F-4D97-AF65-F5344CB8AC3E}">
        <p14:creationId xmlns:p14="http://schemas.microsoft.com/office/powerpoint/2010/main" val="2418250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067800" cy="45719"/>
          </a:xfrm>
        </p:spPr>
        <p:txBody>
          <a:bodyPr>
            <a:normAutofit fontScale="90000"/>
          </a:bodyPr>
          <a:lstStyle/>
          <a:p>
            <a:r>
              <a:rPr lang="en-US" sz="2200" i="1" dirty="0"/>
              <a:t>Andy Warhol Foundation for the Visual Arts, Inc. v. Goldsmith, </a:t>
            </a:r>
            <a:r>
              <a:rPr lang="en-US" sz="2200" dirty="0"/>
              <a:t>11 F.4th 26 (2d Cir. 2021), </a:t>
            </a:r>
            <a:r>
              <a:rPr lang="en-US" sz="2700" i="1" dirty="0"/>
              <a:t>cert. granted,</a:t>
            </a:r>
            <a:r>
              <a:rPr lang="en-US" sz="2700" dirty="0"/>
              <a:t> 142 S. Ct. 1412 (2022)</a:t>
            </a:r>
            <a:r>
              <a:rPr lang="en-US" sz="2800" dirty="0"/>
              <a:t> </a:t>
            </a:r>
            <a:br>
              <a:rPr lang="en-US" sz="2800" dirty="0"/>
            </a:br>
            <a:r>
              <a:rPr lang="en-US" sz="2700" dirty="0"/>
              <a:t> </a:t>
            </a:r>
            <a:br>
              <a:rPr lang="en-US" dirty="0"/>
            </a:br>
            <a:endParaRPr lang="en-US" dirty="0"/>
          </a:p>
        </p:txBody>
      </p:sp>
      <p:pic>
        <p:nvPicPr>
          <p:cNvPr id="3" name="Picture 2"/>
          <p:cNvPicPr>
            <a:picLocks noChangeAspect="1"/>
          </p:cNvPicPr>
          <p:nvPr/>
        </p:nvPicPr>
        <p:blipFill>
          <a:blip r:embed="rId2"/>
          <a:stretch>
            <a:fillRect/>
          </a:stretch>
        </p:blipFill>
        <p:spPr>
          <a:xfrm>
            <a:off x="990600" y="1143000"/>
            <a:ext cx="7239000" cy="5495925"/>
          </a:xfrm>
          <a:prstGeom prst="rect">
            <a:avLst/>
          </a:prstGeom>
        </p:spPr>
      </p:pic>
    </p:spTree>
    <p:extLst>
      <p:ext uri="{BB962C8B-B14F-4D97-AF65-F5344CB8AC3E}">
        <p14:creationId xmlns:p14="http://schemas.microsoft.com/office/powerpoint/2010/main" val="758052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a:xfrm>
            <a:off x="3464" y="-2590800"/>
            <a:ext cx="9906000" cy="10668000"/>
          </a:xfrm>
          <a:prstGeom prst="rect">
            <a:avLst/>
          </a:prstGeom>
        </p:spPr>
      </p:pic>
    </p:spTree>
    <p:extLst>
      <p:ext uri="{BB962C8B-B14F-4D97-AF65-F5344CB8AC3E}">
        <p14:creationId xmlns:p14="http://schemas.microsoft.com/office/powerpoint/2010/main" val="3989854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1417638"/>
            <a:ext cx="4800600" cy="4068762"/>
          </a:xfrm>
          <a:prstGeom prst="rect">
            <a:avLst/>
          </a:prstGeom>
        </p:spPr>
      </p:pic>
    </p:spTree>
    <p:extLst>
      <p:ext uri="{BB962C8B-B14F-4D97-AF65-F5344CB8AC3E}">
        <p14:creationId xmlns:p14="http://schemas.microsoft.com/office/powerpoint/2010/main" val="4123360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333" y="0"/>
            <a:ext cx="4377333" cy="6858000"/>
          </a:xfrm>
          <a:prstGeom prst="rect">
            <a:avLst/>
          </a:prstGeom>
        </p:spPr>
      </p:pic>
    </p:spTree>
    <p:extLst>
      <p:ext uri="{BB962C8B-B14F-4D97-AF65-F5344CB8AC3E}">
        <p14:creationId xmlns:p14="http://schemas.microsoft.com/office/powerpoint/2010/main" val="814203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85000" lnSpcReduction="10000"/>
          </a:bodyPr>
          <a:lstStyle/>
          <a:p>
            <a:pPr lvl="0">
              <a:buClr>
                <a:prstClr val="white"/>
              </a:buClr>
            </a:pPr>
            <a:r>
              <a:rPr lang="en-US" altLang="en-US" sz="3800" dirty="0"/>
              <a:t>An NFT may be reproduced, distributed or publicly displayed, implicating copyright rights</a:t>
            </a:r>
          </a:p>
          <a:p>
            <a:pPr lvl="0">
              <a:buClr>
                <a:prstClr val="white"/>
              </a:buClr>
            </a:pPr>
            <a:r>
              <a:rPr lang="en-US" altLang="en-US" sz="3800" dirty="0"/>
              <a:t>If you buy an NFT you don’t necessarily acquire underlying IP rights to exploit the work (beyond being able to resell the NFT)</a:t>
            </a:r>
          </a:p>
          <a:p>
            <a:pPr lvl="0">
              <a:buClr>
                <a:prstClr val="white"/>
              </a:buClr>
            </a:pPr>
            <a:r>
              <a:rPr lang="en-US" i="1" dirty="0"/>
              <a:t>Miramax, LLC v. Tarantino,</a:t>
            </a:r>
            <a:r>
              <a:rPr lang="en-US" dirty="0"/>
              <a:t> Case No. 2:21-cv-08979 (C.D. Cal.) (contract dispute over rights to pulp fiction; Quentin Tarantino issued NFTs containing portions of the handwritten version of the screenplay; Tarantino assigned all rights to Miramax but retained rights to the print version)</a:t>
            </a:r>
          </a:p>
          <a:p>
            <a:pPr lvl="0">
              <a:buClr>
                <a:prstClr val="white"/>
              </a:buClr>
            </a:pPr>
            <a:r>
              <a:rPr lang="en-US" altLang="en-US" sz="28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Hermes Int’l v. Rothschild, </a:t>
            </a:r>
            <a:r>
              <a:rPr lang="en-US" altLang="en-US" sz="28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_ F. Supp. 3d _, 2022 WL 1564597 (S.D.N.Y. 2022) (denying MTD claims that defendant’s NFTs of Birkin handbags infringed plaintiff’s trademarks)</a:t>
            </a:r>
          </a:p>
          <a:p>
            <a:pPr lvl="1">
              <a:buClr>
                <a:prstClr val="white"/>
              </a:buClr>
            </a:pPr>
            <a:r>
              <a:rPr lang="en-US" altLang="en-US" sz="24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Hermes Int’l v. Rothschild, </a:t>
            </a:r>
            <a:r>
              <a:rPr lang="en-US" altLang="en-US" sz="2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590 F. Supp. 3d 647 (S.D.N.Y. 2022) (denying motion for interlocutory appeal)</a:t>
            </a:r>
            <a:endParaRPr lang="en-US" altLang="en-US" sz="28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endParaRPr>
          </a:p>
          <a:p>
            <a:pPr eaLnBrk="1" hangingPunct="1"/>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a:t>NFTs and copyright law </a:t>
            </a:r>
          </a:p>
        </p:txBody>
      </p:sp>
    </p:spTree>
    <p:extLst>
      <p:ext uri="{BB962C8B-B14F-4D97-AF65-F5344CB8AC3E}">
        <p14:creationId xmlns:p14="http://schemas.microsoft.com/office/powerpoint/2010/main" val="3568728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533400"/>
            <a:ext cx="7772400" cy="5670550"/>
          </a:xfrm>
          <a:ln>
            <a:solidFill>
              <a:schemeClr val="tx1"/>
            </a:solidFill>
          </a:ln>
        </p:spPr>
        <p:txBody>
          <a:bodyPr lIns="92075" tIns="46038" rIns="92075" bIns="46038">
            <a:noAutofit/>
          </a:bodyPr>
          <a:lstStyle/>
          <a:p>
            <a:pPr eaLnBrk="1" hangingPunct="1">
              <a:defRPr/>
            </a:pPr>
            <a:r>
              <a:rPr lang="en-US" sz="6000" dirty="0"/>
              <a:t>FIRST AMENDMENT LIMITATIONS ON Lanham act ENFORCEMENT AND THE </a:t>
            </a:r>
            <a:r>
              <a:rPr lang="en-US" sz="6000" i="1" dirty="0"/>
              <a:t>JACK DANIELS </a:t>
            </a:r>
            <a:r>
              <a:rPr lang="en-US" sz="6000" dirty="0"/>
              <a:t>CASE  </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3131406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70000" lnSpcReduction="20000"/>
          </a:bodyPr>
          <a:lstStyle/>
          <a:p>
            <a:pPr lvl="0">
              <a:buClr>
                <a:prstClr val="white"/>
              </a:buClr>
            </a:pPr>
            <a:r>
              <a:rPr lang="en-US" altLang="en-US" sz="3800" dirty="0"/>
              <a:t>Artistic, creative and expressive uses: </a:t>
            </a:r>
            <a:endParaRPr lang="en-US" altLang="en-US" sz="2500" dirty="0"/>
          </a:p>
          <a:p>
            <a:pPr lvl="1">
              <a:buClr>
                <a:prstClr val="white"/>
              </a:buClr>
            </a:pPr>
            <a:r>
              <a:rPr lang="en-US" altLang="en-US" sz="34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Rogers v. Grimaldi</a:t>
            </a:r>
            <a:r>
              <a:rPr lang="en-US" altLang="en-US" sz="3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875 F.2d 994 (2d Cir. 1989)</a:t>
            </a:r>
          </a:p>
          <a:p>
            <a:pPr lvl="1">
              <a:buClr>
                <a:prstClr val="white"/>
              </a:buClr>
            </a:pP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Dr. Seuss Enterprises, L.P. v. ComicMix LLC</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983 F.3d 443 (9th Cir. 2020),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cert. denied</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141 S. Ct. 2803 (2021) </a:t>
            </a:r>
          </a:p>
          <a:p>
            <a:pPr lvl="1">
              <a:buClr>
                <a:prstClr val="white"/>
              </a:buClr>
            </a:pPr>
            <a:r>
              <a:rPr lang="en-US" sz="3000" i="1" dirty="0"/>
              <a:t>VIP Productions LLC v. Jack Daniel's Properties, Inc</a:t>
            </a:r>
            <a:r>
              <a:rPr lang="en-US" sz="3000" dirty="0"/>
              <a:t>., 953 F.3d 1170, 1174-76 (9th Cir. 2020), </a:t>
            </a:r>
            <a:r>
              <a:rPr lang="en-US" sz="3000" i="1" dirty="0"/>
              <a:t>cert. granted,</a:t>
            </a:r>
            <a:r>
              <a:rPr lang="en-US" sz="3000" dirty="0"/>
              <a:t> 143 S. Ct. 476 (Nov. 21, 2022) </a:t>
            </a:r>
          </a:p>
          <a:p>
            <a:pPr lvl="1">
              <a:buClr>
                <a:prstClr val="white"/>
              </a:buClr>
            </a:pPr>
            <a:r>
              <a:rPr lang="en-US" sz="3600" i="1" dirty="0"/>
              <a:t>Twentieth Century Fox Television v. Empire Distribution, Inc.</a:t>
            </a:r>
            <a:r>
              <a:rPr lang="en-US" sz="3600" dirty="0"/>
              <a:t>, 875 F.3d 1192, 1196-1200 (9th Cir. 2017)</a:t>
            </a:r>
          </a:p>
          <a:p>
            <a:pPr lvl="1">
              <a:buClr>
                <a:prstClr val="white"/>
              </a:buClr>
            </a:pPr>
            <a:r>
              <a:rPr lang="en-US" sz="3600" i="1" dirty="0"/>
              <a:t>Punchbowl, Inc. v. AJ Press LLC,</a:t>
            </a:r>
            <a:r>
              <a:rPr lang="en-US" sz="3600" dirty="0"/>
              <a:t> 52 F.4th 1091 (9th Cir. 2022)</a:t>
            </a:r>
            <a:endParaRPr lang="en-US" sz="3600" i="1" dirty="0"/>
          </a:p>
          <a:p>
            <a:pPr lvl="1">
              <a:buClr>
                <a:prstClr val="white"/>
              </a:buClr>
            </a:pPr>
            <a:r>
              <a:rPr lang="en-US" altLang="en-US" sz="3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If applicable (i.e., expressive or creative use), the test asks –</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(1) Does the junior user’s use have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some </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artistic relevance to the mark? </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(2) Does the secondary use “explicitly mislead as to the source or the content of the work”?</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If yes/no suit will be dismissed without consideration of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Sleekcraft/ Polaroid </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factors </a:t>
            </a:r>
          </a:p>
          <a:p>
            <a:pPr eaLnBrk="1" hangingPunct="1"/>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a:t>Lanham Act Fair Use and the First Amendment</a:t>
            </a:r>
          </a:p>
        </p:txBody>
      </p:sp>
    </p:spTree>
    <p:extLst>
      <p:ext uri="{BB962C8B-B14F-4D97-AF65-F5344CB8AC3E}">
        <p14:creationId xmlns:p14="http://schemas.microsoft.com/office/powerpoint/2010/main" val="2467684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A4F7AF9-5E44-4A61-B2A8-898ECA59589D}"/>
              </a:ext>
            </a:extLst>
          </p:cNvPr>
          <p:cNvSpPr/>
          <p:nvPr/>
        </p:nvSpPr>
        <p:spPr>
          <a:xfrm>
            <a:off x="2544368" y="163328"/>
            <a:ext cx="1724130" cy="12485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Is the plaintiff’s mark used as part of </a:t>
            </a:r>
            <a:r>
              <a:rPr lang="en-US" sz="1000" i="1" dirty="0"/>
              <a:t>an</a:t>
            </a:r>
            <a:r>
              <a:rPr lang="en-US" sz="1000" dirty="0"/>
              <a:t> </a:t>
            </a:r>
            <a:r>
              <a:rPr lang="en-US" sz="1000" i="1" dirty="0"/>
              <a:t>expressive work protected by the First Amendment</a:t>
            </a:r>
            <a:r>
              <a:rPr lang="en-US" sz="1000" dirty="0"/>
              <a:t>?</a:t>
            </a:r>
          </a:p>
        </p:txBody>
      </p:sp>
      <p:sp>
        <p:nvSpPr>
          <p:cNvPr id="4" name="Oval 3">
            <a:extLst>
              <a:ext uri="{FF2B5EF4-FFF2-40B4-BE49-F238E27FC236}">
                <a16:creationId xmlns:a16="http://schemas.microsoft.com/office/drawing/2014/main" id="{F8901BF3-BC74-45CF-9359-EDA87B3FA2B4}"/>
              </a:ext>
            </a:extLst>
          </p:cNvPr>
          <p:cNvSpPr/>
          <p:nvPr/>
        </p:nvSpPr>
        <p:spPr>
          <a:xfrm>
            <a:off x="4800600" y="1676400"/>
            <a:ext cx="1367413" cy="99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Does the secondary use have </a:t>
            </a:r>
            <a:r>
              <a:rPr lang="en-US" sz="1000" i="1" dirty="0"/>
              <a:t>some artistic relevance</a:t>
            </a:r>
          </a:p>
        </p:txBody>
      </p:sp>
      <p:sp>
        <p:nvSpPr>
          <p:cNvPr id="5" name="Oval 4">
            <a:extLst>
              <a:ext uri="{FF2B5EF4-FFF2-40B4-BE49-F238E27FC236}">
                <a16:creationId xmlns:a16="http://schemas.microsoft.com/office/drawing/2014/main" id="{2CCECC47-4F31-4A46-96EB-E143FE74B05E}"/>
              </a:ext>
            </a:extLst>
          </p:cNvPr>
          <p:cNvSpPr/>
          <p:nvPr/>
        </p:nvSpPr>
        <p:spPr>
          <a:xfrm>
            <a:off x="4800600" y="3180555"/>
            <a:ext cx="1367413" cy="99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Is the use </a:t>
            </a:r>
            <a:r>
              <a:rPr lang="en-US" sz="1000" i="1" dirty="0"/>
              <a:t>explicitly misleading</a:t>
            </a:r>
            <a:r>
              <a:rPr lang="en-US" sz="1000" dirty="0"/>
              <a:t>? *</a:t>
            </a:r>
          </a:p>
        </p:txBody>
      </p:sp>
      <p:sp>
        <p:nvSpPr>
          <p:cNvPr id="6" name="Rectangle 5">
            <a:extLst>
              <a:ext uri="{FF2B5EF4-FFF2-40B4-BE49-F238E27FC236}">
                <a16:creationId xmlns:a16="http://schemas.microsoft.com/office/drawing/2014/main" id="{1F0C6441-EA2F-4D0C-8AA3-2EC9ABEF604C}"/>
              </a:ext>
            </a:extLst>
          </p:cNvPr>
          <p:cNvSpPr/>
          <p:nvPr/>
        </p:nvSpPr>
        <p:spPr>
          <a:xfrm>
            <a:off x="2544368" y="4889821"/>
            <a:ext cx="1724130" cy="683707"/>
          </a:xfrm>
          <a:prstGeom prst="rect">
            <a:avLst/>
          </a:prstGeom>
          <a:solidFill>
            <a:schemeClr val="bg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Apply traditional trademark/dilution/unfair competition analysis</a:t>
            </a:r>
          </a:p>
        </p:txBody>
      </p:sp>
      <p:sp>
        <p:nvSpPr>
          <p:cNvPr id="7" name="Rectangle 6">
            <a:extLst>
              <a:ext uri="{FF2B5EF4-FFF2-40B4-BE49-F238E27FC236}">
                <a16:creationId xmlns:a16="http://schemas.microsoft.com/office/drawing/2014/main" id="{90051734-731F-4A2B-AE87-3F40117D7D6B}"/>
              </a:ext>
            </a:extLst>
          </p:cNvPr>
          <p:cNvSpPr/>
          <p:nvPr/>
        </p:nvSpPr>
        <p:spPr>
          <a:xfrm>
            <a:off x="4622241" y="4889821"/>
            <a:ext cx="1724130" cy="683707"/>
          </a:xfrm>
          <a:prstGeom prst="rect">
            <a:avLst/>
          </a:prstGeom>
          <a:solidFill>
            <a:schemeClr val="bg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The secondary use is protected by the First Amendment</a:t>
            </a:r>
          </a:p>
        </p:txBody>
      </p:sp>
      <p:cxnSp>
        <p:nvCxnSpPr>
          <p:cNvPr id="9" name="Straight Arrow Connector 8">
            <a:extLst>
              <a:ext uri="{FF2B5EF4-FFF2-40B4-BE49-F238E27FC236}">
                <a16:creationId xmlns:a16="http://schemas.microsoft.com/office/drawing/2014/main" id="{B4DF2297-E5C5-40B1-B837-5713DC1B6128}"/>
              </a:ext>
            </a:extLst>
          </p:cNvPr>
          <p:cNvCxnSpPr>
            <a:stCxn id="3" idx="4"/>
            <a:endCxn id="6" idx="0"/>
          </p:cNvCxnSpPr>
          <p:nvPr/>
        </p:nvCxnSpPr>
        <p:spPr>
          <a:xfrm>
            <a:off x="3406433" y="1411835"/>
            <a:ext cx="0" cy="347798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4DB1C4B-BCE9-4541-BC95-7B94ED164B38}"/>
              </a:ext>
            </a:extLst>
          </p:cNvPr>
          <p:cNvCxnSpPr>
            <a:stCxn id="3" idx="5"/>
            <a:endCxn id="4" idx="1"/>
          </p:cNvCxnSpPr>
          <p:nvPr/>
        </p:nvCxnSpPr>
        <p:spPr>
          <a:xfrm>
            <a:off x="4016004" y="1228996"/>
            <a:ext cx="984849" cy="59241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20765A64-579A-428C-9F7F-24BC9CD5E695}"/>
              </a:ext>
            </a:extLst>
          </p:cNvPr>
          <p:cNvCxnSpPr>
            <a:stCxn id="4" idx="4"/>
            <a:endCxn id="5" idx="0"/>
          </p:cNvCxnSpPr>
          <p:nvPr/>
        </p:nvCxnSpPr>
        <p:spPr>
          <a:xfrm>
            <a:off x="5484307" y="2666596"/>
            <a:ext cx="0" cy="513959"/>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50EF992-3F88-4D80-84FF-4294DDCA7E41}"/>
              </a:ext>
            </a:extLst>
          </p:cNvPr>
          <p:cNvCxnSpPr>
            <a:stCxn id="5" idx="4"/>
            <a:endCxn id="7" idx="0"/>
          </p:cNvCxnSpPr>
          <p:nvPr/>
        </p:nvCxnSpPr>
        <p:spPr>
          <a:xfrm>
            <a:off x="5484307" y="4170750"/>
            <a:ext cx="0" cy="71907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6B61CC0-28DD-4EBE-85DB-12950C919A6A}"/>
              </a:ext>
            </a:extLst>
          </p:cNvPr>
          <p:cNvCxnSpPr>
            <a:stCxn id="5" idx="3"/>
          </p:cNvCxnSpPr>
          <p:nvPr/>
        </p:nvCxnSpPr>
        <p:spPr>
          <a:xfrm flipH="1">
            <a:off x="4116893" y="4025740"/>
            <a:ext cx="883960" cy="86408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70B43D86-C37C-44EE-ACFE-84776D7374A0}"/>
              </a:ext>
            </a:extLst>
          </p:cNvPr>
          <p:cNvCxnSpPr>
            <a:stCxn id="4" idx="3"/>
            <a:endCxn id="6" idx="0"/>
          </p:cNvCxnSpPr>
          <p:nvPr/>
        </p:nvCxnSpPr>
        <p:spPr>
          <a:xfrm flipH="1">
            <a:off x="3406433" y="2521586"/>
            <a:ext cx="1594420" cy="236823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E4BBF79-D68B-4FAD-83BE-FA8E9BAF7238}"/>
              </a:ext>
            </a:extLst>
          </p:cNvPr>
          <p:cNvSpPr txBox="1"/>
          <p:nvPr/>
        </p:nvSpPr>
        <p:spPr>
          <a:xfrm>
            <a:off x="4123787" y="1525203"/>
            <a:ext cx="410224" cy="220922"/>
          </a:xfrm>
          <a:prstGeom prst="rect">
            <a:avLst/>
          </a:prstGeom>
          <a:noFill/>
        </p:spPr>
        <p:txBody>
          <a:bodyPr wrap="square" rtlCol="0">
            <a:spAutoFit/>
          </a:bodyPr>
          <a:lstStyle/>
          <a:p>
            <a:r>
              <a:rPr lang="en-US" sz="1000" dirty="0"/>
              <a:t>Yes</a:t>
            </a:r>
          </a:p>
        </p:txBody>
      </p:sp>
      <p:sp>
        <p:nvSpPr>
          <p:cNvPr id="21" name="TextBox 20">
            <a:extLst>
              <a:ext uri="{FF2B5EF4-FFF2-40B4-BE49-F238E27FC236}">
                <a16:creationId xmlns:a16="http://schemas.microsoft.com/office/drawing/2014/main" id="{550F4D9A-4D24-412D-8F99-420AC285E780}"/>
              </a:ext>
            </a:extLst>
          </p:cNvPr>
          <p:cNvSpPr txBox="1"/>
          <p:nvPr/>
        </p:nvSpPr>
        <p:spPr>
          <a:xfrm>
            <a:off x="5484306" y="2813114"/>
            <a:ext cx="410224" cy="220922"/>
          </a:xfrm>
          <a:prstGeom prst="rect">
            <a:avLst/>
          </a:prstGeom>
          <a:noFill/>
        </p:spPr>
        <p:txBody>
          <a:bodyPr wrap="square" rtlCol="0">
            <a:spAutoFit/>
          </a:bodyPr>
          <a:lstStyle/>
          <a:p>
            <a:r>
              <a:rPr lang="en-US" sz="1000" dirty="0"/>
              <a:t>Yes</a:t>
            </a:r>
          </a:p>
        </p:txBody>
      </p:sp>
      <p:sp>
        <p:nvSpPr>
          <p:cNvPr id="22" name="TextBox 21">
            <a:extLst>
              <a:ext uri="{FF2B5EF4-FFF2-40B4-BE49-F238E27FC236}">
                <a16:creationId xmlns:a16="http://schemas.microsoft.com/office/drawing/2014/main" id="{2FE9A871-A082-41B0-9173-E051A6D8B2BD}"/>
              </a:ext>
            </a:extLst>
          </p:cNvPr>
          <p:cNvSpPr txBox="1"/>
          <p:nvPr/>
        </p:nvSpPr>
        <p:spPr>
          <a:xfrm>
            <a:off x="4590630" y="4362257"/>
            <a:ext cx="410224" cy="220922"/>
          </a:xfrm>
          <a:prstGeom prst="rect">
            <a:avLst/>
          </a:prstGeom>
          <a:noFill/>
        </p:spPr>
        <p:txBody>
          <a:bodyPr wrap="square" rtlCol="0">
            <a:spAutoFit/>
          </a:bodyPr>
          <a:lstStyle/>
          <a:p>
            <a:r>
              <a:rPr lang="en-US" sz="1000" dirty="0"/>
              <a:t>Yes</a:t>
            </a:r>
          </a:p>
        </p:txBody>
      </p:sp>
      <p:sp>
        <p:nvSpPr>
          <p:cNvPr id="23" name="TextBox 22">
            <a:extLst>
              <a:ext uri="{FF2B5EF4-FFF2-40B4-BE49-F238E27FC236}">
                <a16:creationId xmlns:a16="http://schemas.microsoft.com/office/drawing/2014/main" id="{986A7B53-3070-42B4-9122-92605B6D573B}"/>
              </a:ext>
            </a:extLst>
          </p:cNvPr>
          <p:cNvSpPr txBox="1"/>
          <p:nvPr/>
        </p:nvSpPr>
        <p:spPr>
          <a:xfrm>
            <a:off x="2996208" y="1600488"/>
            <a:ext cx="410224" cy="220922"/>
          </a:xfrm>
          <a:prstGeom prst="rect">
            <a:avLst/>
          </a:prstGeom>
          <a:noFill/>
        </p:spPr>
        <p:txBody>
          <a:bodyPr wrap="square" rtlCol="0">
            <a:spAutoFit/>
          </a:bodyPr>
          <a:lstStyle/>
          <a:p>
            <a:r>
              <a:rPr lang="en-US" sz="1000" dirty="0"/>
              <a:t>No</a:t>
            </a:r>
          </a:p>
        </p:txBody>
      </p:sp>
      <p:sp>
        <p:nvSpPr>
          <p:cNvPr id="24" name="TextBox 23">
            <a:extLst>
              <a:ext uri="{FF2B5EF4-FFF2-40B4-BE49-F238E27FC236}">
                <a16:creationId xmlns:a16="http://schemas.microsoft.com/office/drawing/2014/main" id="{80D9E8FA-271D-449A-8CC3-4A376E38FC56}"/>
              </a:ext>
            </a:extLst>
          </p:cNvPr>
          <p:cNvSpPr txBox="1"/>
          <p:nvPr/>
        </p:nvSpPr>
        <p:spPr>
          <a:xfrm>
            <a:off x="5174209" y="4362257"/>
            <a:ext cx="410224" cy="220922"/>
          </a:xfrm>
          <a:prstGeom prst="rect">
            <a:avLst/>
          </a:prstGeom>
          <a:noFill/>
        </p:spPr>
        <p:txBody>
          <a:bodyPr wrap="square" rtlCol="0">
            <a:spAutoFit/>
          </a:bodyPr>
          <a:lstStyle/>
          <a:p>
            <a:r>
              <a:rPr lang="en-US" sz="1000" dirty="0"/>
              <a:t>No</a:t>
            </a:r>
          </a:p>
        </p:txBody>
      </p:sp>
      <p:sp>
        <p:nvSpPr>
          <p:cNvPr id="25" name="TextBox 24">
            <a:extLst>
              <a:ext uri="{FF2B5EF4-FFF2-40B4-BE49-F238E27FC236}">
                <a16:creationId xmlns:a16="http://schemas.microsoft.com/office/drawing/2014/main" id="{0A56E507-A9AB-489C-9A00-6DC5D149FF93}"/>
              </a:ext>
            </a:extLst>
          </p:cNvPr>
          <p:cNvSpPr txBox="1"/>
          <p:nvPr/>
        </p:nvSpPr>
        <p:spPr>
          <a:xfrm>
            <a:off x="4353761" y="2787526"/>
            <a:ext cx="410224" cy="220922"/>
          </a:xfrm>
          <a:prstGeom prst="rect">
            <a:avLst/>
          </a:prstGeom>
          <a:noFill/>
        </p:spPr>
        <p:txBody>
          <a:bodyPr wrap="square" rtlCol="0">
            <a:spAutoFit/>
          </a:bodyPr>
          <a:lstStyle/>
          <a:p>
            <a:r>
              <a:rPr lang="en-US" sz="1000" dirty="0"/>
              <a:t>No</a:t>
            </a:r>
          </a:p>
        </p:txBody>
      </p:sp>
      <p:sp>
        <p:nvSpPr>
          <p:cNvPr id="26" name="TextBox 25">
            <a:extLst>
              <a:ext uri="{FF2B5EF4-FFF2-40B4-BE49-F238E27FC236}">
                <a16:creationId xmlns:a16="http://schemas.microsoft.com/office/drawing/2014/main" id="{06E78B38-989C-49FB-B9F1-B652156557AD}"/>
              </a:ext>
            </a:extLst>
          </p:cNvPr>
          <p:cNvSpPr txBox="1"/>
          <p:nvPr/>
        </p:nvSpPr>
        <p:spPr>
          <a:xfrm>
            <a:off x="457200" y="5870897"/>
            <a:ext cx="8229600" cy="707886"/>
          </a:xfrm>
          <a:prstGeom prst="rect">
            <a:avLst/>
          </a:prstGeom>
          <a:noFill/>
        </p:spPr>
        <p:txBody>
          <a:bodyPr wrap="square" rtlCol="0">
            <a:spAutoFit/>
          </a:bodyPr>
          <a:lstStyle/>
          <a:p>
            <a:r>
              <a:rPr lang="en-US" sz="1000" dirty="0"/>
              <a:t>Courts consider:</a:t>
            </a:r>
          </a:p>
          <a:p>
            <a:pPr marL="228600" indent="-228600">
              <a:buAutoNum type="alphaLcParenBoth"/>
            </a:pPr>
            <a:r>
              <a:rPr lang="en-US" sz="1000" dirty="0"/>
              <a:t>The degree to which the junior user uses the mark in the same way as the senior user</a:t>
            </a:r>
          </a:p>
          <a:p>
            <a:pPr marL="228600" indent="-228600">
              <a:buAutoNum type="alphaLcParenBoth"/>
            </a:pPr>
            <a:r>
              <a:rPr lang="en-US" sz="1000" dirty="0"/>
              <a:t>The degree to which the junior has added his or her own expressive content to the work beyond the mark itself</a:t>
            </a:r>
          </a:p>
          <a:p>
            <a:r>
              <a:rPr lang="en-US" sz="1000" i="1" dirty="0"/>
              <a:t>Dr. Seuss Enterprises, L.P. v. ComicMix LLC</a:t>
            </a:r>
            <a:r>
              <a:rPr lang="en-US" sz="1000" dirty="0"/>
              <a:t>, 983 F.3d 443, 463 (9th Cir. 2020), </a:t>
            </a:r>
            <a:r>
              <a:rPr lang="en-US" sz="1000" i="1" dirty="0"/>
              <a:t>cert. denied, </a:t>
            </a:r>
            <a:r>
              <a:rPr lang="en-US" sz="1000" dirty="0"/>
              <a:t>141 S. Ct. 2803 (2021)</a:t>
            </a:r>
          </a:p>
        </p:txBody>
      </p:sp>
    </p:spTree>
    <p:extLst>
      <p:ext uri="{BB962C8B-B14F-4D97-AF65-F5344CB8AC3E}">
        <p14:creationId xmlns:p14="http://schemas.microsoft.com/office/powerpoint/2010/main" val="4144125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677400" cy="762000"/>
          </a:xfrm>
        </p:spPr>
        <p:txBody>
          <a:bodyPr>
            <a:noAutofit/>
          </a:bodyPr>
          <a:lstStyle/>
          <a:p>
            <a:r>
              <a:rPr lang="en-US" sz="2400" i="1" dirty="0"/>
              <a:t>Punchbowl, Inc. v. AJ Press,</a:t>
            </a:r>
            <a:r>
              <a:rPr lang="en-US" sz="2400" dirty="0"/>
              <a:t> 52 F.4th 1091(9th Cir. 2022)</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947854"/>
            <a:ext cx="3200400" cy="5943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936702"/>
            <a:ext cx="3429000" cy="5943600"/>
          </a:xfrm>
          <a:prstGeom prst="rect">
            <a:avLst/>
          </a:prstGeom>
        </p:spPr>
      </p:pic>
    </p:spTree>
    <p:extLst>
      <p:ext uri="{BB962C8B-B14F-4D97-AF65-F5344CB8AC3E}">
        <p14:creationId xmlns:p14="http://schemas.microsoft.com/office/powerpoint/2010/main" val="2671529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de by side comparison of jack daniel's whiskey bottle and similar-looking &quot;Bad Spaniels&quot; dog t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903"/>
            <a:ext cx="9067800" cy="59120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9220200" cy="609600"/>
          </a:xfrm>
        </p:spPr>
        <p:txBody>
          <a:bodyPr>
            <a:noAutofit/>
          </a:bodyPr>
          <a:lstStyle/>
          <a:p>
            <a:r>
              <a:rPr lang="en-US" sz="2400" i="1" dirty="0"/>
              <a:t>VIP Productions LLC v. Jack Daniel's Properties, Inc</a:t>
            </a:r>
            <a:r>
              <a:rPr lang="en-US" sz="2400" dirty="0"/>
              <a:t>.</a:t>
            </a:r>
          </a:p>
        </p:txBody>
      </p:sp>
    </p:spTree>
    <p:extLst>
      <p:ext uri="{BB962C8B-B14F-4D97-AF65-F5344CB8AC3E}">
        <p14:creationId xmlns:p14="http://schemas.microsoft.com/office/powerpoint/2010/main" val="1593973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524000"/>
            <a:ext cx="7772400" cy="4495800"/>
          </a:xfrm>
          <a:ln>
            <a:solidFill>
              <a:schemeClr val="tx1"/>
            </a:solidFill>
          </a:ln>
        </p:spPr>
        <p:txBody>
          <a:bodyPr lIns="92075" tIns="46038" rIns="92075" bIns="46038">
            <a:noAutofit/>
          </a:bodyPr>
          <a:lstStyle/>
          <a:p>
            <a:pPr eaLnBrk="1" hangingPunct="1">
              <a:defRPr/>
            </a:pPr>
            <a:r>
              <a:rPr lang="en-US" sz="6000" dirty="0"/>
              <a:t>THE CDA: </a:t>
            </a:r>
            <a:r>
              <a:rPr lang="en-US" sz="6000" i="1" dirty="0"/>
              <a:t>Gonzalez v. google </a:t>
            </a:r>
            <a:r>
              <a:rPr lang="en-US" sz="6000" dirty="0"/>
              <a:t>and </a:t>
            </a:r>
            <a:r>
              <a:rPr lang="en-US" sz="6000" i="1" dirty="0"/>
              <a:t>twitter, inc. v. taamneh</a:t>
            </a:r>
            <a:r>
              <a:rPr lang="en-US" sz="6000" dirty="0"/>
              <a:t> </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157617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533400"/>
          </a:xfrm>
        </p:spPr>
        <p:txBody>
          <a:bodyPr>
            <a:normAutofit fontScale="90000"/>
          </a:bodyPr>
          <a:lstStyle/>
          <a:p>
            <a:pPr>
              <a:defRPr/>
            </a:pPr>
            <a:r>
              <a:rPr lang="en-US" sz="4000" dirty="0"/>
              <a:t>230 – Intellectual Property </a:t>
            </a:r>
          </a:p>
        </p:txBody>
      </p:sp>
      <p:sp>
        <p:nvSpPr>
          <p:cNvPr id="4644867" name="Rectangle 3"/>
          <p:cNvSpPr>
            <a:spLocks noGrp="1" noRot="1" noChangeArrowheads="1"/>
          </p:cNvSpPr>
          <p:nvPr>
            <p:ph type="body" idx="1"/>
          </p:nvPr>
        </p:nvSpPr>
        <p:spPr>
          <a:xfrm>
            <a:off x="76200" y="533400"/>
            <a:ext cx="8994775" cy="6324600"/>
          </a:xfrm>
        </p:spPr>
        <p:txBody>
          <a:bodyPr>
            <a:normAutofit fontScale="25000" lnSpcReduction="20000"/>
          </a:bodyPr>
          <a:lstStyle/>
          <a:p>
            <a:pPr>
              <a:lnSpc>
                <a:spcPct val="80000"/>
              </a:lnSpc>
              <a:defRPr/>
            </a:pPr>
            <a:r>
              <a:rPr lang="en-US" sz="6200" dirty="0"/>
              <a:t>47 U.S.C. § 230 (the Communications Decency Act) and IP claims</a:t>
            </a:r>
            <a:r>
              <a:rPr lang="en-US" sz="9800" dirty="0"/>
              <a:t> </a:t>
            </a:r>
          </a:p>
          <a:p>
            <a:pPr lvl="1">
              <a:lnSpc>
                <a:spcPct val="80000"/>
              </a:lnSpc>
              <a:defRPr/>
            </a:pPr>
            <a:endParaRPr lang="en-US" sz="5500" u="sng" dirty="0"/>
          </a:p>
          <a:p>
            <a:pPr lvl="1">
              <a:lnSpc>
                <a:spcPct val="80000"/>
              </a:lnSpc>
              <a:defRPr/>
            </a:pPr>
            <a:r>
              <a:rPr lang="en-US" sz="5500" u="sng" dirty="0"/>
              <a:t>230(c)(1)</a:t>
            </a:r>
            <a:r>
              <a:rPr lang="en-US" sz="5500" dirty="0"/>
              <a:t>: No provider or user of an interactive computer service shall be treated as the publisher or speaker of any information provided by another information content provider</a:t>
            </a:r>
          </a:p>
          <a:p>
            <a:pPr lvl="1">
              <a:lnSpc>
                <a:spcPct val="80000"/>
              </a:lnSpc>
              <a:defRPr/>
            </a:pPr>
            <a:endParaRPr lang="en-US" sz="5500" u="sng" dirty="0"/>
          </a:p>
          <a:p>
            <a:pPr lvl="1">
              <a:lnSpc>
                <a:spcPct val="80000"/>
              </a:lnSpc>
              <a:defRPr/>
            </a:pPr>
            <a:r>
              <a:rPr lang="en-US" sz="5500" u="sng" dirty="0"/>
              <a:t>Preempts</a:t>
            </a:r>
            <a:r>
              <a:rPr lang="en-US" sz="5500" dirty="0"/>
              <a:t> inconsistent state laws (including defamation, privacy) and some federal claims   </a:t>
            </a:r>
          </a:p>
          <a:p>
            <a:pPr lvl="1">
              <a:lnSpc>
                <a:spcPct val="80000"/>
              </a:lnSpc>
              <a:defRPr/>
            </a:pPr>
            <a:endParaRPr lang="en-US" sz="5500" u="sng" dirty="0"/>
          </a:p>
          <a:p>
            <a:pPr lvl="1">
              <a:lnSpc>
                <a:spcPct val="80000"/>
              </a:lnSpc>
              <a:defRPr/>
            </a:pPr>
            <a:r>
              <a:rPr lang="en-US" sz="5500" u="sng" dirty="0"/>
              <a:t>Excludes</a:t>
            </a:r>
            <a:r>
              <a:rPr lang="en-US" sz="5500" dirty="0"/>
              <a:t>: FOSTA/SESTA; </a:t>
            </a:r>
            <a:r>
              <a:rPr lang="en-US" sz="5500" i="1" dirty="0"/>
              <a:t>Does 1-6 v. Reddit, Inc.,</a:t>
            </a:r>
            <a:r>
              <a:rPr lang="en-US" sz="5500" dirty="0"/>
              <a:t> 51 F.4th 1137 (9th Cir. 2022) (a website’s own conduct, not that of a user, must violate child trafficking laws, for the exception to apply)</a:t>
            </a:r>
          </a:p>
          <a:p>
            <a:pPr lvl="1">
              <a:lnSpc>
                <a:spcPct val="80000"/>
              </a:lnSpc>
              <a:defRPr/>
            </a:pPr>
            <a:endParaRPr lang="en-US" sz="5500" dirty="0"/>
          </a:p>
          <a:p>
            <a:pPr lvl="1">
              <a:lnSpc>
                <a:spcPct val="80000"/>
              </a:lnSpc>
              <a:defRPr/>
            </a:pPr>
            <a:r>
              <a:rPr lang="en-US" sz="5500" u="sng" dirty="0"/>
              <a:t>Excludes</a:t>
            </a:r>
            <a:r>
              <a:rPr lang="en-US" sz="5500" dirty="0"/>
              <a:t>: federal criminal claims; claims under ECPA or “any similar state law”; “any law pertaining to intellectual property.”</a:t>
            </a:r>
          </a:p>
          <a:p>
            <a:pPr lvl="1">
              <a:lnSpc>
                <a:spcPct val="80000"/>
              </a:lnSpc>
              <a:defRPr/>
            </a:pPr>
            <a:endParaRPr lang="en-US" sz="5500" dirty="0"/>
          </a:p>
          <a:p>
            <a:pPr lvl="1">
              <a:lnSpc>
                <a:spcPct val="80000"/>
              </a:lnSpc>
              <a:defRPr/>
            </a:pPr>
            <a:r>
              <a:rPr lang="en-US" sz="5500" dirty="0"/>
              <a:t>What is a law “pertaining to intellectual property”?</a:t>
            </a:r>
          </a:p>
          <a:p>
            <a:pPr lvl="1">
              <a:lnSpc>
                <a:spcPct val="80000"/>
              </a:lnSpc>
              <a:defRPr/>
            </a:pPr>
            <a:endParaRPr lang="en-US" sz="5500" dirty="0"/>
          </a:p>
          <a:p>
            <a:pPr lvl="2">
              <a:lnSpc>
                <a:spcPct val="80000"/>
              </a:lnSpc>
              <a:defRPr/>
            </a:pPr>
            <a:r>
              <a:rPr lang="en-US" sz="5500" i="1" dirty="0"/>
              <a:t>Perfect 10, Inc. v. Ccbill</a:t>
            </a:r>
            <a:r>
              <a:rPr lang="en-US" sz="5500" dirty="0"/>
              <a:t>, 488 F.3d 1102 (9th Cir. 2007) (right of publicity preempted)</a:t>
            </a:r>
          </a:p>
          <a:p>
            <a:pPr lvl="2">
              <a:lnSpc>
                <a:spcPct val="80000"/>
              </a:lnSpc>
              <a:defRPr/>
            </a:pPr>
            <a:endParaRPr lang="en-US" sz="6000" i="1" dirty="0"/>
          </a:p>
          <a:p>
            <a:pPr lvl="2">
              <a:lnSpc>
                <a:spcPct val="80000"/>
              </a:lnSpc>
              <a:defRPr/>
            </a:pPr>
            <a:r>
              <a:rPr lang="en-US" sz="6000" i="1" dirty="0"/>
              <a:t>Enigma Software Group, LLC v. Malwarebytes, Inc</a:t>
            </a:r>
            <a:r>
              <a:rPr lang="en-US" sz="6000" dirty="0"/>
              <a:t>., 946 F.3d 1040 (9th Cir. 2019) </a:t>
            </a:r>
          </a:p>
          <a:p>
            <a:pPr marL="905256" lvl="2" indent="0">
              <a:lnSpc>
                <a:spcPct val="80000"/>
              </a:lnSpc>
              <a:buNone/>
              <a:defRPr/>
            </a:pPr>
            <a:r>
              <a:rPr lang="en-US" sz="6000" dirty="0"/>
              <a:t>    (Lanham Act false advertising - not a law “pertaining to intellectual property”), </a:t>
            </a:r>
            <a:r>
              <a:rPr lang="en-US" sz="6000" i="1" dirty="0"/>
              <a:t>cert.   	    denied</a:t>
            </a:r>
            <a:r>
              <a:rPr lang="en-US" sz="6000" dirty="0"/>
              <a:t>, 140 S. Ct. 2761 (2020) </a:t>
            </a:r>
            <a:endParaRPr lang="en-US" sz="5500" dirty="0"/>
          </a:p>
          <a:p>
            <a:pPr lvl="2">
              <a:lnSpc>
                <a:spcPct val="80000"/>
              </a:lnSpc>
              <a:defRPr/>
            </a:pPr>
            <a:endParaRPr lang="en-US" sz="5500" u="sng" dirty="0"/>
          </a:p>
          <a:p>
            <a:pPr lvl="2">
              <a:lnSpc>
                <a:spcPct val="80000"/>
              </a:lnSpc>
              <a:defRPr/>
            </a:pPr>
            <a:r>
              <a:rPr lang="en-US" sz="5500" i="1" dirty="0"/>
              <a:t>Hepp v. Facebook, Inc., </a:t>
            </a:r>
            <a:r>
              <a:rPr lang="en-US" sz="5500" dirty="0"/>
              <a:t>14 F.4th 204 (3d Cir. 2021) (right of publicity claim not preempted)</a:t>
            </a:r>
          </a:p>
          <a:p>
            <a:pPr lvl="2">
              <a:lnSpc>
                <a:spcPct val="80000"/>
              </a:lnSpc>
              <a:defRPr/>
            </a:pPr>
            <a:endParaRPr lang="en-US" sz="5500" i="1" dirty="0"/>
          </a:p>
          <a:p>
            <a:pPr lvl="2">
              <a:lnSpc>
                <a:spcPct val="80000"/>
              </a:lnSpc>
              <a:defRPr/>
            </a:pPr>
            <a:r>
              <a:rPr lang="en-US" sz="5500" i="1" dirty="0"/>
              <a:t>Doe v. Friendfinder Network, Inc</a:t>
            </a:r>
            <a:r>
              <a:rPr lang="en-US" sz="5500" u="sng" dirty="0"/>
              <a:t>.</a:t>
            </a:r>
            <a:r>
              <a:rPr lang="en-US" sz="5500" dirty="0"/>
              <a:t>, 540 F. Supp. 2d 288 (D.N.H. 2008)</a:t>
            </a:r>
          </a:p>
          <a:p>
            <a:pPr lvl="2">
              <a:lnSpc>
                <a:spcPct val="80000"/>
              </a:lnSpc>
              <a:defRPr/>
            </a:pPr>
            <a:endParaRPr lang="en-US" sz="5500" u="sng" dirty="0"/>
          </a:p>
          <a:p>
            <a:pPr lvl="2">
              <a:lnSpc>
                <a:spcPct val="80000"/>
              </a:lnSpc>
              <a:defRPr/>
            </a:pPr>
            <a:r>
              <a:rPr lang="en-US" sz="5500" i="1" dirty="0"/>
              <a:t>Atlantic Recording Corp. v. Project Playlist, Inc</a:t>
            </a:r>
            <a:r>
              <a:rPr lang="en-US" sz="5500" u="sng" dirty="0"/>
              <a:t>.</a:t>
            </a:r>
            <a:r>
              <a:rPr lang="en-US" sz="5500" dirty="0"/>
              <a:t>, 603 F. Supp. 2d 690 (S.D.N.Y. 2009) (Chin) </a:t>
            </a:r>
          </a:p>
          <a:p>
            <a:pPr marL="905256" lvl="2" indent="0">
              <a:lnSpc>
                <a:spcPct val="80000"/>
              </a:lnSpc>
              <a:buNone/>
              <a:defRPr/>
            </a:pPr>
            <a:r>
              <a:rPr lang="en-US" sz="6200" dirty="0"/>
              <a:t> </a:t>
            </a:r>
          </a:p>
          <a:p>
            <a:pPr lvl="2">
              <a:lnSpc>
                <a:spcPct val="80000"/>
              </a:lnSpc>
              <a:defRPr/>
            </a:pPr>
            <a:r>
              <a:rPr lang="en-US" sz="6400" i="1" dirty="0"/>
              <a:t>Marshall’s Locksmith Service Inc. v. Google, LLC</a:t>
            </a:r>
            <a:r>
              <a:rPr lang="en-US" sz="6400" dirty="0"/>
              <a:t>, 925 F.3d 1263 (D.C. Cir. 2019) (affirming dismissal of the Lanham Act false advertising claims of 14 locksmith companies, where plaintiffs’ theory of liability was premised on third party content (from the scam locksmiths) and defendants merely operated neutral map location services that listed companies based on where they purported to be located)</a:t>
            </a:r>
            <a:endParaRPr lang="en-US" sz="5600" dirty="0"/>
          </a:p>
          <a:p>
            <a:pPr lvl="1">
              <a:lnSpc>
                <a:spcPct val="80000"/>
              </a:lnSpc>
              <a:defRPr/>
            </a:pPr>
            <a:endParaRPr lang="en-US" sz="6200" dirty="0"/>
          </a:p>
          <a:p>
            <a:pPr lvl="1">
              <a:lnSpc>
                <a:spcPct val="80000"/>
              </a:lnSpc>
              <a:defRPr/>
            </a:pPr>
            <a:r>
              <a:rPr lang="en-US" sz="5600" dirty="0"/>
              <a:t>Defend Trade Secrets Act – not a “law pertaining to intellectual property”</a:t>
            </a:r>
          </a:p>
          <a:p>
            <a:pPr lvl="1">
              <a:lnSpc>
                <a:spcPct val="80000"/>
              </a:lnSpc>
              <a:defRPr/>
            </a:pPr>
            <a:endParaRPr lang="en-US" sz="5600" dirty="0"/>
          </a:p>
          <a:p>
            <a:pPr lvl="1">
              <a:lnSpc>
                <a:spcPct val="80000"/>
              </a:lnSpc>
              <a:defRPr/>
            </a:pPr>
            <a:r>
              <a:rPr lang="en-US" sz="5600" dirty="0"/>
              <a:t>Orrin G. Hatch–Bob Goodlatte Music Modernization Act of 2018:  17 U.S.C. § 1401(a) is a “law pertaining to intellectual property” within the meaning of 47 U.S.C. § 230(e)(2)</a:t>
            </a:r>
          </a:p>
          <a:p>
            <a:pPr>
              <a:lnSpc>
                <a:spcPct val="80000"/>
              </a:lnSpc>
              <a:defRPr/>
            </a:pPr>
            <a:endParaRPr lang="en-US" sz="1600" dirty="0"/>
          </a:p>
        </p:txBody>
      </p:sp>
    </p:spTree>
    <p:extLst>
      <p:ext uri="{BB962C8B-B14F-4D97-AF65-F5344CB8AC3E}">
        <p14:creationId xmlns:p14="http://schemas.microsoft.com/office/powerpoint/2010/main" val="388089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00"/>
            <a:ext cx="9753600" cy="7658100"/>
          </a:xfrm>
          <a:prstGeom prst="rect">
            <a:avLst/>
          </a:prstGeom>
        </p:spPr>
      </p:pic>
    </p:spTree>
    <p:extLst>
      <p:ext uri="{BB962C8B-B14F-4D97-AF65-F5344CB8AC3E}">
        <p14:creationId xmlns:p14="http://schemas.microsoft.com/office/powerpoint/2010/main" val="4261367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228600" y="152400"/>
            <a:ext cx="8510588" cy="76200"/>
          </a:xfrm>
        </p:spPr>
        <p:txBody>
          <a:bodyPr>
            <a:normAutofit fontScale="90000"/>
          </a:bodyPr>
          <a:lstStyle/>
          <a:p>
            <a:pPr>
              <a:defRPr/>
            </a:pPr>
            <a:r>
              <a:rPr lang="en-US" sz="4000" dirty="0"/>
              <a:t>230 &amp; Related Speech Cases</a:t>
            </a:r>
          </a:p>
        </p:txBody>
      </p:sp>
      <p:sp>
        <p:nvSpPr>
          <p:cNvPr id="4644867" name="Rectangle 3"/>
          <p:cNvSpPr>
            <a:spLocks noGrp="1" noRot="1" noChangeArrowheads="1"/>
          </p:cNvSpPr>
          <p:nvPr>
            <p:ph type="body" idx="1"/>
          </p:nvPr>
        </p:nvSpPr>
        <p:spPr>
          <a:xfrm>
            <a:off x="62706" y="381000"/>
            <a:ext cx="8994775" cy="7010400"/>
          </a:xfrm>
        </p:spPr>
        <p:txBody>
          <a:bodyPr>
            <a:noAutofit/>
          </a:bodyPr>
          <a:lstStyle/>
          <a:p>
            <a:pPr>
              <a:lnSpc>
                <a:spcPct val="120000"/>
              </a:lnSpc>
              <a:spcBef>
                <a:spcPct val="0"/>
              </a:spcBef>
              <a:defRPr/>
            </a:pPr>
            <a:r>
              <a:rPr lang="en-US" sz="1200" dirty="0"/>
              <a:t>Plaintiff friendly (9</a:t>
            </a:r>
            <a:r>
              <a:rPr lang="en-US" sz="1200" baseline="30000" dirty="0"/>
              <a:t>th</a:t>
            </a:r>
            <a:r>
              <a:rPr lang="en-US" sz="1200" dirty="0"/>
              <a:t> and 10</a:t>
            </a:r>
            <a:r>
              <a:rPr lang="en-US" sz="1200" baseline="30000" dirty="0"/>
              <a:t>th</a:t>
            </a:r>
            <a:r>
              <a:rPr lang="en-US" sz="1200" dirty="0"/>
              <a:t> Circuits and maybe the 7</a:t>
            </a:r>
            <a:r>
              <a:rPr lang="en-US" sz="1200" baseline="30000" dirty="0"/>
              <a:t>th</a:t>
            </a:r>
            <a:r>
              <a:rPr lang="en-US" sz="1200" dirty="0"/>
              <a:t> Circuit):</a:t>
            </a:r>
          </a:p>
          <a:p>
            <a:pPr lvl="1">
              <a:lnSpc>
                <a:spcPct val="120000"/>
              </a:lnSpc>
              <a:spcBef>
                <a:spcPct val="0"/>
              </a:spcBef>
              <a:defRPr/>
            </a:pPr>
            <a:r>
              <a:rPr lang="en-US" sz="1100" i="1" dirty="0">
                <a:effectLst/>
              </a:rPr>
              <a:t>Fair Housing Council v. Roommate.com, LLC</a:t>
            </a:r>
            <a:r>
              <a:rPr lang="en-US" sz="1100" dirty="0">
                <a:effectLst/>
              </a:rPr>
              <a:t>, 521 F.3d 1157 (9th Cir. 2008) (</a:t>
            </a:r>
            <a:r>
              <a:rPr lang="en-US" sz="1100" i="1" dirty="0">
                <a:effectLst/>
              </a:rPr>
              <a:t>en banc</a:t>
            </a:r>
            <a:r>
              <a:rPr lang="en-US" sz="1100" dirty="0">
                <a:effectLst/>
              </a:rPr>
              <a:t>)</a:t>
            </a:r>
          </a:p>
          <a:p>
            <a:pPr lvl="1">
              <a:lnSpc>
                <a:spcPct val="120000"/>
              </a:lnSpc>
              <a:spcBef>
                <a:spcPct val="0"/>
              </a:spcBef>
              <a:defRPr/>
            </a:pPr>
            <a:r>
              <a:rPr lang="en-US" sz="1100" i="1" dirty="0">
                <a:effectLst/>
              </a:rPr>
              <a:t>FTC v. Accusearch Inc.</a:t>
            </a:r>
            <a:r>
              <a:rPr lang="en-US" sz="1100" dirty="0">
                <a:effectLst/>
              </a:rPr>
              <a:t>, 570 F.3d 1187 (10th Cir. 2009)</a:t>
            </a:r>
          </a:p>
          <a:p>
            <a:pPr>
              <a:lnSpc>
                <a:spcPct val="120000"/>
              </a:lnSpc>
              <a:spcBef>
                <a:spcPct val="0"/>
              </a:spcBef>
              <a:defRPr/>
            </a:pPr>
            <a:r>
              <a:rPr lang="en-US" sz="1200" dirty="0">
                <a:effectLst/>
              </a:rPr>
              <a:t>Defendant friendly (1</a:t>
            </a:r>
            <a:r>
              <a:rPr lang="en-US" sz="1200" baseline="30000" dirty="0">
                <a:effectLst/>
              </a:rPr>
              <a:t>st</a:t>
            </a:r>
            <a:r>
              <a:rPr lang="en-US" sz="1200" dirty="0">
                <a:effectLst/>
              </a:rPr>
              <a:t>, 2d, 4</a:t>
            </a:r>
            <a:r>
              <a:rPr lang="en-US" sz="1200" baseline="30000" dirty="0">
                <a:effectLst/>
              </a:rPr>
              <a:t>th,</a:t>
            </a:r>
            <a:r>
              <a:rPr lang="en-US" sz="1200" dirty="0">
                <a:effectLst/>
              </a:rPr>
              <a:t> 6</a:t>
            </a:r>
            <a:r>
              <a:rPr lang="en-US" sz="1200" baseline="30000" dirty="0">
                <a:effectLst/>
              </a:rPr>
              <a:t>th</a:t>
            </a:r>
            <a:r>
              <a:rPr lang="en-US" sz="1200" dirty="0">
                <a:effectLst/>
              </a:rPr>
              <a:t> and D.C. Circuits):</a:t>
            </a:r>
            <a:endParaRPr lang="en-US" sz="1200" u="sng" dirty="0">
              <a:effectLst/>
            </a:endParaRPr>
          </a:p>
          <a:p>
            <a:pPr lvl="1">
              <a:lnSpc>
                <a:spcPct val="120000"/>
              </a:lnSpc>
              <a:spcBef>
                <a:spcPct val="0"/>
              </a:spcBef>
              <a:defRPr/>
            </a:pPr>
            <a:r>
              <a:rPr lang="en-US" sz="1050" i="1" dirty="0"/>
              <a:t>Doe No. 1 v. Backpage.com, LLC</a:t>
            </a:r>
            <a:r>
              <a:rPr lang="en-US" sz="1050" i="1" dirty="0">
                <a:effectLst/>
              </a:rPr>
              <a:t>, </a:t>
            </a:r>
            <a:r>
              <a:rPr lang="en-US" sz="1050" dirty="0">
                <a:effectLst/>
              </a:rPr>
              <a:t>817 F.3d 12 (1st Cir. 2016) </a:t>
            </a:r>
          </a:p>
          <a:p>
            <a:pPr lvl="1">
              <a:lnSpc>
                <a:spcPct val="120000"/>
              </a:lnSpc>
              <a:spcBef>
                <a:spcPct val="0"/>
              </a:spcBef>
              <a:defRPr/>
            </a:pPr>
            <a:r>
              <a:rPr lang="en-US" sz="1050" i="1" dirty="0">
                <a:effectLst/>
              </a:rPr>
              <a:t>Nemet Chevrolet, Ltd. v. Consumeraffairs.com, Inc., </a:t>
            </a:r>
            <a:r>
              <a:rPr lang="en-US" sz="1050" dirty="0">
                <a:effectLst/>
              </a:rPr>
              <a:t>591 F.3d 250 (4th Cir. 2009) (affirming dismissal)</a:t>
            </a:r>
          </a:p>
          <a:p>
            <a:pPr lvl="1">
              <a:lnSpc>
                <a:spcPct val="120000"/>
              </a:lnSpc>
              <a:spcBef>
                <a:spcPct val="0"/>
              </a:spcBef>
              <a:defRPr/>
            </a:pPr>
            <a:r>
              <a:rPr lang="en-US" sz="1050" i="1" dirty="0">
                <a:effectLst/>
              </a:rPr>
              <a:t>Jones v. Dirty World Entertainment Recordings LLC,</a:t>
            </a:r>
            <a:r>
              <a:rPr lang="en-US" sz="1050" dirty="0">
                <a:effectLst/>
              </a:rPr>
              <a:t> 755 F.3d 398 (6th Cir. 2014) </a:t>
            </a:r>
          </a:p>
          <a:p>
            <a:pPr lvl="1">
              <a:lnSpc>
                <a:spcPct val="120000"/>
              </a:lnSpc>
              <a:spcBef>
                <a:spcPct val="0"/>
              </a:spcBef>
              <a:defRPr/>
            </a:pPr>
            <a:r>
              <a:rPr lang="en-US" sz="1050" i="1" dirty="0"/>
              <a:t>Force v. Facebook, Inc.,</a:t>
            </a:r>
            <a:r>
              <a:rPr lang="en-US" sz="1050" dirty="0"/>
              <a:t> 934 F.3d 53 (2d Cir. 2019) </a:t>
            </a:r>
          </a:p>
          <a:p>
            <a:pPr lvl="1">
              <a:lnSpc>
                <a:spcPct val="120000"/>
              </a:lnSpc>
              <a:spcBef>
                <a:spcPct val="0"/>
              </a:spcBef>
              <a:defRPr/>
            </a:pPr>
            <a:r>
              <a:rPr lang="en-US" sz="1050" i="1" dirty="0"/>
              <a:t>Marshall’s Locksmith Service, Inc.</a:t>
            </a:r>
            <a:r>
              <a:rPr lang="en-US" sz="1050" dirty="0"/>
              <a:t>, 925 F.3d 1263 (D.C. Cir. 2019)</a:t>
            </a:r>
          </a:p>
          <a:p>
            <a:pPr>
              <a:lnSpc>
                <a:spcPct val="120000"/>
              </a:lnSpc>
              <a:spcBef>
                <a:spcPct val="0"/>
              </a:spcBef>
              <a:defRPr/>
            </a:pPr>
            <a:r>
              <a:rPr lang="en-US" sz="1400" dirty="0"/>
              <a:t>Algorithms used to amplify content or direct users to content doesn’t make an ICS provider a publisher </a:t>
            </a:r>
          </a:p>
          <a:p>
            <a:pPr lvl="1">
              <a:lnSpc>
                <a:spcPct val="120000"/>
              </a:lnSpc>
              <a:spcBef>
                <a:spcPct val="0"/>
              </a:spcBef>
              <a:defRPr/>
            </a:pPr>
            <a:r>
              <a:rPr lang="en-US" sz="1200" i="1" dirty="0"/>
              <a:t>In re Apple App Store, </a:t>
            </a:r>
            <a:r>
              <a:rPr lang="en-US" sz="1200" dirty="0"/>
              <a:t>_ F. Supp. 3d _, 2-22 WL 4009918 (N.D. Cal. Sept 2, 2022)</a:t>
            </a:r>
          </a:p>
          <a:p>
            <a:pPr lvl="1">
              <a:lnSpc>
                <a:spcPct val="120000"/>
              </a:lnSpc>
              <a:spcBef>
                <a:spcPct val="0"/>
              </a:spcBef>
              <a:defRPr/>
            </a:pPr>
            <a:r>
              <a:rPr lang="en-US" sz="1200" i="1" dirty="0"/>
              <a:t>Prager University v. Google, </a:t>
            </a:r>
            <a:r>
              <a:rPr lang="en-US" sz="1200" dirty="0"/>
              <a:t>85 Cal. App. 5th 1022 (6th Dist. 2022)</a:t>
            </a:r>
            <a:endParaRPr lang="en-US" sz="1400" dirty="0"/>
          </a:p>
          <a:p>
            <a:pPr>
              <a:lnSpc>
                <a:spcPct val="120000"/>
              </a:lnSpc>
              <a:spcBef>
                <a:spcPct val="0"/>
              </a:spcBef>
              <a:defRPr/>
            </a:pPr>
            <a:r>
              <a:rPr lang="en-US" sz="1400" dirty="0"/>
              <a:t>Conduct as content</a:t>
            </a:r>
          </a:p>
          <a:p>
            <a:pPr lvl="1">
              <a:lnSpc>
                <a:spcPct val="120000"/>
              </a:lnSpc>
              <a:spcBef>
                <a:spcPct val="0"/>
              </a:spcBef>
              <a:defRPr/>
            </a:pPr>
            <a:r>
              <a:rPr lang="en-US" sz="1200" i="1" dirty="0"/>
              <a:t>Gonzalez v. Google LLC, </a:t>
            </a:r>
            <a:r>
              <a:rPr lang="en-US" sz="1200" dirty="0"/>
              <a:t>2 F.4th 871, 890 (9th Cir. 2021), </a:t>
            </a:r>
            <a:r>
              <a:rPr lang="en-US" sz="1200" i="1" dirty="0"/>
              <a:t>cert. granted</a:t>
            </a:r>
            <a:r>
              <a:rPr lang="en-US" sz="1200" dirty="0"/>
              <a:t>, 143 S. Ct. 81 (2022) </a:t>
            </a:r>
          </a:p>
          <a:p>
            <a:pPr lvl="2">
              <a:lnSpc>
                <a:spcPct val="120000"/>
              </a:lnSpc>
              <a:spcBef>
                <a:spcPct val="0"/>
              </a:spcBef>
              <a:defRPr/>
            </a:pPr>
            <a:r>
              <a:rPr lang="en-US" sz="1000" dirty="0"/>
              <a:t>Claims brought under Justice Against Sponsors of International Terrorism Act (JASTA)  were barred by the CDA</a:t>
            </a:r>
          </a:p>
          <a:p>
            <a:pPr lvl="2">
              <a:lnSpc>
                <a:spcPct val="120000"/>
              </a:lnSpc>
              <a:spcBef>
                <a:spcPct val="0"/>
              </a:spcBef>
              <a:defRPr/>
            </a:pPr>
            <a:r>
              <a:rPr lang="en-US" sz="1000" dirty="0"/>
              <a:t>CDA didn’t bar claim based on sharing ad revenue, but plaintiff failed to state a claim</a:t>
            </a:r>
          </a:p>
          <a:p>
            <a:pPr lvl="2">
              <a:lnSpc>
                <a:spcPct val="120000"/>
              </a:lnSpc>
              <a:spcBef>
                <a:spcPct val="0"/>
              </a:spcBef>
              <a:defRPr/>
            </a:pPr>
            <a:r>
              <a:rPr lang="en-US" sz="1000" dirty="0"/>
              <a:t>Concurrences argued that courts should limit who is a publisher or Congress should take action</a:t>
            </a:r>
          </a:p>
          <a:p>
            <a:pPr lvl="1">
              <a:lnSpc>
                <a:spcPct val="120000"/>
              </a:lnSpc>
              <a:spcBef>
                <a:spcPct val="0"/>
              </a:spcBef>
              <a:defRPr/>
            </a:pPr>
            <a:r>
              <a:rPr lang="en-US" sz="1200" i="1" dirty="0"/>
              <a:t>Force v. Facebook, Inc</a:t>
            </a:r>
            <a:r>
              <a:rPr lang="en-US" sz="1200" u="sng" dirty="0"/>
              <a:t>.</a:t>
            </a:r>
            <a:r>
              <a:rPr lang="en-US" sz="1200" dirty="0"/>
              <a:t>, 934 F.3d 53 (2d Cir. 2019) (victims of Hamas)</a:t>
            </a:r>
          </a:p>
          <a:p>
            <a:pPr lvl="1">
              <a:lnSpc>
                <a:spcPct val="120000"/>
              </a:lnSpc>
              <a:spcBef>
                <a:spcPct val="0"/>
              </a:spcBef>
              <a:defRPr/>
            </a:pPr>
            <a:r>
              <a:rPr lang="en-US" sz="1200" i="1" dirty="0"/>
              <a:t>Dyroff v. Ultimate Software Group, Inc., </a:t>
            </a:r>
            <a:r>
              <a:rPr lang="en-US" sz="1200" dirty="0"/>
              <a:t>934 F.3d 1093 (9th Cir. 2019)</a:t>
            </a:r>
            <a:r>
              <a:rPr lang="en-US" sz="1200" i="1" dirty="0"/>
              <a:t> (</a:t>
            </a:r>
            <a:r>
              <a:rPr lang="en-US" sz="1200" dirty="0"/>
              <a:t>No development where the decedent used defendant’s neutral tools to discuss drug use and meet up with a dealer who sold him fentanyl laced heroin) </a:t>
            </a:r>
          </a:p>
          <a:p>
            <a:pPr lvl="1">
              <a:lnSpc>
                <a:spcPct val="120000"/>
              </a:lnSpc>
              <a:spcBef>
                <a:spcPct val="0"/>
              </a:spcBef>
              <a:defRPr/>
            </a:pPr>
            <a:r>
              <a:rPr lang="en-US" sz="1200" i="1" dirty="0"/>
              <a:t>Herrick v. Grindr LLC</a:t>
            </a:r>
            <a:r>
              <a:rPr lang="en-US" sz="1200" dirty="0"/>
              <a:t>, 765 F. App’x 586 (2d Cir. 2019) (product liability – app)</a:t>
            </a:r>
          </a:p>
          <a:p>
            <a:pPr lvl="1">
              <a:lnSpc>
                <a:spcPct val="120000"/>
              </a:lnSpc>
              <a:spcBef>
                <a:spcPct val="0"/>
              </a:spcBef>
              <a:defRPr/>
            </a:pPr>
            <a:r>
              <a:rPr lang="en-US" sz="1200" i="1" dirty="0"/>
              <a:t>Anderson v. TikTok, Inc., </a:t>
            </a:r>
            <a:r>
              <a:rPr lang="en-US" sz="1200" dirty="0"/>
              <a:t>_ F. Supp. 3d _, 2022 WL 14742788 (E.D. Pa. 2022) (dismissing the claims of the mother of a social media user who died participating in a strangling challenge)</a:t>
            </a:r>
          </a:p>
          <a:p>
            <a:pPr lvl="1">
              <a:lnSpc>
                <a:spcPct val="120000"/>
              </a:lnSpc>
              <a:spcBef>
                <a:spcPct val="0"/>
              </a:spcBef>
              <a:defRPr/>
            </a:pPr>
            <a:r>
              <a:rPr lang="en-US" sz="1200" i="1" dirty="0"/>
              <a:t>G.G. v. SalesForce.com, Inc.,</a:t>
            </a:r>
            <a:r>
              <a:rPr lang="en-US" sz="1200" dirty="0"/>
              <a:t> _ F. Supp. 3d _, 2022 WL 1541408 (N.D. Ill. 2022) (dismissing claim against provider of customer management software and support for a website that posted advertisements for sex with plaintiff, a minor)</a:t>
            </a:r>
            <a:endParaRPr lang="en-US" sz="1200" i="1" dirty="0"/>
          </a:p>
          <a:p>
            <a:pPr>
              <a:lnSpc>
                <a:spcPct val="120000"/>
              </a:lnSpc>
              <a:spcBef>
                <a:spcPct val="0"/>
              </a:spcBef>
              <a:defRPr/>
            </a:pPr>
            <a:r>
              <a:rPr lang="en-US" sz="1400" dirty="0"/>
              <a:t>Possible outcomes of </a:t>
            </a:r>
            <a:r>
              <a:rPr lang="en-US" sz="1400" i="1" dirty="0"/>
              <a:t>Gonzalez </a:t>
            </a:r>
            <a:r>
              <a:rPr lang="en-US" sz="1400" dirty="0"/>
              <a:t>and </a:t>
            </a:r>
            <a:r>
              <a:rPr lang="en-US" sz="1400" i="1" dirty="0"/>
              <a:t>Taamneh</a:t>
            </a:r>
          </a:p>
          <a:p>
            <a:pPr lvl="1">
              <a:lnSpc>
                <a:spcPct val="120000"/>
              </a:lnSpc>
              <a:spcBef>
                <a:spcPct val="0"/>
              </a:spcBef>
              <a:defRPr/>
            </a:pPr>
            <a:r>
              <a:rPr lang="en-US" sz="1200" dirty="0"/>
              <a:t>CDA inapplicable</a:t>
            </a:r>
          </a:p>
          <a:p>
            <a:pPr lvl="1">
              <a:lnSpc>
                <a:spcPct val="120000"/>
              </a:lnSpc>
              <a:spcBef>
                <a:spcPct val="0"/>
              </a:spcBef>
              <a:defRPr/>
            </a:pPr>
            <a:r>
              <a:rPr lang="en-US" sz="1200" dirty="0"/>
              <a:t>A narrow exception</a:t>
            </a:r>
          </a:p>
          <a:p>
            <a:pPr lvl="1">
              <a:lnSpc>
                <a:spcPct val="120000"/>
              </a:lnSpc>
              <a:spcBef>
                <a:spcPct val="0"/>
              </a:spcBef>
              <a:defRPr/>
            </a:pPr>
            <a:r>
              <a:rPr lang="en-US" sz="1200" dirty="0"/>
              <a:t>A reinterpretation of 26 years of case law </a:t>
            </a:r>
          </a:p>
          <a:p>
            <a:pPr>
              <a:lnSpc>
                <a:spcPct val="120000"/>
              </a:lnSpc>
              <a:spcBef>
                <a:spcPct val="0"/>
              </a:spcBef>
              <a:defRPr/>
            </a:pPr>
            <a:r>
              <a:rPr lang="en-US" sz="1400" i="1" dirty="0"/>
              <a:t>Preventing Online Censorship</a:t>
            </a:r>
            <a:r>
              <a:rPr lang="en-US" sz="1400" dirty="0"/>
              <a:t>, Executive Order No. 13,925 of May 28, 2020, 85 Fed. Reg. 34079 (June 2, 2020), </a:t>
            </a:r>
            <a:r>
              <a:rPr lang="en-US" sz="1400" i="1" dirty="0"/>
              <a:t>revoked by, Revocation of Certain Presidential Actions and Technical Amendment, Executive Order 14029 of May 14, 2021</a:t>
            </a:r>
            <a:r>
              <a:rPr lang="en-US" sz="1400" dirty="0"/>
              <a:t>, 86 Fed. Reg. 27025 (May 19, 2021)</a:t>
            </a:r>
          </a:p>
        </p:txBody>
      </p:sp>
    </p:spTree>
    <p:extLst>
      <p:ext uri="{BB962C8B-B14F-4D97-AF65-F5344CB8AC3E}">
        <p14:creationId xmlns:p14="http://schemas.microsoft.com/office/powerpoint/2010/main" val="967388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533400"/>
          </a:xfrm>
        </p:spPr>
        <p:txBody>
          <a:bodyPr>
            <a:normAutofit fontScale="90000"/>
          </a:bodyPr>
          <a:lstStyle/>
          <a:p>
            <a:pPr>
              <a:defRPr/>
            </a:pPr>
            <a:r>
              <a:rPr lang="en-US" sz="4000" dirty="0"/>
              <a:t>Marketplaces</a:t>
            </a:r>
          </a:p>
        </p:txBody>
      </p:sp>
      <p:sp>
        <p:nvSpPr>
          <p:cNvPr id="4644867" name="Rectangle 3"/>
          <p:cNvSpPr>
            <a:spLocks noGrp="1" noRot="1" noChangeArrowheads="1"/>
          </p:cNvSpPr>
          <p:nvPr>
            <p:ph type="body" idx="1"/>
          </p:nvPr>
        </p:nvSpPr>
        <p:spPr>
          <a:xfrm>
            <a:off x="76200" y="533400"/>
            <a:ext cx="8994775" cy="6477000"/>
          </a:xfrm>
        </p:spPr>
        <p:txBody>
          <a:bodyPr>
            <a:noAutofit/>
          </a:bodyPr>
          <a:lstStyle/>
          <a:p>
            <a:pPr>
              <a:spcBef>
                <a:spcPct val="0"/>
              </a:spcBef>
              <a:defRPr/>
            </a:pPr>
            <a:r>
              <a:rPr lang="en-US" sz="1400" i="1" dirty="0"/>
              <a:t>Amazon.com, Inc. v. McMillan,</a:t>
            </a:r>
            <a:r>
              <a:rPr lang="en-US" sz="1400" dirty="0"/>
              <a:t> 2 F.4th 525 (5th Cir. 2021) (Amazon was not a “seller” under Texas product liability law because sellers using its marketplace don’t relinquish title to their products; relying on </a:t>
            </a:r>
            <a:r>
              <a:rPr lang="en-US" sz="1400" i="1" dirty="0"/>
              <a:t>Amazon.com, Inc. v. McMillan</a:t>
            </a:r>
            <a:r>
              <a:rPr lang="en-US" sz="1400" dirty="0"/>
              <a:t>, 625 S.W.3d 101, 103-04 (Tex. 2021) (holding that “potentially liable sellers are limited to those who relinquished title to the product at some point in the distribution chain.”))</a:t>
            </a:r>
          </a:p>
          <a:p>
            <a:pPr>
              <a:spcBef>
                <a:spcPct val="0"/>
              </a:spcBef>
              <a:defRPr/>
            </a:pPr>
            <a:r>
              <a:rPr lang="en-US" sz="1400" i="1" dirty="0"/>
              <a:t>State Farm Fire and Casualty Co. v. Amazon Services, Inc</a:t>
            </a:r>
            <a:r>
              <a:rPr lang="en-US" sz="1400" dirty="0"/>
              <a:t>., 835 F. App’x 213 (9th Cir. 2020) (holding Amazon could not be held liable for damages caused by explosion of batteries, because it was not “seller” of the hoverboards which had been purchased on its site)</a:t>
            </a:r>
            <a:endParaRPr lang="en-US" sz="1400" i="1" dirty="0"/>
          </a:p>
          <a:p>
            <a:pPr>
              <a:spcBef>
                <a:spcPct val="0"/>
              </a:spcBef>
              <a:defRPr/>
            </a:pPr>
            <a:r>
              <a:rPr lang="en-US" sz="1400" i="1" dirty="0"/>
              <a:t>Erie Insurance Co. v. Amazon.com, Inc., </a:t>
            </a:r>
            <a:r>
              <a:rPr lang="en-US" sz="1400" dirty="0"/>
              <a:t>925 F.3d 125, 141-44 (4th Cir. 2019) (holding that, where Amazon did not obtain title to the headlamp shipped to its warehouse by Dream Light and Dream Light (the seller) set the price, designed the product description, paid Amazon for fulfillment services, and ultimately received the purchase price paid by the seller, Amazon was not a seller — one who transfers ownership of property for a price — and therefore did not have liability under Maryland law as a seller; “when Amazon sells its own goods on its website, it has the responsibility of a ‘seller,’ just as any other retailer, . . . But when it provides a website for use by other sellers of products and facilitates those sales under its fulfillment program, it is not a seller, and it does not have the liability of a seller.”) </a:t>
            </a:r>
          </a:p>
          <a:p>
            <a:pPr>
              <a:spcBef>
                <a:spcPct val="0"/>
              </a:spcBef>
              <a:defRPr/>
            </a:pPr>
            <a:r>
              <a:rPr lang="en-US" sz="1400" i="1" dirty="0"/>
              <a:t>Fox v. Amazon.com, Inc., </a:t>
            </a:r>
            <a:r>
              <a:rPr lang="en-US" sz="1400" dirty="0"/>
              <a:t>930 F.3d 415, 422-25 (6th Cir. 2019) (holding that Amazon was not a seller within the meaning of the Tennessee Products Liability Act – which the court defined as “any individual regularly engaged in exercising sufficient control over a product in connection with its sale, lease, or bailment, for livelihood or gain” – where Amazon.com “did not choose to offer the hoverboard for sale, did not set the price of the hoverboard, and did not make any representations about the safety or specifications of the hoverboard on its marketplace.”)</a:t>
            </a:r>
          </a:p>
          <a:p>
            <a:pPr>
              <a:spcBef>
                <a:spcPct val="0"/>
              </a:spcBef>
              <a:defRPr/>
            </a:pPr>
            <a:r>
              <a:rPr lang="en-US" sz="1400" i="1" dirty="0"/>
              <a:t>Oberdorf v. Amazon.com, Inc., </a:t>
            </a:r>
            <a:r>
              <a:rPr lang="en-US" sz="1400" dirty="0"/>
              <a:t>930 F.3d 136 (3d Cir. 2019), </a:t>
            </a:r>
            <a:r>
              <a:rPr lang="en-US" sz="1400" i="1" dirty="0"/>
              <a:t>vacated, </a:t>
            </a:r>
            <a:r>
              <a:rPr lang="en-US" sz="1400" dirty="0"/>
              <a:t>936 F.3d 182 (3d Cir. 2019) (vacating the opinion and granting </a:t>
            </a:r>
            <a:r>
              <a:rPr lang="en-US" sz="1400" i="1" dirty="0"/>
              <a:t>en banc </a:t>
            </a:r>
            <a:r>
              <a:rPr lang="en-US" sz="1400" dirty="0"/>
              <a:t>review)</a:t>
            </a:r>
          </a:p>
          <a:p>
            <a:pPr>
              <a:spcBef>
                <a:spcPct val="0"/>
              </a:spcBef>
              <a:defRPr/>
            </a:pPr>
            <a:r>
              <a:rPr lang="en-US" sz="1600" i="1" dirty="0"/>
              <a:t>Loomis v. Amazon.com, LLC</a:t>
            </a:r>
            <a:r>
              <a:rPr lang="en-US" sz="1600" dirty="0"/>
              <a:t>, 63 Cal. App. 5th 466, 277 Cal. Rptr. 3d 769 (2d Dist. 2021) </a:t>
            </a:r>
          </a:p>
          <a:p>
            <a:pPr>
              <a:spcBef>
                <a:spcPct val="0"/>
              </a:spcBef>
              <a:defRPr/>
            </a:pPr>
            <a:r>
              <a:rPr lang="en-US" sz="1600" b="1" i="1" dirty="0"/>
              <a:t>B</a:t>
            </a:r>
            <a:r>
              <a:rPr lang="en-US" sz="1600" i="1" dirty="0"/>
              <a:t>olger v. Amazon.com, LLC</a:t>
            </a:r>
            <a:r>
              <a:rPr lang="en-US" sz="1600" dirty="0"/>
              <a:t>, 53 Cal. App. 5th 431 (4th Dist. 2020) (imposing strict product liability on a platform, rejecting the applicability of the CDA)</a:t>
            </a:r>
          </a:p>
          <a:p>
            <a:pPr>
              <a:spcBef>
                <a:spcPct val="0"/>
              </a:spcBef>
              <a:defRPr/>
            </a:pPr>
            <a:r>
              <a:rPr lang="en-US" sz="1600" i="1" dirty="0"/>
              <a:t>Stiner v. Amazon.com, Inc.</a:t>
            </a:r>
            <a:r>
              <a:rPr lang="en-US" sz="1600" dirty="0"/>
              <a:t>, 162 Ohio St. 3d 128, 131-35, 164 N.E.3d 394, 397-401 (Ohio 2020) (Amazon was not a “supplier” within meaning of the Products Liability Act)</a:t>
            </a:r>
            <a:endParaRPr lang="en-US" sz="1600" u="sng" dirty="0"/>
          </a:p>
        </p:txBody>
      </p:sp>
    </p:spTree>
    <p:extLst>
      <p:ext uri="{BB962C8B-B14F-4D97-AF65-F5344CB8AC3E}">
        <p14:creationId xmlns:p14="http://schemas.microsoft.com/office/powerpoint/2010/main" val="2544099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457200"/>
          </a:xfrm>
        </p:spPr>
        <p:txBody>
          <a:bodyPr>
            <a:normAutofit fontScale="90000"/>
          </a:bodyPr>
          <a:lstStyle/>
          <a:p>
            <a:pPr>
              <a:defRPr/>
            </a:pPr>
            <a:r>
              <a:rPr lang="en-US" sz="2700" dirty="0"/>
              <a:t>State Laws to Restrict Social Media Speech</a:t>
            </a:r>
            <a:endParaRPr lang="en-US" sz="4000" dirty="0"/>
          </a:p>
        </p:txBody>
      </p:sp>
      <p:sp>
        <p:nvSpPr>
          <p:cNvPr id="4644867" name="Rectangle 3"/>
          <p:cNvSpPr>
            <a:spLocks noGrp="1" noRot="1" noChangeArrowheads="1"/>
          </p:cNvSpPr>
          <p:nvPr>
            <p:ph type="body" idx="1"/>
          </p:nvPr>
        </p:nvSpPr>
        <p:spPr>
          <a:xfrm>
            <a:off x="62706" y="457200"/>
            <a:ext cx="9005094" cy="6400800"/>
          </a:xfrm>
        </p:spPr>
        <p:txBody>
          <a:bodyPr>
            <a:noAutofit/>
          </a:bodyPr>
          <a:lstStyle/>
          <a:p>
            <a:pPr>
              <a:lnSpc>
                <a:spcPct val="120000"/>
              </a:lnSpc>
              <a:spcBef>
                <a:spcPct val="0"/>
              </a:spcBef>
              <a:defRPr/>
            </a:pPr>
            <a:r>
              <a:rPr lang="en-US" sz="1400" dirty="0"/>
              <a:t>Florida and Texas have enacted laws to restrict speech by social media companies </a:t>
            </a:r>
          </a:p>
          <a:p>
            <a:pPr>
              <a:lnSpc>
                <a:spcPct val="120000"/>
              </a:lnSpc>
              <a:spcBef>
                <a:spcPct val="0"/>
              </a:spcBef>
              <a:defRPr/>
            </a:pPr>
            <a:r>
              <a:rPr lang="en-US" sz="1400" dirty="0"/>
              <a:t>State Laws to Restrict Social Media Speech and the First Amendment </a:t>
            </a:r>
          </a:p>
          <a:p>
            <a:pPr lvl="1">
              <a:lnSpc>
                <a:spcPct val="120000"/>
              </a:lnSpc>
              <a:spcBef>
                <a:spcPct val="0"/>
              </a:spcBef>
              <a:defRPr/>
            </a:pPr>
            <a:r>
              <a:rPr lang="en-US" sz="1200" i="1" dirty="0"/>
              <a:t>NetChoice, LLC  v. Paxton, </a:t>
            </a:r>
            <a:r>
              <a:rPr lang="en-US" sz="1200" dirty="0"/>
              <a:t>142 S. Ct. 1715</a:t>
            </a:r>
            <a:r>
              <a:rPr lang="en-US" sz="1200" i="1" dirty="0"/>
              <a:t> </a:t>
            </a:r>
            <a:r>
              <a:rPr lang="en-US" sz="1200" dirty="0"/>
              <a:t>(U.S. May 31, 2022) (staying enforcement of Texas H.B. 20) (Alito, Thomas and Gorsuch, dissenting) (“This application concerns issues of great importance that will plainly merit this Court's review. Social media platforms have transformed the way people communicate with each other and obtain news. At issue is a ground-breaking Texas law that addresses the power of dominant social media corporations to shape public discussion of the important issues of the day.”)</a:t>
            </a:r>
            <a:r>
              <a:rPr lang="en-US" sz="1200" i="1" dirty="0"/>
              <a:t> </a:t>
            </a:r>
          </a:p>
          <a:p>
            <a:pPr lvl="1">
              <a:lnSpc>
                <a:spcPct val="120000"/>
              </a:lnSpc>
              <a:spcBef>
                <a:spcPct val="0"/>
              </a:spcBef>
              <a:defRPr/>
            </a:pPr>
            <a:r>
              <a:rPr lang="en-US" sz="1200" i="1" dirty="0"/>
              <a:t>NetChoice, LLC v. Paxton</a:t>
            </a:r>
            <a:r>
              <a:rPr lang="en-US" sz="1200" dirty="0"/>
              <a:t>, 49 F.4th 439 (5th Cir. 2022)</a:t>
            </a:r>
          </a:p>
          <a:p>
            <a:pPr lvl="1">
              <a:lnSpc>
                <a:spcPct val="120000"/>
              </a:lnSpc>
              <a:spcBef>
                <a:spcPct val="0"/>
              </a:spcBef>
              <a:defRPr/>
            </a:pPr>
            <a:r>
              <a:rPr lang="en-US" sz="1200" i="1" dirty="0"/>
              <a:t>NetChoice LLC v. Attorney General of Florida,</a:t>
            </a:r>
            <a:r>
              <a:rPr lang="en-US" sz="1200" dirty="0"/>
              <a:t> 34 F.4th 1196 (11th Cir. 2022) (affirming in part preliminarily injunction enjoining Fla. Stat. Ann. §§ 106.072 to 501.2041, which the district court had characterized as legislation that imposed “sweeping requirements on some but not all social-media providers”)</a:t>
            </a:r>
          </a:p>
          <a:p>
            <a:pPr lvl="2">
              <a:lnSpc>
                <a:spcPct val="120000"/>
              </a:lnSpc>
              <a:spcBef>
                <a:spcPct val="0"/>
              </a:spcBef>
              <a:defRPr/>
            </a:pPr>
            <a:r>
              <a:rPr lang="en-US" sz="1000" dirty="0"/>
              <a:t>platforms were likely to succeed on claim that prohibitions against deplatforming candidates, deprioritizing and “shadow-banning” content, and censoring “journalistic enterprises” violated First Amendment;</a:t>
            </a:r>
          </a:p>
          <a:p>
            <a:pPr lvl="2">
              <a:lnSpc>
                <a:spcPct val="120000"/>
              </a:lnSpc>
              <a:spcBef>
                <a:spcPct val="0"/>
              </a:spcBef>
              <a:defRPr/>
            </a:pPr>
            <a:r>
              <a:rPr lang="en-US" sz="1000" dirty="0"/>
              <a:t>platforms were likely to succeed on claim that requiring them to apply their standards in consistent manner, and to allow users to opt out of their algorithms, and limiting changes to their user agreements violated First Amendment;</a:t>
            </a:r>
          </a:p>
          <a:p>
            <a:pPr lvl="2">
              <a:lnSpc>
                <a:spcPct val="120000"/>
              </a:lnSpc>
              <a:spcBef>
                <a:spcPct val="0"/>
              </a:spcBef>
              <a:defRPr/>
            </a:pPr>
            <a:r>
              <a:rPr lang="en-US" sz="1000" dirty="0"/>
              <a:t>7 platforms failed to establish likelihood of success on claim that requiring them to publish their standards, inform users about changes, provide users with view counts, and inform candidates about free advertising violated First Amendment; and</a:t>
            </a:r>
          </a:p>
          <a:p>
            <a:pPr lvl="2">
              <a:lnSpc>
                <a:spcPct val="120000"/>
              </a:lnSpc>
              <a:spcBef>
                <a:spcPct val="0"/>
              </a:spcBef>
              <a:defRPr/>
            </a:pPr>
            <a:r>
              <a:rPr lang="en-US" sz="1000" dirty="0"/>
              <a:t>8 platforms were likely to succeed on claim that requirement that they provide notice and detailed justification for every content-moderation action was unduly burdensome.</a:t>
            </a:r>
          </a:p>
          <a:p>
            <a:pPr lvl="1">
              <a:lnSpc>
                <a:spcPct val="120000"/>
              </a:lnSpc>
              <a:spcBef>
                <a:spcPct val="0"/>
              </a:spcBef>
              <a:defRPr/>
            </a:pPr>
            <a:r>
              <a:rPr lang="en-US" sz="1050" i="1" dirty="0"/>
              <a:t>Trump v. Twitter Inc., </a:t>
            </a:r>
            <a:r>
              <a:rPr lang="en-US" sz="1050" dirty="0"/>
              <a:t>_ F. Supp. 3d _, 2022 WL 1443233 (N.D. Cal. 2022) (dismissing civil Stop Social Media Censorship Act claim where only one plaintiff was a Florida resident with an active Twitter account, and she alleged conduct that predated SSMCA’s effective date)</a:t>
            </a:r>
            <a:endParaRPr lang="en-US" sz="1050" i="1" dirty="0"/>
          </a:p>
          <a:p>
            <a:pPr lvl="1">
              <a:lnSpc>
                <a:spcPct val="120000"/>
              </a:lnSpc>
              <a:spcBef>
                <a:spcPct val="0"/>
              </a:spcBef>
              <a:defRPr/>
            </a:pPr>
            <a:r>
              <a:rPr lang="en-US" sz="1050" i="1" dirty="0"/>
              <a:t>Biden v. Knight First Amendment Institute</a:t>
            </a:r>
            <a:r>
              <a:rPr lang="en-US" sz="1050" dirty="0"/>
              <a:t>, 141 S. Ct. 1220, 1221 (2021) (Thomas, J. concurring) (“applying old doctrines to new digital platforms is rarely straightforward. Respondents have a point, for example, that some aspects of Mr. Trump's account resemble a constitutionally protected public forum. But it seems rather odd to say that something is a government forum when a private company has unrestricted authority to do away with it.” )</a:t>
            </a:r>
          </a:p>
          <a:p>
            <a:pPr lvl="1">
              <a:lnSpc>
                <a:spcPct val="120000"/>
              </a:lnSpc>
              <a:spcBef>
                <a:spcPct val="0"/>
              </a:spcBef>
              <a:defRPr/>
            </a:pPr>
            <a:r>
              <a:rPr lang="en-US" sz="1050" dirty="0"/>
              <a:t>The First Amendment applies to government entities, not private companies:</a:t>
            </a:r>
          </a:p>
          <a:p>
            <a:pPr lvl="2">
              <a:lnSpc>
                <a:spcPct val="120000"/>
              </a:lnSpc>
              <a:spcBef>
                <a:spcPct val="0"/>
              </a:spcBef>
              <a:defRPr/>
            </a:pPr>
            <a:r>
              <a:rPr lang="en-US" sz="900" i="1" dirty="0"/>
              <a:t>Prager University v. Google LLC</a:t>
            </a:r>
            <a:r>
              <a:rPr lang="en-US" sz="900" dirty="0"/>
              <a:t>, 951 F.3d, 991, 999-1000 (9th Cir. 2020) </a:t>
            </a:r>
          </a:p>
          <a:p>
            <a:pPr lvl="2">
              <a:lnSpc>
                <a:spcPct val="120000"/>
              </a:lnSpc>
              <a:spcBef>
                <a:spcPct val="0"/>
              </a:spcBef>
              <a:defRPr/>
            </a:pPr>
            <a:r>
              <a:rPr lang="en-US" sz="900" i="1" dirty="0"/>
              <a:t>Lewis v. Google LLC,</a:t>
            </a:r>
            <a:r>
              <a:rPr lang="en-US" sz="900" dirty="0"/>
              <a:t> 851 F. App’x 723 (9th Cir. 2021) (applying </a:t>
            </a:r>
            <a:r>
              <a:rPr lang="en-US" sz="900" i="1" dirty="0"/>
              <a:t>Prager </a:t>
            </a:r>
            <a:r>
              <a:rPr lang="en-US" sz="900" dirty="0"/>
              <a:t>)</a:t>
            </a:r>
          </a:p>
          <a:p>
            <a:pPr>
              <a:lnSpc>
                <a:spcPct val="120000"/>
              </a:lnSpc>
              <a:spcBef>
                <a:spcPct val="0"/>
              </a:spcBef>
              <a:defRPr/>
            </a:pPr>
            <a:r>
              <a:rPr lang="en-US" sz="1400" dirty="0"/>
              <a:t>California child protection law – AB 2273</a:t>
            </a:r>
          </a:p>
          <a:p>
            <a:pPr lvl="1">
              <a:lnSpc>
                <a:spcPct val="120000"/>
              </a:lnSpc>
              <a:spcBef>
                <a:spcPct val="0"/>
              </a:spcBef>
              <a:defRPr/>
            </a:pPr>
            <a:r>
              <a:rPr lang="en-US" sz="1200" i="1" dirty="0"/>
              <a:t>NetChoice v. Bonta</a:t>
            </a:r>
          </a:p>
        </p:txBody>
      </p:sp>
      <p:sp>
        <p:nvSpPr>
          <p:cNvPr id="3"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7076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524000"/>
            <a:ext cx="7772400" cy="3276600"/>
          </a:xfrm>
          <a:ln>
            <a:solidFill>
              <a:schemeClr val="tx1"/>
            </a:solidFill>
          </a:ln>
        </p:spPr>
        <p:txBody>
          <a:bodyPr lIns="92075" tIns="46038" rIns="92075" bIns="46038">
            <a:noAutofit/>
          </a:bodyPr>
          <a:lstStyle/>
          <a:p>
            <a:pPr eaLnBrk="1" hangingPunct="1">
              <a:defRPr/>
            </a:pPr>
            <a:r>
              <a:rPr lang="en-US" sz="6000" dirty="0"/>
              <a:t>SECONDARY IP LIABILITY AND THE CDA </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280388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76200" y="304800"/>
            <a:ext cx="8991600" cy="6553200"/>
          </a:xfrm>
        </p:spPr>
        <p:txBody>
          <a:bodyPr>
            <a:normAutofit fontScale="25000" lnSpcReduction="20000"/>
          </a:bodyPr>
          <a:lstStyle/>
          <a:p>
            <a:pPr marL="137160" indent="0" eaLnBrk="1" hangingPunct="1">
              <a:lnSpc>
                <a:spcPts val="1000"/>
              </a:lnSpc>
              <a:spcBef>
                <a:spcPts val="0"/>
              </a:spcBef>
              <a:buNone/>
            </a:pPr>
            <a:r>
              <a:rPr lang="en-US" altLang="en-US" sz="5600" b="1" dirty="0">
                <a:latin typeface="Book Antiqua" panose="02040602050305030304" pitchFamily="18" charset="0"/>
              </a:rPr>
              <a:t>Copyright Litigation</a:t>
            </a:r>
            <a:br>
              <a:rPr lang="en-US" altLang="en-US" sz="5600" b="1" dirty="0">
                <a:latin typeface="Book Antiqua" panose="02040602050305030304" pitchFamily="18" charset="0"/>
              </a:rPr>
            </a:br>
            <a:endParaRPr lang="en-US" altLang="en-US" sz="5600" b="1" dirty="0">
              <a:latin typeface="Book Antiqua" panose="02040602050305030304" pitchFamily="18" charset="0"/>
            </a:endParaRPr>
          </a:p>
          <a:p>
            <a:pPr eaLnBrk="1" hangingPunct="1">
              <a:lnSpc>
                <a:spcPts val="1000"/>
              </a:lnSpc>
            </a:pPr>
            <a:r>
              <a:rPr lang="en-US" altLang="en-US" sz="5600" dirty="0">
                <a:latin typeface="Book Antiqua" panose="02040602050305030304" pitchFamily="18" charset="0"/>
              </a:rPr>
              <a:t>DMCA</a:t>
            </a:r>
          </a:p>
          <a:p>
            <a:pPr lvl="1">
              <a:lnSpc>
                <a:spcPts val="1000"/>
              </a:lnSpc>
            </a:pPr>
            <a:r>
              <a:rPr lang="en-US" altLang="en-US" sz="5600" dirty="0">
                <a:latin typeface="Book Antiqua" panose="02040602050305030304" pitchFamily="18" charset="0"/>
              </a:rPr>
              <a:t>Copyright Office Section 512 Report (May 2020)</a:t>
            </a:r>
          </a:p>
          <a:p>
            <a:pPr marL="585216" lvl="1" indent="0">
              <a:lnSpc>
                <a:spcPts val="1000"/>
              </a:lnSpc>
              <a:buNone/>
            </a:pPr>
            <a:endParaRPr lang="en-US" altLang="en-US" sz="5600" dirty="0">
              <a:latin typeface="Book Antiqua" panose="02040602050305030304" pitchFamily="18" charset="0"/>
            </a:endParaRPr>
          </a:p>
          <a:p>
            <a:pPr>
              <a:lnSpc>
                <a:spcPts val="1000"/>
              </a:lnSpc>
            </a:pPr>
            <a:r>
              <a:rPr lang="en-US" sz="5600" dirty="0">
                <a:latin typeface="Book Antiqua" panose="02040602050305030304" pitchFamily="18" charset="0"/>
              </a:rPr>
              <a:t>CASE Act small claims resolution</a:t>
            </a:r>
            <a:endParaRPr lang="en-US" altLang="en-US" sz="5600" dirty="0">
              <a:latin typeface="Book Antiqua" panose="02040602050305030304" pitchFamily="18" charset="0"/>
            </a:endParaRPr>
          </a:p>
          <a:p>
            <a:pPr lvl="1">
              <a:lnSpc>
                <a:spcPts val="1000"/>
              </a:lnSpc>
            </a:pPr>
            <a:r>
              <a:rPr lang="en-US" sz="5600" dirty="0">
                <a:latin typeface="Book Antiqua" panose="02040602050305030304" pitchFamily="18" charset="0"/>
              </a:rPr>
              <a:t>Available June 2022 or sooner</a:t>
            </a:r>
            <a:endParaRPr lang="en-US" altLang="en-US" sz="5600" dirty="0">
              <a:latin typeface="Book Antiqua" panose="02040602050305030304" pitchFamily="18" charset="0"/>
            </a:endParaRPr>
          </a:p>
          <a:p>
            <a:pPr lvl="1">
              <a:lnSpc>
                <a:spcPts val="1000"/>
              </a:lnSpc>
            </a:pPr>
            <a:r>
              <a:rPr lang="en-US" sz="5600" dirty="0">
                <a:latin typeface="Book Antiqua" panose="02040602050305030304" pitchFamily="18" charset="0"/>
              </a:rPr>
              <a:t>$30,000 cap per proceeding (plus fees and costs)</a:t>
            </a:r>
          </a:p>
          <a:p>
            <a:pPr lvl="1">
              <a:lnSpc>
                <a:spcPts val="1000"/>
              </a:lnSpc>
            </a:pPr>
            <a:r>
              <a:rPr lang="en-US" sz="5600" dirty="0">
                <a:latin typeface="Book Antiqua" panose="02040602050305030304" pitchFamily="18" charset="0"/>
              </a:rPr>
              <a:t>Voluntary but bound if you fail to opt-out within 60 days</a:t>
            </a:r>
          </a:p>
          <a:p>
            <a:pPr marL="137160" indent="0">
              <a:lnSpc>
                <a:spcPts val="1000"/>
              </a:lnSpc>
              <a:buNone/>
            </a:pPr>
            <a:br>
              <a:rPr lang="en-US" altLang="en-US" sz="5600" dirty="0">
                <a:latin typeface="Book Antiqua" panose="02040602050305030304" pitchFamily="18" charset="0"/>
              </a:rPr>
            </a:br>
            <a:r>
              <a:rPr lang="en-US" altLang="en-US" sz="5600" b="1" dirty="0">
                <a:latin typeface="Book Antiqua" panose="02040602050305030304" pitchFamily="18" charset="0"/>
              </a:rPr>
              <a:t>Trademark Litigation</a:t>
            </a:r>
            <a:br>
              <a:rPr lang="en-US" altLang="en-US" sz="5600" b="1" dirty="0">
                <a:latin typeface="Book Antiqua" panose="02040602050305030304" pitchFamily="18" charset="0"/>
              </a:rPr>
            </a:br>
            <a:endParaRPr lang="en-US" altLang="en-US" sz="5600" dirty="0">
              <a:latin typeface="Book Antiqua" panose="02040602050305030304" pitchFamily="18" charset="0"/>
            </a:endParaRPr>
          </a:p>
          <a:p>
            <a:pPr>
              <a:lnSpc>
                <a:spcPts val="800"/>
              </a:lnSpc>
              <a:spcBef>
                <a:spcPts val="0"/>
              </a:spcBef>
            </a:pPr>
            <a:r>
              <a:rPr lang="en-US" altLang="en-US" sz="5600" dirty="0">
                <a:latin typeface="Book Antiqua" panose="02040602050305030304" pitchFamily="18" charset="0"/>
              </a:rPr>
              <a:t>Counterfeiting – </a:t>
            </a:r>
          </a:p>
          <a:p>
            <a:pPr>
              <a:lnSpc>
                <a:spcPts val="800"/>
              </a:lnSpc>
              <a:spcBef>
                <a:spcPts val="0"/>
              </a:spcBef>
            </a:pPr>
            <a:endParaRPr lang="en-US" altLang="en-US" sz="5600" dirty="0">
              <a:latin typeface="Book Antiqua" panose="02040602050305030304" pitchFamily="18" charset="0"/>
            </a:endParaRPr>
          </a:p>
          <a:p>
            <a:pPr lvl="1">
              <a:lnSpc>
                <a:spcPts val="800"/>
              </a:lnSpc>
              <a:spcBef>
                <a:spcPts val="0"/>
              </a:spcBef>
            </a:pPr>
            <a:r>
              <a:rPr lang="en-US" altLang="en-US" sz="5400" dirty="0">
                <a:latin typeface="Book Antiqua" panose="02040602050305030304" pitchFamily="18" charset="0"/>
              </a:rPr>
              <a:t>A counterfeit is “identical with, or substantially indistinguishable from, a registered mark”</a:t>
            </a:r>
          </a:p>
          <a:p>
            <a:pPr lvl="1">
              <a:lnSpc>
                <a:spcPts val="800"/>
              </a:lnSpc>
              <a:spcBef>
                <a:spcPts val="0"/>
              </a:spcBef>
            </a:pPr>
            <a:endParaRPr lang="en-US" altLang="en-US" sz="5400" dirty="0">
              <a:latin typeface="Book Antiqua" panose="02040602050305030304" pitchFamily="18" charset="0"/>
            </a:endParaRPr>
          </a:p>
          <a:p>
            <a:pPr lvl="1">
              <a:lnSpc>
                <a:spcPts val="800"/>
              </a:lnSpc>
              <a:spcBef>
                <a:spcPts val="0"/>
              </a:spcBef>
            </a:pPr>
            <a:r>
              <a:rPr lang="en-US" altLang="en-US" sz="5400" dirty="0">
                <a:latin typeface="Book Antiqua" panose="02040602050305030304" pitchFamily="18" charset="0"/>
              </a:rPr>
              <a:t>While all counterfeits infringe a trademark, not all trademarks are counterfeits</a:t>
            </a:r>
          </a:p>
          <a:p>
            <a:pPr>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altLang="en-US" sz="5600" dirty="0">
                <a:latin typeface="Book Antiqua" panose="02040602050305030304" pitchFamily="18" charset="0"/>
              </a:rPr>
              <a:t>Direct Infringement </a:t>
            </a:r>
          </a:p>
          <a:p>
            <a:pPr lvl="1">
              <a:lnSpc>
                <a:spcPts val="800"/>
              </a:lnSpc>
              <a:spcBef>
                <a:spcPts val="0"/>
              </a:spcBef>
            </a:pPr>
            <a:endParaRPr lang="en-US" altLang="en-US" sz="5400" dirty="0">
              <a:latin typeface="Book Antiqua" panose="02040602050305030304" pitchFamily="18" charset="0"/>
            </a:endParaRPr>
          </a:p>
          <a:p>
            <a:pPr lvl="1">
              <a:lnSpc>
                <a:spcPts val="800"/>
              </a:lnSpc>
              <a:spcBef>
                <a:spcPts val="0"/>
              </a:spcBef>
            </a:pPr>
            <a:r>
              <a:rPr lang="en-US" altLang="en-US" sz="5400" dirty="0">
                <a:latin typeface="Book Antiqua" panose="02040602050305030304" pitchFamily="18" charset="0"/>
              </a:rPr>
              <a:t>Print-on-Demand: </a:t>
            </a:r>
            <a:r>
              <a:rPr lang="en-US" altLang="en-US" sz="5400" i="1" dirty="0">
                <a:latin typeface="Book Antiqua" panose="02040602050305030304" pitchFamily="18" charset="0"/>
              </a:rPr>
              <a:t>Ohio State University v. Redbubble, Inc</a:t>
            </a:r>
            <a:r>
              <a:rPr lang="en-US" altLang="en-US" sz="5400" dirty="0">
                <a:latin typeface="Book Antiqua" panose="02040602050305030304" pitchFamily="18" charset="0"/>
              </a:rPr>
              <a:t>., 989 F.3d 435 (6th Cir. 2021) </a:t>
            </a:r>
          </a:p>
          <a:p>
            <a:pPr lvl="1">
              <a:lnSpc>
                <a:spcPts val="800"/>
              </a:lnSpc>
              <a:spcBef>
                <a:spcPts val="0"/>
              </a:spcBef>
            </a:pPr>
            <a:endParaRPr lang="en-US" altLang="en-US" sz="5400" dirty="0">
              <a:latin typeface="Book Antiqua" panose="02040602050305030304" pitchFamily="18" charset="0"/>
            </a:endParaRPr>
          </a:p>
          <a:p>
            <a:pPr lvl="2">
              <a:lnSpc>
                <a:spcPts val="800"/>
              </a:lnSpc>
              <a:spcBef>
                <a:spcPts val="0"/>
              </a:spcBef>
            </a:pPr>
            <a:r>
              <a:rPr lang="en-US" altLang="en-US" sz="5200" i="1" dirty="0">
                <a:latin typeface="Book Antiqua" panose="02040602050305030304" pitchFamily="18" charset="0"/>
              </a:rPr>
              <a:t>YYGM SA v. Redbubble, Inc</a:t>
            </a:r>
            <a:r>
              <a:rPr lang="en-US" altLang="en-US" sz="5200" dirty="0">
                <a:latin typeface="Book Antiqua" panose="02040602050305030304" pitchFamily="18" charset="0"/>
              </a:rPr>
              <a:t>., 2020 WL 3984528 (C.D. Cal. 2020) (SJ for Redbubble on direct and vicarious liability claims)</a:t>
            </a:r>
          </a:p>
          <a:p>
            <a:pPr lvl="1">
              <a:lnSpc>
                <a:spcPts val="800"/>
              </a:lnSpc>
              <a:spcBef>
                <a:spcPts val="0"/>
              </a:spcBef>
            </a:pPr>
            <a:endParaRPr lang="en-US" altLang="en-US" sz="5400" dirty="0">
              <a:latin typeface="Book Antiqua" panose="02040602050305030304" pitchFamily="18" charset="0"/>
            </a:endParaRPr>
          </a:p>
          <a:p>
            <a:pPr lvl="2">
              <a:lnSpc>
                <a:spcPts val="800"/>
              </a:lnSpc>
              <a:spcBef>
                <a:spcPts val="0"/>
              </a:spcBef>
            </a:pPr>
            <a:r>
              <a:rPr lang="en-US" altLang="en-US" sz="5200" i="1" dirty="0">
                <a:latin typeface="Book Antiqua" panose="02040602050305030304" pitchFamily="18" charset="0"/>
              </a:rPr>
              <a:t>Atari Interactive, Inc. v. Redbubble, Inc</a:t>
            </a:r>
            <a:r>
              <a:rPr lang="en-US" altLang="en-US" sz="5200" dirty="0">
                <a:latin typeface="Book Antiqua" panose="02040602050305030304" pitchFamily="18" charset="0"/>
              </a:rPr>
              <a:t>., 2021 WL 706790 (N.D. Cal 2021)</a:t>
            </a:r>
            <a:endParaRPr lang="en-US" altLang="en-US" sz="5400" dirty="0">
              <a:latin typeface="Book Antiqua" panose="02040602050305030304" pitchFamily="18" charset="0"/>
            </a:endParaRPr>
          </a:p>
          <a:p>
            <a:pPr marL="585216" lvl="1" indent="0">
              <a:lnSpc>
                <a:spcPts val="800"/>
              </a:lnSpc>
              <a:spcBef>
                <a:spcPts val="0"/>
              </a:spcBef>
              <a:buNone/>
            </a:pPr>
            <a:endParaRPr lang="en-US" altLang="en-US" sz="5600" dirty="0">
              <a:latin typeface="Book Antiqua" panose="02040602050305030304" pitchFamily="18" charset="0"/>
            </a:endParaRPr>
          </a:p>
          <a:p>
            <a:pPr>
              <a:lnSpc>
                <a:spcPts val="800"/>
              </a:lnSpc>
              <a:spcBef>
                <a:spcPts val="0"/>
              </a:spcBef>
            </a:pPr>
            <a:r>
              <a:rPr lang="en-US" sz="5600" dirty="0">
                <a:latin typeface="Book Antiqua" panose="02040602050305030304" pitchFamily="18" charset="0"/>
              </a:rPr>
              <a:t>Contributory and vicarious liability</a:t>
            </a:r>
          </a:p>
          <a:p>
            <a:pPr>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altLang="en-US" sz="5600" dirty="0">
                <a:latin typeface="Book Antiqua" panose="02040602050305030304" pitchFamily="18" charset="0"/>
              </a:rPr>
              <a:t>Publisher’s exemption - 15 U.S.C. § 1114(2)(B)-(C) </a:t>
            </a:r>
          </a:p>
          <a:p>
            <a:pPr lvl="2">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sz="5600" dirty="0">
                <a:latin typeface="Book Antiqua" panose="02040602050305030304" pitchFamily="18" charset="0"/>
              </a:rPr>
              <a:t>No DMTA, but courts generally require notice and takedown</a:t>
            </a:r>
          </a:p>
          <a:p>
            <a:pPr>
              <a:lnSpc>
                <a:spcPts val="800"/>
              </a:lnSpc>
              <a:spcBef>
                <a:spcPts val="0"/>
              </a:spcBef>
            </a:pPr>
            <a:endParaRPr lang="en-US" sz="5600" dirty="0">
              <a:latin typeface="Book Antiqua" panose="02040602050305030304" pitchFamily="18" charset="0"/>
            </a:endParaRPr>
          </a:p>
          <a:p>
            <a:pPr lvl="1">
              <a:lnSpc>
                <a:spcPts val="800"/>
              </a:lnSpc>
              <a:spcBef>
                <a:spcPts val="0"/>
              </a:spcBef>
            </a:pPr>
            <a:r>
              <a:rPr lang="en-US" sz="5400" i="1" dirty="0">
                <a:latin typeface="Book Antiqua" panose="02040602050305030304" pitchFamily="18" charset="0"/>
              </a:rPr>
              <a:t>Tiffany (NJ) Inc. v. eBay Inc</a:t>
            </a:r>
            <a:r>
              <a:rPr lang="en-US" sz="5400" dirty="0">
                <a:latin typeface="Book Antiqua" panose="02040602050305030304" pitchFamily="18" charset="0"/>
              </a:rPr>
              <a:t>., 600 F.3d 93 (2d Cir.), 562 U.S. 1082 (2010) </a:t>
            </a:r>
          </a:p>
          <a:p>
            <a:pPr lvl="1">
              <a:lnSpc>
                <a:spcPts val="800"/>
              </a:lnSpc>
              <a:spcBef>
                <a:spcPts val="0"/>
              </a:spcBef>
            </a:pPr>
            <a:endParaRPr lang="en-US" sz="5400" dirty="0">
              <a:latin typeface="Book Antiqua" panose="02040602050305030304" pitchFamily="18" charset="0"/>
            </a:endParaRPr>
          </a:p>
          <a:p>
            <a:pPr marL="137160" indent="0">
              <a:lnSpc>
                <a:spcPts val="1000"/>
              </a:lnSpc>
              <a:buNone/>
            </a:pPr>
            <a:r>
              <a:rPr lang="en-US" sz="5600" b="1" dirty="0">
                <a:latin typeface="Book Antiqua" panose="02040602050305030304" pitchFamily="18" charset="0"/>
              </a:rPr>
              <a:t>Patent Litigation </a:t>
            </a:r>
            <a:br>
              <a:rPr lang="en-US" altLang="en-US" sz="5600" b="1" dirty="0">
                <a:latin typeface="Book Antiqua" panose="02040602050305030304" pitchFamily="18" charset="0"/>
              </a:rPr>
            </a:br>
            <a:endParaRPr lang="en-US" altLang="en-US" sz="5600" dirty="0">
              <a:latin typeface="Book Antiqua" panose="02040602050305030304" pitchFamily="18" charset="0"/>
            </a:endParaRPr>
          </a:p>
          <a:p>
            <a:pPr>
              <a:lnSpc>
                <a:spcPts val="800"/>
              </a:lnSpc>
              <a:spcBef>
                <a:spcPts val="0"/>
              </a:spcBef>
            </a:pPr>
            <a:r>
              <a:rPr lang="en-US" sz="5600" i="1" dirty="0">
                <a:latin typeface="Book Antiqua" panose="02040602050305030304" pitchFamily="18" charset="0"/>
              </a:rPr>
              <a:t>Blazer v. eBay, Inc</a:t>
            </a:r>
            <a:r>
              <a:rPr lang="en-US" sz="5600" dirty="0">
                <a:latin typeface="Book Antiqua" panose="02040602050305030304" pitchFamily="18" charset="0"/>
              </a:rPr>
              <a:t>., Case No. 1:15-CV-01059-KOB, 2017 WL 1047572 (N.D. Ala. 2017)</a:t>
            </a:r>
          </a:p>
          <a:p>
            <a:pPr marL="137160" indent="0">
              <a:lnSpc>
                <a:spcPts val="1000"/>
              </a:lnSpc>
              <a:buNone/>
            </a:pPr>
            <a:endParaRPr lang="en-US" sz="5600" b="1" dirty="0">
              <a:latin typeface="Book Antiqua" panose="02040602050305030304" pitchFamily="18" charset="0"/>
            </a:endParaRPr>
          </a:p>
          <a:p>
            <a:pPr marL="137160" indent="0">
              <a:lnSpc>
                <a:spcPts val="1000"/>
              </a:lnSpc>
              <a:buNone/>
            </a:pPr>
            <a:r>
              <a:rPr lang="en-US" sz="5600" b="1" dirty="0">
                <a:latin typeface="Book Antiqua" panose="02040602050305030304" pitchFamily="18" charset="0"/>
              </a:rPr>
              <a:t>The Communications Decency Act </a:t>
            </a:r>
          </a:p>
          <a:p>
            <a:pPr>
              <a:lnSpc>
                <a:spcPct val="120000"/>
              </a:lnSpc>
              <a:defRPr/>
            </a:pPr>
            <a:r>
              <a:rPr lang="en-US" sz="5600" dirty="0">
                <a:latin typeface="Book Antiqua" panose="02040602050305030304" pitchFamily="18" charset="0"/>
              </a:rPr>
              <a:t>47 U.S.C. § 230 (the Communications Decency Act) and IP claims </a:t>
            </a:r>
          </a:p>
          <a:p>
            <a:pPr lvl="1">
              <a:lnSpc>
                <a:spcPts val="1400"/>
              </a:lnSpc>
              <a:spcBef>
                <a:spcPts val="0"/>
              </a:spcBef>
              <a:defRPr/>
            </a:pPr>
            <a:r>
              <a:rPr lang="en-US" sz="5600" u="sng" dirty="0">
                <a:latin typeface="Book Antiqua" panose="02040602050305030304" pitchFamily="18" charset="0"/>
              </a:rPr>
              <a:t>230(c)(1)</a:t>
            </a:r>
            <a:r>
              <a:rPr lang="en-US" sz="5600" dirty="0">
                <a:latin typeface="Book Antiqua" panose="02040602050305030304" pitchFamily="18" charset="0"/>
              </a:rPr>
              <a:t>: No provider or user of an interactive computer service shall be treated as the publisher or speaker of any information provided by another information content provider</a:t>
            </a:r>
            <a:endParaRPr lang="en-US" sz="5600" u="sng" dirty="0">
              <a:latin typeface="Book Antiqua" panose="02040602050305030304" pitchFamily="18" charset="0"/>
            </a:endParaRPr>
          </a:p>
          <a:p>
            <a:pPr lvl="1">
              <a:lnSpc>
                <a:spcPts val="1400"/>
              </a:lnSpc>
              <a:spcBef>
                <a:spcPts val="0"/>
              </a:spcBef>
              <a:defRPr/>
            </a:pPr>
            <a:r>
              <a:rPr lang="en-US" sz="5600" u="sng" dirty="0">
                <a:latin typeface="Book Antiqua" panose="02040602050305030304" pitchFamily="18" charset="0"/>
              </a:rPr>
              <a:t>Preempts</a:t>
            </a:r>
            <a:r>
              <a:rPr lang="en-US" sz="5600" dirty="0">
                <a:latin typeface="Book Antiqua" panose="02040602050305030304" pitchFamily="18" charset="0"/>
              </a:rPr>
              <a:t> inconsistent state laws (including defamation, privacy) and some federal claims   </a:t>
            </a:r>
            <a:endParaRPr lang="en-US" sz="5600" u="sng" dirty="0">
              <a:latin typeface="Book Antiqua" panose="02040602050305030304" pitchFamily="18" charset="0"/>
            </a:endParaRPr>
          </a:p>
          <a:p>
            <a:pPr lvl="1">
              <a:lnSpc>
                <a:spcPts val="1400"/>
              </a:lnSpc>
              <a:spcBef>
                <a:spcPts val="0"/>
              </a:spcBef>
              <a:defRPr/>
            </a:pPr>
            <a:r>
              <a:rPr lang="en-US" sz="5600" u="sng" dirty="0">
                <a:latin typeface="Book Antiqua" panose="02040602050305030304" pitchFamily="18" charset="0"/>
              </a:rPr>
              <a:t>Excludes</a:t>
            </a:r>
            <a:r>
              <a:rPr lang="en-US" sz="5600" dirty="0">
                <a:latin typeface="Book Antiqua" panose="02040602050305030304" pitchFamily="18" charset="0"/>
              </a:rPr>
              <a:t>: FOSTA/SESTA</a:t>
            </a:r>
          </a:p>
          <a:p>
            <a:pPr lvl="1">
              <a:lnSpc>
                <a:spcPts val="1400"/>
              </a:lnSpc>
              <a:spcBef>
                <a:spcPts val="0"/>
              </a:spcBef>
              <a:defRPr/>
            </a:pPr>
            <a:r>
              <a:rPr lang="en-US" sz="5600" u="sng" dirty="0">
                <a:latin typeface="Book Antiqua" panose="02040602050305030304" pitchFamily="18" charset="0"/>
              </a:rPr>
              <a:t>Excludes</a:t>
            </a:r>
            <a:r>
              <a:rPr lang="en-US" sz="5600" dirty="0">
                <a:latin typeface="Book Antiqua" panose="02040602050305030304" pitchFamily="18" charset="0"/>
              </a:rPr>
              <a:t>: federal criminal claims; claims under ECPA or “any similar state law”; “any law pertaining to intellectual property.”</a:t>
            </a:r>
          </a:p>
          <a:p>
            <a:pPr lvl="2">
              <a:lnSpc>
                <a:spcPts val="1400"/>
              </a:lnSpc>
              <a:spcBef>
                <a:spcPts val="0"/>
              </a:spcBef>
              <a:defRPr/>
            </a:pPr>
            <a:r>
              <a:rPr lang="en-US" sz="5400" dirty="0">
                <a:latin typeface="Book Antiqua" panose="02040602050305030304" pitchFamily="18" charset="0"/>
              </a:rPr>
              <a:t>State right of publicity, trademark trade secret and other IP claims? </a:t>
            </a:r>
          </a:p>
          <a:p>
            <a:pPr marL="585216" lvl="1" indent="0" eaLnBrk="1" hangingPunct="1">
              <a:buNone/>
            </a:pPr>
            <a:endParaRPr lang="en-US" altLang="en-US" sz="1600" dirty="0"/>
          </a:p>
        </p:txBody>
      </p:sp>
      <p:sp>
        <p:nvSpPr>
          <p:cNvPr id="3" name="Title 2">
            <a:extLst>
              <a:ext uri="{FF2B5EF4-FFF2-40B4-BE49-F238E27FC236}">
                <a16:creationId xmlns:a16="http://schemas.microsoft.com/office/drawing/2014/main" id="{2F47A64E-1B5E-4257-A797-C7C28B7BE4F6}"/>
              </a:ext>
            </a:extLst>
          </p:cNvPr>
          <p:cNvSpPr>
            <a:spLocks noGrp="1"/>
          </p:cNvSpPr>
          <p:nvPr>
            <p:ph type="title"/>
          </p:nvPr>
        </p:nvSpPr>
        <p:spPr>
          <a:xfrm>
            <a:off x="0" y="0"/>
            <a:ext cx="9144000" cy="304800"/>
          </a:xfrm>
        </p:spPr>
        <p:txBody>
          <a:bodyPr>
            <a:normAutofit fontScale="90000"/>
          </a:bodyPr>
          <a:lstStyle/>
          <a:p>
            <a:pPr eaLnBrk="1" fontAlgn="auto" hangingPunct="1">
              <a:spcAft>
                <a:spcPct val="0"/>
              </a:spcAft>
              <a:defRPr/>
            </a:pPr>
            <a:r>
              <a:rPr lang="en-US" sz="2400" dirty="0"/>
              <a:t>Secondary IP Liability </a:t>
            </a:r>
            <a:endParaRPr lang="en-US" sz="2800" dirty="0"/>
          </a:p>
        </p:txBody>
      </p:sp>
    </p:spTree>
    <p:extLst>
      <p:ext uri="{BB962C8B-B14F-4D97-AF65-F5344CB8AC3E}">
        <p14:creationId xmlns:p14="http://schemas.microsoft.com/office/powerpoint/2010/main" val="1357601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914400"/>
            <a:ext cx="7772400" cy="5181600"/>
          </a:xfrm>
          <a:ln>
            <a:solidFill>
              <a:schemeClr val="tx1"/>
            </a:solidFill>
          </a:ln>
        </p:spPr>
        <p:txBody>
          <a:bodyPr lIns="92075" tIns="46038" rIns="92075" bIns="46038">
            <a:normAutofit fontScale="90000"/>
          </a:bodyPr>
          <a:lstStyle/>
          <a:p>
            <a:pPr eaLnBrk="1" hangingPunct="1">
              <a:defRPr/>
            </a:pPr>
            <a:r>
              <a:rPr lang="en-US" sz="6000" dirty="0">
                <a:latin typeface="EngraversGothic BT" pitchFamily="34" charset="0"/>
              </a:rPr>
              <a:t>CPRA AND RELATED DATA PRIVACY, CYBERSECURITY BREACH &amp; AdTech PUTATIVE CLASS ACTION LITIGATION</a:t>
            </a:r>
            <a:endParaRPr lang="en-US" sz="2400" dirty="0"/>
          </a:p>
        </p:txBody>
      </p:sp>
      <p:sp>
        <p:nvSpPr>
          <p:cNvPr id="23557"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131368419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4" name="Rectangle 2"/>
          <p:cNvSpPr>
            <a:spLocks noGrp="1" noRot="1" noChangeArrowheads="1"/>
          </p:cNvSpPr>
          <p:nvPr>
            <p:ph type="title"/>
          </p:nvPr>
        </p:nvSpPr>
        <p:spPr>
          <a:xfrm>
            <a:off x="0" y="0"/>
            <a:ext cx="9144000" cy="457200"/>
          </a:xfrm>
          <a:ln>
            <a:solidFill>
              <a:schemeClr val="tx1"/>
            </a:solidFill>
          </a:ln>
        </p:spPr>
        <p:txBody>
          <a:bodyPr>
            <a:noAutofit/>
          </a:bodyPr>
          <a:lstStyle/>
          <a:p>
            <a:pPr eaLnBrk="1" hangingPunct="1">
              <a:defRPr/>
            </a:pPr>
            <a:r>
              <a:rPr lang="en-US" sz="2400" dirty="0"/>
              <a:t>Cybersecurity/Data Privacy Class Action Litigation </a:t>
            </a:r>
            <a:endParaRPr lang="en-US" sz="2000" dirty="0"/>
          </a:p>
        </p:txBody>
      </p:sp>
      <p:sp>
        <p:nvSpPr>
          <p:cNvPr id="5030915" name="Rectangle 3"/>
          <p:cNvSpPr>
            <a:spLocks noGrp="1" noRot="1" noChangeArrowheads="1"/>
          </p:cNvSpPr>
          <p:nvPr>
            <p:ph idx="1"/>
          </p:nvPr>
        </p:nvSpPr>
        <p:spPr>
          <a:xfrm>
            <a:off x="152400" y="457200"/>
            <a:ext cx="8915400" cy="6400800"/>
          </a:xfrm>
        </p:spPr>
        <p:txBody>
          <a:bodyPr>
            <a:noAutofit/>
          </a:bodyPr>
          <a:lstStyle/>
          <a:p>
            <a:pPr>
              <a:lnSpc>
                <a:spcPct val="80000"/>
              </a:lnSpc>
              <a:defRPr/>
            </a:pPr>
            <a:r>
              <a:rPr lang="en-US" sz="2000" dirty="0"/>
              <a:t>Cybersecurity claims </a:t>
            </a:r>
          </a:p>
          <a:p>
            <a:pPr lvl="1">
              <a:lnSpc>
                <a:spcPct val="90000"/>
              </a:lnSpc>
              <a:defRPr/>
            </a:pPr>
            <a:r>
              <a:rPr lang="en-US" sz="1200" dirty="0"/>
              <a:t>Breach of contract (if there is a contract) </a:t>
            </a:r>
          </a:p>
          <a:p>
            <a:pPr lvl="1">
              <a:lnSpc>
                <a:spcPct val="90000"/>
              </a:lnSpc>
              <a:defRPr/>
            </a:pPr>
            <a:r>
              <a:rPr lang="en-US" sz="1200" dirty="0"/>
              <a:t>Breach of the covenant of good faith and fair dealing (if the contract claim isn’t on point)</a:t>
            </a:r>
          </a:p>
          <a:p>
            <a:pPr lvl="1">
              <a:lnSpc>
                <a:spcPct val="90000"/>
              </a:lnSpc>
              <a:defRPr/>
            </a:pPr>
            <a:r>
              <a:rPr lang="en-US" sz="1200" dirty="0"/>
              <a:t>Breach of implied contract (if there is no express contract)</a:t>
            </a:r>
          </a:p>
          <a:p>
            <a:pPr lvl="1">
              <a:lnSpc>
                <a:spcPct val="90000"/>
              </a:lnSpc>
              <a:defRPr/>
            </a:pPr>
            <a:r>
              <a:rPr lang="en-US" sz="1200" dirty="0"/>
              <a:t>Breach of fiduciary duty, Negligence, Fraud, unfair competition </a:t>
            </a:r>
          </a:p>
          <a:p>
            <a:pPr lvl="2">
              <a:lnSpc>
                <a:spcPct val="90000"/>
              </a:lnSpc>
              <a:defRPr/>
            </a:pPr>
            <a:r>
              <a:rPr lang="en-US" sz="1000" i="1" dirty="0"/>
              <a:t>Tamraz v. Bakotic Pathology Associates, LLC, </a:t>
            </a:r>
            <a:r>
              <a:rPr lang="en-US" sz="1000" dirty="0"/>
              <a:t>2022 WL 16985001 (S.D. Cal. Nov. 16, 2022) (datasecurity not part of bargained for exchange </a:t>
            </a:r>
            <a:endParaRPr lang="en-US" sz="1000" i="1" dirty="0"/>
          </a:p>
          <a:p>
            <a:pPr lvl="1">
              <a:lnSpc>
                <a:spcPct val="90000"/>
              </a:lnSpc>
              <a:defRPr/>
            </a:pPr>
            <a:r>
              <a:rPr lang="en-US" sz="1200" dirty="0"/>
              <a:t>State cybersecurity statutes (especially those that provide for statutory damages and attorneys’ fees)</a:t>
            </a:r>
          </a:p>
          <a:p>
            <a:pPr lvl="1">
              <a:lnSpc>
                <a:spcPct val="90000"/>
              </a:lnSpc>
              <a:defRPr/>
            </a:pPr>
            <a:r>
              <a:rPr lang="en-US" sz="1200" dirty="0"/>
              <a:t>California (and potentially Oregon) IoT Law, CPRA </a:t>
            </a:r>
          </a:p>
          <a:p>
            <a:pPr>
              <a:lnSpc>
                <a:spcPct val="80000"/>
              </a:lnSpc>
              <a:defRPr/>
            </a:pPr>
            <a:r>
              <a:rPr lang="en-US" sz="1800" dirty="0"/>
              <a:t>Securities fraud</a:t>
            </a:r>
          </a:p>
          <a:p>
            <a:pPr lvl="1">
              <a:lnSpc>
                <a:spcPct val="80000"/>
              </a:lnSpc>
              <a:defRPr/>
            </a:pPr>
            <a:r>
              <a:rPr lang="en-US" sz="1400" i="1" dirty="0"/>
              <a:t>In re Alphabet, Inc. Securities Litigation, </a:t>
            </a:r>
            <a:r>
              <a:rPr lang="en-US" sz="1400" dirty="0"/>
              <a:t>1 F.4th 687 (9th Cir. 2021) </a:t>
            </a:r>
          </a:p>
          <a:p>
            <a:pPr lvl="1">
              <a:lnSpc>
                <a:spcPct val="80000"/>
              </a:lnSpc>
              <a:defRPr/>
            </a:pPr>
            <a:r>
              <a:rPr lang="en-US" sz="1400" i="1" dirty="0"/>
              <a:t>In re Facebook, Inc. Securities Litigation</a:t>
            </a:r>
            <a:r>
              <a:rPr lang="en-US" sz="1400" dirty="0"/>
              <a:t>, 477 F. Supp. 3d 980 (N.D. Cal. 2020) (dismissing plaintiffs' amended complaint for lack of causation and reliance)</a:t>
            </a:r>
          </a:p>
          <a:p>
            <a:pPr>
              <a:lnSpc>
                <a:spcPct val="80000"/>
              </a:lnSpc>
              <a:defRPr/>
            </a:pPr>
            <a:r>
              <a:rPr lang="en-US" sz="1800" dirty="0"/>
              <a:t>Data privacy claims </a:t>
            </a:r>
          </a:p>
          <a:p>
            <a:pPr lvl="1">
              <a:lnSpc>
                <a:spcPct val="80000"/>
              </a:lnSpc>
              <a:defRPr/>
            </a:pPr>
            <a:r>
              <a:rPr lang="en-US" sz="1400" dirty="0"/>
              <a:t>Electronic Communications Privacy Act</a:t>
            </a:r>
          </a:p>
          <a:p>
            <a:pPr lvl="2">
              <a:lnSpc>
                <a:spcPct val="80000"/>
              </a:lnSpc>
              <a:defRPr/>
            </a:pPr>
            <a:r>
              <a:rPr lang="en-US" sz="1200" dirty="0"/>
              <a:t>Wiretap Act</a:t>
            </a:r>
          </a:p>
          <a:p>
            <a:pPr lvl="2">
              <a:lnSpc>
                <a:spcPct val="80000"/>
              </a:lnSpc>
              <a:defRPr/>
            </a:pPr>
            <a:r>
              <a:rPr lang="en-US" sz="1200" dirty="0"/>
              <a:t>Stored Communications Act</a:t>
            </a:r>
          </a:p>
          <a:p>
            <a:pPr lvl="1">
              <a:lnSpc>
                <a:spcPct val="80000"/>
              </a:lnSpc>
              <a:defRPr/>
            </a:pPr>
            <a:r>
              <a:rPr lang="en-US" sz="1400" dirty="0"/>
              <a:t>Computer Fraud and Abuse Act</a:t>
            </a:r>
          </a:p>
          <a:p>
            <a:pPr lvl="2">
              <a:lnSpc>
                <a:spcPct val="80000"/>
              </a:lnSpc>
              <a:defRPr/>
            </a:pPr>
            <a:r>
              <a:rPr lang="en-US" sz="1000" dirty="0"/>
              <a:t>$5,000 minimum  injury</a:t>
            </a:r>
          </a:p>
          <a:p>
            <a:pPr lvl="2">
              <a:lnSpc>
                <a:spcPct val="80000"/>
              </a:lnSpc>
              <a:defRPr/>
            </a:pPr>
            <a:r>
              <a:rPr lang="en-US" sz="1200" i="1" dirty="0"/>
              <a:t>Van Buren v. United States</a:t>
            </a:r>
            <a:r>
              <a:rPr lang="en-US" sz="1200" dirty="0"/>
              <a:t>, 141 S. Ct. 1648 (2021)</a:t>
            </a:r>
            <a:endParaRPr lang="en-US" sz="4000" dirty="0"/>
          </a:p>
          <a:p>
            <a:pPr lvl="1">
              <a:lnSpc>
                <a:spcPct val="80000"/>
              </a:lnSpc>
              <a:defRPr/>
            </a:pPr>
            <a:r>
              <a:rPr lang="en-US" sz="1400" dirty="0"/>
              <a:t>Video Privacy Protection Act</a:t>
            </a:r>
          </a:p>
          <a:p>
            <a:pPr lvl="1">
              <a:lnSpc>
                <a:spcPct val="80000"/>
              </a:lnSpc>
              <a:defRPr/>
            </a:pPr>
            <a:r>
              <a:rPr lang="en-US" sz="1400" dirty="0"/>
              <a:t>State laws </a:t>
            </a:r>
          </a:p>
          <a:p>
            <a:pPr lvl="2">
              <a:lnSpc>
                <a:spcPct val="80000"/>
              </a:lnSpc>
              <a:defRPr/>
            </a:pPr>
            <a:r>
              <a:rPr lang="en-US" sz="1400" dirty="0"/>
              <a:t>Illinois Biometric Information Privacy Act (recently adopted in other states)</a:t>
            </a:r>
          </a:p>
          <a:p>
            <a:pPr lvl="2">
              <a:lnSpc>
                <a:spcPct val="80000"/>
              </a:lnSpc>
              <a:defRPr/>
            </a:pPr>
            <a:r>
              <a:rPr lang="en-US" sz="1400" dirty="0"/>
              <a:t>Michigan’s Preservation of Personal Privacy Act </a:t>
            </a:r>
          </a:p>
          <a:p>
            <a:pPr lvl="2">
              <a:lnSpc>
                <a:spcPct val="80000"/>
              </a:lnSpc>
              <a:defRPr/>
            </a:pPr>
            <a:r>
              <a:rPr lang="en-US" sz="1200" dirty="0"/>
              <a:t>California laws including the California Privacy Rights Act (CPRA) </a:t>
            </a:r>
          </a:p>
          <a:p>
            <a:pPr lvl="3">
              <a:lnSpc>
                <a:spcPct val="80000"/>
              </a:lnSpc>
              <a:defRPr/>
            </a:pPr>
            <a:r>
              <a:rPr lang="en-US" sz="1100" dirty="0"/>
              <a:t> Other claims are preempted by the CPRA </a:t>
            </a:r>
            <a:r>
              <a:rPr lang="en-US" sz="1100" i="1" dirty="0"/>
              <a:t>only </a:t>
            </a:r>
            <a:r>
              <a:rPr lang="en-US" sz="1100" dirty="0"/>
              <a:t>if based on a violation of the CPRA</a:t>
            </a:r>
          </a:p>
          <a:p>
            <a:pPr lvl="1">
              <a:lnSpc>
                <a:spcPct val="80000"/>
              </a:lnSpc>
              <a:defRPr/>
            </a:pPr>
            <a:r>
              <a:rPr lang="en-US" sz="1600" dirty="0"/>
              <a:t>Breach of contract/ privacy policies</a:t>
            </a:r>
          </a:p>
          <a:p>
            <a:pPr lvl="2">
              <a:lnSpc>
                <a:spcPct val="80000"/>
              </a:lnSpc>
              <a:defRPr/>
            </a:pPr>
            <a:r>
              <a:rPr lang="en-US" sz="1200" i="1" dirty="0"/>
              <a:t>Bass v. Facebook, Inc.</a:t>
            </a:r>
            <a:r>
              <a:rPr lang="en-US" sz="1200" dirty="0"/>
              <a:t>, 394 F. Supp. 3d 1024, 1037-38 (N.D. Cal. 2019) (dismissing claims for breach of contract, breach of implied contract, breach of the implied covenant of good faith and fair dealing, quasi contract, and breach of confidence in a putative data security breach class action suit, where Facebook’s Terms of Service included a limitation-of-liability clause)</a:t>
            </a:r>
            <a:endParaRPr lang="en-US" sz="1600" dirty="0"/>
          </a:p>
          <a:p>
            <a:pPr lvl="1">
              <a:lnSpc>
                <a:spcPct val="80000"/>
              </a:lnSpc>
              <a:defRPr/>
            </a:pPr>
            <a:r>
              <a:rPr lang="en-US" sz="1400" dirty="0"/>
              <a:t>Regulatory enforcement – the FTC and the California Privacy Protection Agency (CPPA)</a:t>
            </a:r>
          </a:p>
          <a:p>
            <a:pPr lvl="2">
              <a:lnSpc>
                <a:spcPct val="80000"/>
              </a:lnSpc>
              <a:defRPr/>
            </a:pPr>
            <a:r>
              <a:rPr lang="en-US" sz="1200" dirty="0"/>
              <a:t>Coordinate litigation and regulatory enforcement (usually confidential)  </a:t>
            </a:r>
          </a:p>
        </p:txBody>
      </p:sp>
    </p:spTree>
    <p:extLst>
      <p:ext uri="{BB962C8B-B14F-4D97-AF65-F5344CB8AC3E}">
        <p14:creationId xmlns:p14="http://schemas.microsoft.com/office/powerpoint/2010/main" val="127620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 y="228600"/>
            <a:ext cx="9067800" cy="6553200"/>
          </a:xfrm>
        </p:spPr>
        <p:txBody>
          <a:bodyPr>
            <a:noAutofit/>
          </a:bodyPr>
          <a:lstStyle/>
          <a:p>
            <a:pPr eaLnBrk="1" hangingPunct="1"/>
            <a:r>
              <a:rPr lang="en-US" altLang="en-US" sz="1600" dirty="0"/>
              <a:t>Can you compel arbitration?</a:t>
            </a:r>
          </a:p>
          <a:p>
            <a:pPr eaLnBrk="1" hangingPunct="1"/>
            <a:r>
              <a:rPr lang="en-US" altLang="en-US" sz="1600" dirty="0"/>
              <a:t>If there are multiple suits – is MDL consolidation possible or desirable?</a:t>
            </a:r>
          </a:p>
          <a:p>
            <a:pPr lvl="1"/>
            <a:r>
              <a:rPr lang="en-US" altLang="en-US" sz="1200" dirty="0"/>
              <a:t>Security breach cases are often consolidated in the district where the defendant is located</a:t>
            </a:r>
          </a:p>
          <a:p>
            <a:pPr lvl="1"/>
            <a:r>
              <a:rPr lang="en-US" altLang="en-US" sz="1200" i="1" dirty="0"/>
              <a:t>In re Dickey’s Barbecue Restaurants, Inc., Customer Data Security Breach Litigation</a:t>
            </a:r>
            <a:r>
              <a:rPr lang="en-US" altLang="en-US" sz="1200" dirty="0"/>
              <a:t>, 521 F. Supp. 3d 1355 (J.P.M.D.L. 2021) (denying consolidation)</a:t>
            </a:r>
          </a:p>
          <a:p>
            <a:pPr eaLnBrk="1" hangingPunct="1"/>
            <a:r>
              <a:rPr lang="en-US" altLang="en-US" sz="1600" dirty="0"/>
              <a:t>Motions to Dismiss</a:t>
            </a:r>
          </a:p>
          <a:p>
            <a:pPr lvl="1"/>
            <a:r>
              <a:rPr lang="en-US" altLang="en-US" sz="1600" dirty="0"/>
              <a:t>Rule 12(b)(1) standing – circuit split - </a:t>
            </a:r>
            <a:r>
              <a:rPr lang="en-US" sz="1400" dirty="0"/>
              <a:t>6th, 7th, 9</a:t>
            </a:r>
            <a:r>
              <a:rPr lang="en-US" sz="1400" baseline="30000" dirty="0"/>
              <a:t>th</a:t>
            </a:r>
            <a:r>
              <a:rPr lang="en-US" sz="1400" dirty="0"/>
              <a:t>, DC  vs. high threshold: 2d, 4th, 8th (3d)</a:t>
            </a:r>
            <a:endParaRPr lang="en-US" altLang="en-US" sz="1400" dirty="0"/>
          </a:p>
          <a:p>
            <a:pPr lvl="1"/>
            <a:r>
              <a:rPr lang="en-US" altLang="en-US" sz="1600" dirty="0"/>
              <a:t>Rule 12(b)(6) motion to dismiss for failure to state a claim</a:t>
            </a:r>
          </a:p>
          <a:p>
            <a:pPr eaLnBrk="1" hangingPunct="1"/>
            <a:r>
              <a:rPr lang="en-US" altLang="en-US" sz="1600" dirty="0"/>
              <a:t>Summary judgment </a:t>
            </a:r>
            <a:r>
              <a:rPr lang="en-US" altLang="en-US" sz="1400" dirty="0"/>
              <a:t> </a:t>
            </a:r>
          </a:p>
          <a:p>
            <a:pPr eaLnBrk="1" hangingPunct="1"/>
            <a:r>
              <a:rPr lang="en-US" altLang="en-US" sz="1600" dirty="0"/>
              <a:t>Class Certification</a:t>
            </a:r>
          </a:p>
          <a:p>
            <a:pPr eaLnBrk="1" hangingPunct="1"/>
            <a:r>
              <a:rPr lang="en-US" altLang="en-US" sz="1600" dirty="0"/>
              <a:t>Work Product and other privileges</a:t>
            </a:r>
          </a:p>
          <a:p>
            <a:pPr lvl="1"/>
            <a:r>
              <a:rPr lang="en-US" altLang="en-US" sz="1400" i="1" dirty="0"/>
              <a:t>In re: Capital One Consumer Data Security Breach Litig</a:t>
            </a:r>
            <a:r>
              <a:rPr lang="en-US" altLang="en-US" sz="1400" dirty="0"/>
              <a:t>., MDL No. 1:19md2915, 2020 WL 3470261 (E.D. Va. June 25, 2020) (</a:t>
            </a:r>
            <a:r>
              <a:rPr lang="en-US" altLang="en-US" sz="1200" dirty="0"/>
              <a:t>Ordering production of the Mandiant Report) </a:t>
            </a:r>
          </a:p>
          <a:p>
            <a:pPr lvl="2"/>
            <a:r>
              <a:rPr lang="en-US" altLang="en-US" sz="1400" dirty="0"/>
              <a:t>Applied the 4th Circuit’s “driving force” test – (1) was the report prepared when the litigation was a real likelihood (yes); (2) would it have been created anyway in the absence of litigation (yes)</a:t>
            </a:r>
          </a:p>
          <a:p>
            <a:pPr lvl="2"/>
            <a:r>
              <a:rPr lang="en-US" altLang="en-US" sz="1400" dirty="0"/>
              <a:t>Capital One had a preexisting contractual relationship with Mandiant for similar reports and could not show that, absent the breach, the report would have been any different in addressing business critical issues (and the report was widely distributed to 50 employees, 4 different regulators and an accountant)</a:t>
            </a:r>
          </a:p>
          <a:p>
            <a:pPr lvl="2"/>
            <a:r>
              <a:rPr lang="en-US" altLang="en-US" sz="1400" dirty="0"/>
              <a:t>Footnote 8: use different vendors, scopes of work and/or different investigation teams</a:t>
            </a:r>
          </a:p>
          <a:p>
            <a:pPr lvl="1"/>
            <a:r>
              <a:rPr lang="en-US" altLang="en-US" sz="1400" i="1" dirty="0"/>
              <a:t>In re: Capital One Consumer Data Security Breach Litig</a:t>
            </a:r>
            <a:r>
              <a:rPr lang="en-US" altLang="en-US" sz="1400" dirty="0"/>
              <a:t>., MDL No. 1:19md2915, 2020 WL 5016930 (E.D. Va. Aug. 21, 2020) (Price Waterhouse – not produced)</a:t>
            </a:r>
            <a:endParaRPr lang="en-US" altLang="en-US" sz="1400" u="sng" dirty="0"/>
          </a:p>
          <a:p>
            <a:pPr lvl="1"/>
            <a:r>
              <a:rPr lang="en-US" altLang="en-US" sz="1400" dirty="0"/>
              <a:t>The Ninth Circuit does not weigh motivations where documents may be used both for business purposes and litigation: </a:t>
            </a:r>
            <a:r>
              <a:rPr lang="en-US" altLang="en-US" sz="1400" i="1" dirty="0"/>
              <a:t>In re Grand Jury Subpoena</a:t>
            </a:r>
            <a:r>
              <a:rPr lang="en-US" altLang="en-US" sz="1400" dirty="0"/>
              <a:t>, 357 F.3d 900, 908 (9th Cir. 2004)</a:t>
            </a:r>
          </a:p>
          <a:p>
            <a:pPr lvl="2">
              <a:buClr>
                <a:prstClr val="white"/>
              </a:buClr>
            </a:pPr>
            <a:r>
              <a:rPr lang="en-US" altLang="en-US" sz="1400" i="1" dirty="0">
                <a:solidFill>
                  <a:prstClr val="white"/>
                </a:solidFill>
              </a:rPr>
              <a:t>Cf. In re Grand Jury Subpoena</a:t>
            </a:r>
            <a:r>
              <a:rPr lang="en-US" altLang="en-US" sz="1400" dirty="0">
                <a:solidFill>
                  <a:prstClr val="white"/>
                </a:solidFill>
              </a:rPr>
              <a:t>, 13 F.4th 710 (9th Cir. 2021)</a:t>
            </a:r>
            <a:endParaRPr lang="en-US" altLang="en-US" sz="1400" dirty="0"/>
          </a:p>
          <a:p>
            <a:pPr eaLnBrk="1" hangingPunct="1"/>
            <a:r>
              <a:rPr lang="en-US" altLang="en-US" sz="1400" dirty="0"/>
              <a:t>Settlement </a:t>
            </a:r>
          </a:p>
        </p:txBody>
      </p:sp>
      <p:sp>
        <p:nvSpPr>
          <p:cNvPr id="4" name="TextBox 3"/>
          <p:cNvSpPr txBox="1"/>
          <p:nvPr/>
        </p:nvSpPr>
        <p:spPr>
          <a:xfrm>
            <a:off x="325437" y="1"/>
            <a:ext cx="8285163" cy="381000"/>
          </a:xfrm>
          <a:prstGeom prst="rect">
            <a:avLst/>
          </a:prstGeom>
          <a:noFill/>
        </p:spPr>
        <p:txBody>
          <a:bodyPr wrap="square" rtlCol="0">
            <a:normAutofit fontScale="6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Defense Strategies for Data Privacy &amp; Cybersecurity litigation</a:t>
            </a:r>
          </a:p>
        </p:txBody>
      </p:sp>
    </p:spTree>
    <p:extLst>
      <p:ext uri="{BB962C8B-B14F-4D97-AF65-F5344CB8AC3E}">
        <p14:creationId xmlns:p14="http://schemas.microsoft.com/office/powerpoint/2010/main" val="410997496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5" name="Rectangle 3"/>
          <p:cNvSpPr>
            <a:spLocks noGrp="1" noRot="1" noChangeArrowheads="1"/>
          </p:cNvSpPr>
          <p:nvPr>
            <p:ph idx="1"/>
          </p:nvPr>
        </p:nvSpPr>
        <p:spPr>
          <a:xfrm>
            <a:off x="0" y="304800"/>
            <a:ext cx="9144000" cy="6553200"/>
          </a:xfrm>
        </p:spPr>
        <p:txBody>
          <a:bodyPr>
            <a:noAutofit/>
          </a:bodyPr>
          <a:lstStyle/>
          <a:p>
            <a:pPr>
              <a:lnSpc>
                <a:spcPct val="90000"/>
              </a:lnSpc>
              <a:defRPr/>
            </a:pPr>
            <a:r>
              <a:rPr lang="en-US" sz="1400" dirty="0"/>
              <a:t>Circuit split on Article III standing: Low threshold: 6th, 7th, 9</a:t>
            </a:r>
            <a:r>
              <a:rPr lang="en-US" sz="1400" baseline="30000" dirty="0"/>
              <a:t>th</a:t>
            </a:r>
            <a:r>
              <a:rPr lang="en-US" sz="1400" dirty="0"/>
              <a:t>, DC  vs. higher: 2d, 4th, 8</a:t>
            </a:r>
            <a:r>
              <a:rPr lang="en-US" sz="1400" baseline="30000" dirty="0"/>
              <a:t>th</a:t>
            </a:r>
            <a:r>
              <a:rPr lang="en-US" sz="1400" dirty="0"/>
              <a:t>, 11th (3d)</a:t>
            </a:r>
            <a:endParaRPr lang="en-US" sz="1400" b="1" u="sng" dirty="0"/>
          </a:p>
          <a:p>
            <a:pPr>
              <a:lnSpc>
                <a:spcPct val="90000"/>
              </a:lnSpc>
              <a:defRPr/>
            </a:pPr>
            <a:r>
              <a:rPr lang="en-US" sz="1400" b="1" i="1" dirty="0"/>
              <a:t>TransUnion LLC v. Ramirez</a:t>
            </a:r>
            <a:r>
              <a:rPr lang="en-US" sz="1400" b="1" dirty="0"/>
              <a:t>, 141 S. Ct. 2190 (2021)</a:t>
            </a:r>
            <a:endParaRPr lang="en-US" sz="1400" b="1" u="sng" dirty="0"/>
          </a:p>
          <a:p>
            <a:pPr>
              <a:lnSpc>
                <a:spcPct val="90000"/>
              </a:lnSpc>
              <a:defRPr/>
            </a:pPr>
            <a:r>
              <a:rPr lang="en-US" sz="1400" b="1" i="1" dirty="0"/>
              <a:t>Remijas v. Neiman Marcus Group</a:t>
            </a:r>
            <a:r>
              <a:rPr lang="en-US" sz="1400" b="1" dirty="0"/>
              <a:t>, 794 F.3d 688 (7th Cir. 2015)</a:t>
            </a:r>
            <a:endParaRPr lang="en-US" sz="1400" b="1" u="sng" dirty="0"/>
          </a:p>
          <a:p>
            <a:pPr>
              <a:lnSpc>
                <a:spcPct val="90000"/>
              </a:lnSpc>
              <a:defRPr/>
            </a:pPr>
            <a:r>
              <a:rPr lang="en-US" sz="1400" b="1" i="1" dirty="0"/>
              <a:t>Lewert v. P.F. Chang’s China Bistro Inc</a:t>
            </a:r>
            <a:r>
              <a:rPr lang="en-US" sz="1400" b="1" dirty="0"/>
              <a:t>., 819 F.3d 963 (7th Cir. 2016)</a:t>
            </a:r>
          </a:p>
          <a:p>
            <a:pPr>
              <a:lnSpc>
                <a:spcPct val="90000"/>
              </a:lnSpc>
              <a:defRPr/>
            </a:pPr>
            <a:r>
              <a:rPr lang="en-US" sz="1400" b="1" i="1" dirty="0">
                <a:effectLst/>
              </a:rPr>
              <a:t>Galaria v. Nationwide Mut. Ins. Co.</a:t>
            </a:r>
            <a:r>
              <a:rPr lang="en-US" sz="1400" b="1" dirty="0">
                <a:effectLst/>
              </a:rPr>
              <a:t>, 663 F. App’x  384 (6th Cir. 2016) (2-1)</a:t>
            </a:r>
          </a:p>
          <a:p>
            <a:pPr>
              <a:lnSpc>
                <a:spcPct val="90000"/>
              </a:lnSpc>
              <a:defRPr/>
            </a:pPr>
            <a:r>
              <a:rPr lang="en-US" sz="1400" i="1" dirty="0"/>
              <a:t>Reilly v. Ceridian Corp.</a:t>
            </a:r>
            <a:r>
              <a:rPr lang="en-US" sz="1400" dirty="0"/>
              <a:t>, 664 F.3d 38 (3d Cir. 2011), </a:t>
            </a:r>
            <a:r>
              <a:rPr lang="en-US" sz="1400" i="1" dirty="0"/>
              <a:t>cert. denied,</a:t>
            </a:r>
            <a:r>
              <a:rPr lang="en-US" sz="1400" dirty="0"/>
              <a:t> 566 U.S. 989 (2012)</a:t>
            </a:r>
            <a:endParaRPr lang="en-US" sz="1400" b="1" dirty="0">
              <a:effectLst/>
            </a:endParaRPr>
          </a:p>
          <a:p>
            <a:pPr>
              <a:lnSpc>
                <a:spcPct val="90000"/>
              </a:lnSpc>
              <a:defRPr/>
            </a:pPr>
            <a:r>
              <a:rPr lang="en-US" sz="1400" b="1" i="1" dirty="0"/>
              <a:t>Beck v. McDonald</a:t>
            </a:r>
            <a:r>
              <a:rPr lang="en-US" sz="1400" b="1" dirty="0"/>
              <a:t>, 848 F.3d 262 (4th Cir. 2017)</a:t>
            </a:r>
          </a:p>
          <a:p>
            <a:pPr lvl="1">
              <a:lnSpc>
                <a:spcPct val="90000"/>
              </a:lnSpc>
              <a:defRPr/>
            </a:pPr>
            <a:r>
              <a:rPr lang="en-US" sz="1100" dirty="0"/>
              <a:t>Allegation that data breaches created an enhanced risk of future identity theft was too speculative </a:t>
            </a:r>
          </a:p>
          <a:p>
            <a:pPr lvl="2">
              <a:lnSpc>
                <a:spcPct val="90000"/>
              </a:lnSpc>
              <a:defRPr/>
            </a:pPr>
            <a:r>
              <a:rPr lang="en-US" sz="900" dirty="0"/>
              <a:t>Rejected evidence that 33% of health related data breaches result in identity theft</a:t>
            </a:r>
          </a:p>
          <a:p>
            <a:pPr lvl="2">
              <a:lnSpc>
                <a:spcPct val="90000"/>
              </a:lnSpc>
              <a:defRPr/>
            </a:pPr>
            <a:r>
              <a:rPr lang="en-US" sz="900" dirty="0"/>
              <a:t>Rejected the argument that offering credit monitoring services evidenced a substantial risk of harm (rejecting </a:t>
            </a:r>
            <a:r>
              <a:rPr lang="en-US" sz="900" i="1" dirty="0"/>
              <a:t>Remijas</a:t>
            </a:r>
            <a:r>
              <a:rPr lang="en-US" sz="900" dirty="0"/>
              <a:t>)</a:t>
            </a:r>
          </a:p>
          <a:p>
            <a:pPr lvl="1">
              <a:lnSpc>
                <a:spcPct val="90000"/>
              </a:lnSpc>
              <a:defRPr/>
            </a:pPr>
            <a:r>
              <a:rPr lang="en-US" sz="1200" dirty="0"/>
              <a:t>Mitigation costs in response to a speculative harm do not qualify as injury in fact</a:t>
            </a:r>
            <a:endParaRPr lang="en-US" sz="1200" u="sng" dirty="0"/>
          </a:p>
          <a:p>
            <a:pPr>
              <a:lnSpc>
                <a:spcPct val="90000"/>
              </a:lnSpc>
              <a:defRPr/>
            </a:pPr>
            <a:r>
              <a:rPr lang="en-US" sz="1400" b="1" i="1" dirty="0"/>
              <a:t>Whalen v. Michael’s Stores, Inc.</a:t>
            </a:r>
            <a:r>
              <a:rPr lang="en-US" sz="1400" b="1" dirty="0"/>
              <a:t>, 689 F. App’x. 89 </a:t>
            </a:r>
            <a:r>
              <a:rPr lang="en-US" sz="1400" dirty="0">
                <a:effectLst/>
              </a:rPr>
              <a:t>(2d Cir. 2017)</a:t>
            </a:r>
          </a:p>
          <a:p>
            <a:pPr lvl="1">
              <a:lnSpc>
                <a:spcPct val="90000"/>
              </a:lnSpc>
              <a:defRPr/>
            </a:pPr>
            <a:r>
              <a:rPr lang="en-US" sz="1000" dirty="0">
                <a:effectLst/>
              </a:rPr>
              <a:t>The theft of plaintiff’s credit card numbers was not sufficiently concrete or particularized to satisfy </a:t>
            </a:r>
            <a:r>
              <a:rPr lang="en-US" sz="1000" i="1" dirty="0">
                <a:effectLst/>
              </a:rPr>
              <a:t>Spokeo </a:t>
            </a:r>
            <a:r>
              <a:rPr lang="en-US" sz="1000" dirty="0">
                <a:effectLst/>
              </a:rPr>
              <a:t>(name, address, PIN not exposed)</a:t>
            </a:r>
            <a:endParaRPr lang="en-US" sz="1000" i="1" dirty="0">
              <a:effectLst/>
            </a:endParaRPr>
          </a:p>
          <a:p>
            <a:pPr lvl="1">
              <a:lnSpc>
                <a:spcPct val="90000"/>
              </a:lnSpc>
              <a:defRPr/>
            </a:pPr>
            <a:r>
              <a:rPr lang="en-US" sz="1050" dirty="0">
                <a:effectLst/>
              </a:rPr>
              <a:t>credit card was presented for unauthorized charges in Ecuador, but no allegation that fraudulent charges actually were incurred </a:t>
            </a:r>
            <a:endParaRPr lang="en-US" sz="1050" b="1" dirty="0"/>
          </a:p>
          <a:p>
            <a:pPr>
              <a:lnSpc>
                <a:spcPct val="90000"/>
              </a:lnSpc>
              <a:defRPr/>
            </a:pPr>
            <a:r>
              <a:rPr lang="en-US" sz="1400" b="1" i="1" dirty="0"/>
              <a:t>McMorris v. Carlos Lopez &amp; Associates, LLC,</a:t>
            </a:r>
            <a:r>
              <a:rPr lang="en-US" sz="1400" b="1" dirty="0"/>
              <a:t> 995 F.3d 295 (2d Cir. 2020)</a:t>
            </a:r>
          </a:p>
          <a:p>
            <a:pPr lvl="1">
              <a:lnSpc>
                <a:spcPct val="90000"/>
              </a:lnSpc>
              <a:defRPr/>
            </a:pPr>
            <a:r>
              <a:rPr lang="en-US" sz="1100" b="1" dirty="0"/>
              <a:t>Plaintiffs may establish Article III standing based on an increased risk of identity theft or fraud following the unauthorized disclosure of their data, but employee was not at substantial risk of future identity theft</a:t>
            </a:r>
            <a:endParaRPr lang="en-US" sz="1100" b="1" dirty="0">
              <a:effectLst/>
            </a:endParaRPr>
          </a:p>
          <a:p>
            <a:pPr>
              <a:lnSpc>
                <a:spcPct val="90000"/>
              </a:lnSpc>
              <a:defRPr/>
            </a:pPr>
            <a:r>
              <a:rPr lang="en-US" sz="1400" b="1" i="1" dirty="0"/>
              <a:t>A</a:t>
            </a:r>
            <a:r>
              <a:rPr lang="en-US" sz="1400" b="1" i="1" dirty="0">
                <a:effectLst/>
              </a:rPr>
              <a:t>ttias v. Carefirst, Inc.,</a:t>
            </a:r>
            <a:r>
              <a:rPr lang="en-US" sz="1400" b="1" dirty="0">
                <a:effectLst/>
              </a:rPr>
              <a:t> 865 F.3d 620 (D.C. Cir. 2017), </a:t>
            </a:r>
            <a:r>
              <a:rPr lang="en-US" sz="1400" b="1" i="1" dirty="0">
                <a:effectLst/>
              </a:rPr>
              <a:t>cert. denied</a:t>
            </a:r>
            <a:r>
              <a:rPr lang="en-US" sz="1400" b="1" dirty="0">
                <a:effectLst/>
              </a:rPr>
              <a:t>, </a:t>
            </a:r>
            <a:r>
              <a:rPr lang="en-US" sz="1400" b="1" dirty="0"/>
              <a:t>138 S. Ct. 981 </a:t>
            </a:r>
            <a:r>
              <a:rPr lang="en-US" sz="1400" dirty="0"/>
              <a:t>(2018)</a:t>
            </a:r>
            <a:endParaRPr lang="en-US" sz="1400" b="1" dirty="0">
              <a:effectLst/>
            </a:endParaRPr>
          </a:p>
          <a:p>
            <a:pPr lvl="1">
              <a:lnSpc>
                <a:spcPct val="90000"/>
              </a:lnSpc>
              <a:defRPr/>
            </a:pPr>
            <a:r>
              <a:rPr lang="en-US" sz="1100" dirty="0">
                <a:effectLst/>
              </a:rPr>
              <a:t>following </a:t>
            </a:r>
            <a:r>
              <a:rPr lang="en-US" sz="1100" i="1" dirty="0">
                <a:effectLst/>
              </a:rPr>
              <a:t>Remijas v. Neiman Marcus Group, LLC</a:t>
            </a:r>
            <a:r>
              <a:rPr lang="en-US" sz="1100" dirty="0">
                <a:effectLst/>
              </a:rPr>
              <a:t> in holding that plaintiffs, whose information had been exposed but who were not victims of identity theft, had plausibly alleged a heightened risk of future injury because it was plausible to infer that a party accessing plaintiffs’ personal information did so with “both the intent and ability to use the data for ill.”</a:t>
            </a:r>
            <a:endParaRPr lang="en-US" sz="1200" u="sng" dirty="0">
              <a:effectLst/>
            </a:endParaRPr>
          </a:p>
          <a:p>
            <a:pPr>
              <a:lnSpc>
                <a:spcPct val="90000"/>
              </a:lnSpc>
              <a:defRPr/>
            </a:pPr>
            <a:r>
              <a:rPr lang="en-US" sz="1200" b="1" i="1" dirty="0">
                <a:effectLst/>
              </a:rPr>
              <a:t>In re U.S. Office of Personnel Management Data Security Breach Litig</a:t>
            </a:r>
            <a:r>
              <a:rPr lang="en-US" sz="1200" i="1" dirty="0">
                <a:effectLst/>
              </a:rPr>
              <a:t>.</a:t>
            </a:r>
            <a:r>
              <a:rPr lang="en-US" sz="1200" dirty="0">
                <a:effectLst/>
              </a:rPr>
              <a:t>, 928 F.3d 42 (D.C. Cir. 2019)</a:t>
            </a:r>
            <a:r>
              <a:rPr lang="en-US" sz="1200" dirty="0"/>
              <a:t> (21M records)</a:t>
            </a:r>
            <a:endParaRPr lang="en-US" sz="1400" u="sng" dirty="0">
              <a:effectLst/>
            </a:endParaRPr>
          </a:p>
          <a:p>
            <a:pPr>
              <a:lnSpc>
                <a:spcPct val="90000"/>
              </a:lnSpc>
              <a:defRPr/>
            </a:pPr>
            <a:r>
              <a:rPr lang="en-US" sz="1400" b="1" i="1" dirty="0"/>
              <a:t>I</a:t>
            </a:r>
            <a:r>
              <a:rPr lang="en-US" sz="1400" b="1" i="1" dirty="0">
                <a:effectLst/>
              </a:rPr>
              <a:t>n re SuperValu, Inc., Customer Data Security Breach Litig</a:t>
            </a:r>
            <a:r>
              <a:rPr lang="en-US" sz="1400" b="1" dirty="0">
                <a:effectLst/>
              </a:rPr>
              <a:t>., </a:t>
            </a:r>
            <a:r>
              <a:rPr lang="en-US" sz="1400" b="1" dirty="0"/>
              <a:t>870 F.3d 763 </a:t>
            </a:r>
            <a:r>
              <a:rPr lang="en-US" sz="1400" b="1" dirty="0">
                <a:effectLst/>
              </a:rPr>
              <a:t>(8th Cir. 2017)</a:t>
            </a:r>
          </a:p>
          <a:p>
            <a:pPr lvl="1">
              <a:lnSpc>
                <a:spcPct val="90000"/>
              </a:lnSpc>
              <a:defRPr/>
            </a:pPr>
            <a:r>
              <a:rPr lang="en-US" sz="1100" dirty="0"/>
              <a:t>A</a:t>
            </a:r>
            <a:r>
              <a:rPr lang="en-US" sz="1100" dirty="0">
                <a:effectLst/>
              </a:rPr>
              <a:t>ffirming dismissal for lack of standing of the claims of 15 of the 16 plaintiffs but holding that the one plaintiff who alleged he suffered a fraudulent charge on his credit card had standing</a:t>
            </a:r>
          </a:p>
          <a:p>
            <a:pPr lvl="1">
              <a:lnSpc>
                <a:spcPct val="90000"/>
              </a:lnSpc>
              <a:defRPr/>
            </a:pPr>
            <a:r>
              <a:rPr lang="en-US" sz="1050" b="1" dirty="0">
                <a:effectLst/>
              </a:rPr>
              <a:t>Rejected cost of mitigation (</a:t>
            </a:r>
            <a:r>
              <a:rPr lang="en-US" sz="1050" b="1" i="1" dirty="0">
                <a:effectLst/>
              </a:rPr>
              <a:t>Clapper</a:t>
            </a:r>
            <a:r>
              <a:rPr lang="en-US" sz="1050" b="1" dirty="0">
                <a:effectLst/>
              </a:rPr>
              <a:t>) (</a:t>
            </a:r>
            <a:r>
              <a:rPr lang="en-US" sz="1050" b="1" i="1" dirty="0">
                <a:effectLst/>
              </a:rPr>
              <a:t>Cf. P.F. Chang’s</a:t>
            </a:r>
            <a:r>
              <a:rPr lang="en-US" sz="1050" b="1" dirty="0">
                <a:effectLst/>
              </a:rPr>
              <a:t>)</a:t>
            </a:r>
            <a:endParaRPr lang="en-US" sz="1050" b="1" dirty="0"/>
          </a:p>
          <a:p>
            <a:pPr>
              <a:lnSpc>
                <a:spcPct val="90000"/>
              </a:lnSpc>
              <a:defRPr/>
            </a:pPr>
            <a:r>
              <a:rPr lang="en-US" sz="1400" b="1" i="1" dirty="0"/>
              <a:t>In re Zappos.com, Inc</a:t>
            </a:r>
            <a:r>
              <a:rPr lang="en-US" sz="1400" b="1" u="sng" dirty="0"/>
              <a:t>.</a:t>
            </a:r>
            <a:r>
              <a:rPr lang="en-US" sz="1400" b="1" dirty="0"/>
              <a:t>, </a:t>
            </a:r>
            <a:r>
              <a:rPr lang="en-US" sz="1400" dirty="0"/>
              <a:t>888 F.3d 1020 (9th Cir. 2018), </a:t>
            </a:r>
            <a:r>
              <a:rPr lang="en-US" sz="1400" u="sng" dirty="0"/>
              <a:t>cert. denied</a:t>
            </a:r>
            <a:r>
              <a:rPr lang="en-US" sz="1400" dirty="0"/>
              <a:t>, 139 S. Ct. 1373 (2019)</a:t>
            </a:r>
          </a:p>
          <a:p>
            <a:pPr lvl="1">
              <a:lnSpc>
                <a:spcPct val="90000"/>
              </a:lnSpc>
              <a:defRPr/>
            </a:pPr>
            <a:r>
              <a:rPr lang="en-US" sz="1050" dirty="0"/>
              <a:t>Merely having personal information exposed in a security breach constitutes sufficient harm to justify Article III standing in federal court, regardless of whether the information in fact is used for identity theft or other improper purposes</a:t>
            </a:r>
          </a:p>
          <a:p>
            <a:pPr lvl="1">
              <a:lnSpc>
                <a:spcPct val="90000"/>
              </a:lnSpc>
              <a:defRPr/>
            </a:pPr>
            <a:r>
              <a:rPr lang="en-US" sz="1050" b="1" dirty="0"/>
              <a:t>Bootstrapping - </a:t>
            </a:r>
            <a:r>
              <a:rPr lang="en-US" sz="1050" dirty="0"/>
              <a:t>Because other plaintiffs alleged that their accounts or identities had been commandeered by hackers, the court concluded that the appellants in </a:t>
            </a:r>
            <a:r>
              <a:rPr lang="en-US" sz="1050" i="1" dirty="0"/>
              <a:t>Zappos </a:t>
            </a:r>
            <a:r>
              <a:rPr lang="en-US" sz="1050" dirty="0"/>
              <a:t>– who did not allege any such harm – could be subject to fraud or identity theft</a:t>
            </a:r>
            <a:endParaRPr lang="en-US" sz="1200" b="1" u="sng" dirty="0"/>
          </a:p>
          <a:p>
            <a:pPr>
              <a:lnSpc>
                <a:spcPct val="90000"/>
              </a:lnSpc>
              <a:defRPr/>
            </a:pPr>
            <a:r>
              <a:rPr lang="en-US" sz="1400" b="1" i="1" dirty="0"/>
              <a:t>Tsao v. Captiva MVP Restaurant Partners, LLC</a:t>
            </a:r>
            <a:r>
              <a:rPr lang="en-US" sz="1400" b="1" dirty="0"/>
              <a:t>, 986 F.3d 1332 (11th Cir. 2021)</a:t>
            </a:r>
          </a:p>
          <a:p>
            <a:pPr lvl="1">
              <a:lnSpc>
                <a:spcPct val="90000"/>
              </a:lnSpc>
              <a:defRPr/>
            </a:pPr>
            <a:r>
              <a:rPr lang="en-US" sz="900" b="1" dirty="0"/>
              <a:t>No Article III standing for mitigation injuries (lost time, lost reward points, lost access to accounts) or potential future injury, where plaintiff’s credit card was exposed when a restaurant’s point of sale system was breached</a:t>
            </a:r>
          </a:p>
        </p:txBody>
      </p:sp>
      <p:sp>
        <p:nvSpPr>
          <p:cNvPr id="5" name="Rectangle 2"/>
          <p:cNvSpPr txBox="1">
            <a:spLocks noRot="1" noChangeArrowheads="1"/>
          </p:cNvSpPr>
          <p:nvPr/>
        </p:nvSpPr>
        <p:spPr>
          <a:xfrm>
            <a:off x="457200" y="0"/>
            <a:ext cx="8229600" cy="304800"/>
          </a:xfrm>
          <a:prstGeom prst="rect">
            <a:avLst/>
          </a:prstGeom>
          <a:ln>
            <a:solidFill>
              <a:schemeClr val="tx1"/>
            </a:solidFill>
          </a:ln>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defRPr/>
            </a:pPr>
            <a:r>
              <a:rPr lang="en-US" sz="2000" dirty="0"/>
              <a:t>Cybersecurity Breach Class Action Litigation - Standing </a:t>
            </a:r>
            <a:endParaRPr lang="en-US" sz="1800" dirty="0"/>
          </a:p>
        </p:txBody>
      </p:sp>
    </p:spTree>
    <p:extLst>
      <p:ext uri="{BB962C8B-B14F-4D97-AF65-F5344CB8AC3E}">
        <p14:creationId xmlns:p14="http://schemas.microsoft.com/office/powerpoint/2010/main" val="2894624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 y="381000"/>
            <a:ext cx="9067800" cy="6477000"/>
          </a:xfrm>
        </p:spPr>
        <p:txBody>
          <a:bodyPr>
            <a:noAutofit/>
          </a:bodyPr>
          <a:lstStyle/>
          <a:p>
            <a:pPr eaLnBrk="1" hangingPunct="1"/>
            <a:r>
              <a:rPr lang="en-US" altLang="en-US" sz="1600" dirty="0"/>
              <a:t>California law</a:t>
            </a:r>
          </a:p>
          <a:p>
            <a:pPr lvl="1"/>
            <a:r>
              <a:rPr lang="en-US" altLang="en-US" sz="1600" i="1" dirty="0"/>
              <a:t>Massie v. General Motors LLC</a:t>
            </a:r>
            <a:r>
              <a:rPr lang="en-US" altLang="en-US" sz="1600" dirty="0"/>
              <a:t>, Civil Action No. 21-787-RGA2022 WL 534468 (D. Del. Feb. 17, 2022) (dismissing plaintiffs’ Wiretap Act and CIPA claims, arising out of GM's use of Decibel's Session Replay software on GM's websites, for lack of Article III standing)</a:t>
            </a:r>
          </a:p>
          <a:p>
            <a:pPr lvl="2"/>
            <a:r>
              <a:rPr lang="en-US" altLang="en-US" sz="1400" i="1" dirty="0"/>
              <a:t>Massie v. General Motors LLC,</a:t>
            </a:r>
            <a:r>
              <a:rPr lang="en-US" altLang="en-US" sz="1400" dirty="0"/>
              <a:t> 2021 WL 2142728 (E.D. Cal. May 26, 2021) (dismissing and transferring the case to the District of Delaware)</a:t>
            </a:r>
            <a:endParaRPr lang="en-US" altLang="en-US" sz="1400" i="1" dirty="0"/>
          </a:p>
          <a:p>
            <a:pPr lvl="1"/>
            <a:r>
              <a:rPr lang="en-US" altLang="en-US" sz="1400" i="1" dirty="0"/>
              <a:t>Saleh v. Nike, Inc</a:t>
            </a:r>
            <a:r>
              <a:rPr lang="en-US" altLang="en-US" sz="1400" dirty="0"/>
              <a:t>., _ F. Supp. 3d _, 2021 WL 4437734, at *12-14 (C.D. Cal. Sept. 27, 2021) (dismissing plaintiff’s CIPA section 635 claim, alleging use of FullStory session replay software, because “[c]ontrary to Plaintiff's argument, § 635 does not prohibit the ‘implementation’ or ‘use’ of a wiretapping device; instead, it prohibits the manufacture, assembly, sale, offer for sale, advertisement for sale, possession, transport, import, or furnishment of such device” and ruling, by analogy to ECPA, that a private cause of action may not be premised on mere possession and therefore plaintiff lacked Article III standing)</a:t>
            </a:r>
          </a:p>
          <a:p>
            <a:pPr lvl="1"/>
            <a:r>
              <a:rPr lang="en-US" altLang="en-US" sz="1400" i="1" dirty="0"/>
              <a:t>Graham v. Noom, Inc</a:t>
            </a:r>
            <a:r>
              <a:rPr lang="en-US" altLang="en-US" sz="1400" dirty="0"/>
              <a:t>., No. 3:20-cv-6903, 2021 WL 1312765, at *7-8 (N.D. Cal. Apr. 8, 2021) (dismissing plaintiffs’ 635(a) CIPA claim because plaintiffs could not allege eavesdropping where FullStory merely provided a cloud-based software tool and acted as “an extension of Noom[,]” and thus there could be no section 635 violation and plaintiffs lacked Article III standing)</a:t>
            </a:r>
          </a:p>
          <a:p>
            <a:pPr lvl="1"/>
            <a:r>
              <a:rPr lang="en-US" altLang="en-US" sz="1400" i="1" dirty="0"/>
              <a:t>Yale v. Clicktale, Inc</a:t>
            </a:r>
            <a:r>
              <a:rPr lang="en-US" altLang="en-US" sz="1400" dirty="0"/>
              <a:t>., No. 3:20-cv-7575, 2021 WL 1428400, at *3 (N.D. Cal. Apr. 15, 2021) (applying </a:t>
            </a:r>
            <a:r>
              <a:rPr lang="en-US" altLang="en-US" sz="1400" i="1" dirty="0"/>
              <a:t>Noom </a:t>
            </a:r>
            <a:r>
              <a:rPr lang="en-US" altLang="en-US" sz="1400" dirty="0"/>
              <a:t>to reach the same result); Johnson v. Blue Nile, Inc., No. 3:20-cv-8183, 2021 WL 1312771, at *3 (N.D. Cal. Apr. 8, 2021) (applying </a:t>
            </a:r>
            <a:r>
              <a:rPr lang="en-US" altLang="en-US" sz="1400" i="1" dirty="0"/>
              <a:t>Noom </a:t>
            </a:r>
            <a:r>
              <a:rPr lang="en-US" altLang="en-US" sz="1400" dirty="0"/>
              <a:t>to reach the same result)</a:t>
            </a:r>
          </a:p>
          <a:p>
            <a:pPr eaLnBrk="1" hangingPunct="1"/>
            <a:r>
              <a:rPr lang="en-US" altLang="en-US" sz="1600" dirty="0"/>
              <a:t>Florida law </a:t>
            </a:r>
          </a:p>
          <a:p>
            <a:pPr lvl="1"/>
            <a:r>
              <a:rPr lang="en-US" altLang="en-US" sz="1400" i="1" dirty="0"/>
              <a:t>Jacome v. Spirit Airlines Inc</a:t>
            </a:r>
            <a:r>
              <a:rPr lang="en-US" altLang="en-US" sz="1400" dirty="0"/>
              <a:t>., No. 2021-000947-CA-01, 2021 WL 3087860, at *2 (Fla. Cir. June 11, 2021) (holding that sections 934.03(1)(a) and 934.03(1)(d) of the Florida Security of Communications Act’s purpose was “to address eavesdropping and illegal recordings regarding the substance of communications or personal and business records . . . and not to address the use by a website operator of analytics software to monitor visitors' interactions with that website operator's own website. . . . [T]he FSCA does not cover Plaintiff's claims seeking to penalize Spirit's use of session replay software on its Website.”)</a:t>
            </a:r>
          </a:p>
          <a:p>
            <a:pPr lvl="1"/>
            <a:endParaRPr lang="en-US" altLang="en-US" sz="1400" dirty="0"/>
          </a:p>
        </p:txBody>
      </p:sp>
      <p:sp>
        <p:nvSpPr>
          <p:cNvPr id="4" name="TextBox 3"/>
          <p:cNvSpPr txBox="1"/>
          <p:nvPr/>
        </p:nvSpPr>
        <p:spPr>
          <a:xfrm>
            <a:off x="0" y="0"/>
            <a:ext cx="9143999" cy="457200"/>
          </a:xfrm>
          <a:prstGeom prst="rect">
            <a:avLst/>
          </a:prstGeom>
          <a:noFill/>
        </p:spPr>
        <p:txBody>
          <a:bodyPr wrap="square" rtlCol="0">
            <a:noAutofit/>
            <a:scene3d>
              <a:camera prst="orthographicFront"/>
              <a:lightRig rig="threePt" dir="t">
                <a:rot lat="0" lon="0" rev="16800000"/>
              </a:lightRig>
            </a:scene3d>
            <a:sp3d>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tileRect/>
                </a:gradFill>
                <a:effectLst>
                  <a:outerShdw blurRad="114300" dist="114300" dir="2700000" algn="ctr" rotWithShape="0">
                    <a:srgbClr val="000000">
                      <a:alpha val="40000"/>
                    </a:srgbClr>
                  </a:outerShdw>
                </a:effectLst>
                <a:uLnTx/>
                <a:uFillTx/>
                <a:latin typeface="Arial" pitchFamily="34" charset="0"/>
                <a:ea typeface="+mn-ea"/>
                <a:cs typeface="Arial" pitchFamily="34" charset="0"/>
              </a:rPr>
              <a:t>AdTech Cases Involving Replay Software and Chat </a:t>
            </a:r>
          </a:p>
        </p:txBody>
      </p:sp>
    </p:spTree>
    <p:extLst>
      <p:ext uri="{BB962C8B-B14F-4D97-AF65-F5344CB8AC3E}">
        <p14:creationId xmlns:p14="http://schemas.microsoft.com/office/powerpoint/2010/main" val="429611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76200" y="381000"/>
            <a:ext cx="8991600" cy="6477000"/>
          </a:xfrm>
        </p:spPr>
        <p:txBody>
          <a:bodyPr>
            <a:normAutofit fontScale="25000" lnSpcReduction="20000"/>
          </a:bodyPr>
          <a:lstStyle/>
          <a:p>
            <a:r>
              <a:rPr lang="en-US" altLang="en-US" sz="6400" dirty="0"/>
              <a:t>How the U.S. Supreme Court’s decisions in </a:t>
            </a:r>
            <a:r>
              <a:rPr lang="en-US" altLang="en-US" sz="6400" i="1" dirty="0"/>
              <a:t>Warhol, Jack Daniels </a:t>
            </a:r>
            <a:r>
              <a:rPr lang="en-US" altLang="en-US" sz="6400" dirty="0"/>
              <a:t>and </a:t>
            </a:r>
            <a:r>
              <a:rPr lang="en-US" altLang="en-US" sz="6400" i="1" dirty="0"/>
              <a:t>Gonzalez </a:t>
            </a:r>
            <a:r>
              <a:rPr lang="en-US" altLang="en-US" sz="6400" dirty="0"/>
              <a:t>will impact the tech community and innovation in 2023</a:t>
            </a:r>
          </a:p>
          <a:p>
            <a:r>
              <a:rPr lang="en-US" altLang="en-US" sz="6400" dirty="0"/>
              <a:t>Copyright Fair Use - AI art, NFT reuse, and other fair use and First Amendment issues </a:t>
            </a:r>
          </a:p>
          <a:p>
            <a:r>
              <a:rPr lang="en-US" altLang="en-US" sz="6400" dirty="0"/>
              <a:t>Data reuse and AI - the law and liability issues surrounding machine learning test sets</a:t>
            </a:r>
          </a:p>
          <a:p>
            <a:r>
              <a:rPr lang="en-US" altLang="en-US" sz="6400" dirty="0"/>
              <a:t>CPRA privacy litigation – CCPA litigation lessons; strategies to defeat CPRA class actions</a:t>
            </a:r>
          </a:p>
          <a:p>
            <a:r>
              <a:rPr lang="en-US" altLang="en-US" sz="6400" dirty="0"/>
              <a:t>State and federal data privacy and cybersecurity breach class action suits </a:t>
            </a:r>
          </a:p>
          <a:p>
            <a:r>
              <a:rPr lang="en-US" altLang="en-US" sz="6400" dirty="0"/>
              <a:t>The CDA and other moderation issues in an era of rising hostility toward tech companies</a:t>
            </a:r>
          </a:p>
          <a:p>
            <a:r>
              <a:rPr lang="en-US" altLang="en-US" sz="6400" dirty="0"/>
              <a:t>Case law and trends regarding Terms of Use enforcement and  mass arbitration</a:t>
            </a:r>
          </a:p>
          <a:p>
            <a:r>
              <a:rPr lang="en-US" altLang="en-US" sz="6400" dirty="0"/>
              <a:t>State laws regulating social media companies – headed to the U.S. Supreme Court?</a:t>
            </a:r>
          </a:p>
          <a:p>
            <a:r>
              <a:rPr lang="en-US" altLang="en-US" sz="6600" dirty="0"/>
              <a:t>Expanding First Amendment rights (Lanham Act, service providers). </a:t>
            </a:r>
            <a:r>
              <a:rPr lang="en-US" altLang="en-US" sz="6600" i="1" dirty="0"/>
              <a:t>But see </a:t>
            </a:r>
            <a:r>
              <a:rPr lang="en-US" altLang="en-US" sz="6600" dirty="0"/>
              <a:t>state social media laws</a:t>
            </a:r>
            <a:endParaRPr lang="en-US" altLang="en-US" sz="6400" dirty="0"/>
          </a:p>
          <a:p>
            <a:r>
              <a:rPr lang="en-US" altLang="en-US" sz="6400" dirty="0"/>
              <a:t>Trade secrets – will the FTC crack down on noncompete agreements?</a:t>
            </a:r>
          </a:p>
          <a:p>
            <a:pPr eaLnBrk="1" hangingPunct="1"/>
            <a:r>
              <a:rPr lang="en-US" altLang="en-US" sz="6400" dirty="0"/>
              <a:t>CASE Act took effect </a:t>
            </a:r>
            <a:r>
              <a:rPr lang="en-US" altLang="en-US" sz="5600" dirty="0"/>
              <a:t>(“voluntary” copyright small claims tribunal) (17 U.S.C. §§ 1501 to 1511)</a:t>
            </a:r>
          </a:p>
          <a:p>
            <a:r>
              <a:rPr lang="en-US" altLang="en-US" sz="6400" i="1" dirty="0">
                <a:solidFill>
                  <a:prstClr val="white"/>
                </a:solidFill>
              </a:rPr>
              <a:t>Unicolors, Inc. v. H&amp;M Hennes &amp; Mauritz, LP</a:t>
            </a:r>
            <a:r>
              <a:rPr lang="en-US" altLang="en-US" sz="6400" dirty="0">
                <a:solidFill>
                  <a:prstClr val="white"/>
                </a:solidFill>
              </a:rPr>
              <a:t>, 142 S. Ct. 941 (2022) </a:t>
            </a:r>
          </a:p>
          <a:p>
            <a:pPr lvl="1"/>
            <a:r>
              <a:rPr lang="en-US" altLang="en-US" sz="5600" u="sng" dirty="0">
                <a:solidFill>
                  <a:prstClr val="white"/>
                </a:solidFill>
              </a:rPr>
              <a:t>Section 411(b)(1) Safe harbor</a:t>
            </a:r>
            <a:r>
              <a:rPr lang="en-US" altLang="en-US" sz="5600" dirty="0">
                <a:solidFill>
                  <a:prstClr val="white"/>
                </a:solidFill>
              </a:rPr>
              <a:t>: A registration certificate is deemed sufficient even if it contains inaccurate information unless (a) the inaccurate information was included on the application with </a:t>
            </a:r>
            <a:r>
              <a:rPr lang="en-US" altLang="en-US" sz="5600" dirty="0">
                <a:solidFill>
                  <a:srgbClr val="FF0000"/>
                </a:solidFill>
              </a:rPr>
              <a:t>knowledge </a:t>
            </a:r>
            <a:r>
              <a:rPr lang="en-US" altLang="en-US" sz="5600" dirty="0">
                <a:solidFill>
                  <a:prstClr val="white"/>
                </a:solidFill>
              </a:rPr>
              <a:t>that it was inaccurate, and (b) the inaccuracy, if known, would have caused the Registrar of Copyrights to refuse registration</a:t>
            </a:r>
          </a:p>
          <a:p>
            <a:pPr lvl="1"/>
            <a:r>
              <a:rPr lang="en-US" altLang="en-US" sz="5600" dirty="0">
                <a:solidFill>
                  <a:prstClr val="white"/>
                </a:solidFill>
              </a:rPr>
              <a:t>Unicolors included inaccurate information in its registration</a:t>
            </a:r>
          </a:p>
          <a:p>
            <a:pPr lvl="2"/>
            <a:r>
              <a:rPr lang="en-US" altLang="en-US" sz="4400" dirty="0">
                <a:solidFill>
                  <a:prstClr val="white"/>
                </a:solidFill>
              </a:rPr>
              <a:t>It filed a single application for 31 separate works in violation of the Copyright Office regulation allowing a single application to cover multiple works only if they were “included in the same unit of production”</a:t>
            </a:r>
          </a:p>
          <a:p>
            <a:pPr lvl="1"/>
            <a:r>
              <a:rPr lang="en-US" altLang="en-US" sz="5600" dirty="0">
                <a:solidFill>
                  <a:prstClr val="white"/>
                </a:solidFill>
              </a:rPr>
              <a:t>The Court held that because Unicolors did not know when it filed its application that it had failed to satisfy the requirement, Unicolors was entitled to the safe harbor created by section 411(b)(1)(A)</a:t>
            </a:r>
          </a:p>
          <a:p>
            <a:pPr lvl="1"/>
            <a:r>
              <a:rPr lang="en-US" altLang="en-US" sz="5600" u="sng" dirty="0">
                <a:solidFill>
                  <a:prstClr val="white"/>
                </a:solidFill>
              </a:rPr>
              <a:t>Held</a:t>
            </a:r>
            <a:r>
              <a:rPr lang="en-US" altLang="en-US" sz="5600" dirty="0">
                <a:solidFill>
                  <a:prstClr val="white"/>
                </a:solidFill>
              </a:rPr>
              <a:t>: Section 411(b)(1)(A) provides a safe harbor for either mistakes of law or mistakes of fact (knowledge means “actual subjective awareness” of both the facts and the law)</a:t>
            </a:r>
            <a:endParaRPr lang="en-US" altLang="en-US" sz="5600" i="1" dirty="0"/>
          </a:p>
          <a:p>
            <a:r>
              <a:rPr lang="en-US" altLang="en-US" sz="5600" dirty="0"/>
              <a:t>Data Privacy </a:t>
            </a:r>
          </a:p>
          <a:p>
            <a:pPr lvl="1"/>
            <a:r>
              <a:rPr lang="en-US" altLang="en-US" sz="4800" dirty="0"/>
              <a:t>New CPRA-like statutes enacted in Virginia (1/1/23), Colorado (7/1/23), Connecticut (7/1/23) and Utah (12/31/23)</a:t>
            </a:r>
          </a:p>
          <a:p>
            <a:pPr lvl="2"/>
            <a:r>
              <a:rPr lang="en-US" altLang="en-US" sz="4800" dirty="0"/>
              <a:t>Other proposed laws not enacted. Federal preemption?</a:t>
            </a:r>
          </a:p>
          <a:p>
            <a:pPr lvl="1"/>
            <a:r>
              <a:rPr lang="en-US" altLang="en-US" sz="4800" dirty="0"/>
              <a:t>CCPA litigation track record</a:t>
            </a:r>
          </a:p>
          <a:p>
            <a:pPr lvl="1"/>
            <a:r>
              <a:rPr lang="en-US" altLang="en-US" sz="4800" dirty="0"/>
              <a:t>The California Privacy Protection Agency (CPPA) came into existence in 2021</a:t>
            </a:r>
          </a:p>
          <a:p>
            <a:pPr lvl="1"/>
            <a:r>
              <a:rPr lang="en-US" altLang="en-US" sz="4800" dirty="0"/>
              <a:t>CPRA implementation and regulations </a:t>
            </a:r>
            <a:endParaRPr lang="en-US" altLang="en-US" sz="6400" dirty="0"/>
          </a:p>
        </p:txBody>
      </p:sp>
      <p:sp>
        <p:nvSpPr>
          <p:cNvPr id="3" name="Title 2">
            <a:extLst>
              <a:ext uri="{FF2B5EF4-FFF2-40B4-BE49-F238E27FC236}">
                <a16:creationId xmlns:a16="http://schemas.microsoft.com/office/drawing/2014/main" id="{2F47A64E-1B5E-4257-A797-C7C28B7BE4F6}"/>
              </a:ext>
            </a:extLst>
          </p:cNvPr>
          <p:cNvSpPr>
            <a:spLocks noGrp="1"/>
          </p:cNvSpPr>
          <p:nvPr>
            <p:ph type="title"/>
          </p:nvPr>
        </p:nvSpPr>
        <p:spPr>
          <a:xfrm>
            <a:off x="0" y="0"/>
            <a:ext cx="9144000" cy="457200"/>
          </a:xfrm>
        </p:spPr>
        <p:txBody>
          <a:bodyPr>
            <a:normAutofit fontScale="90000"/>
          </a:bodyPr>
          <a:lstStyle/>
          <a:p>
            <a:pPr eaLnBrk="1" fontAlgn="auto" hangingPunct="1">
              <a:spcAft>
                <a:spcPct val="0"/>
              </a:spcAft>
              <a:defRPr/>
            </a:pPr>
            <a:r>
              <a:rPr lang="en-US" sz="3100" dirty="0"/>
              <a:t>Year in Review and what to expect for 2023….</a:t>
            </a:r>
            <a:endParaRPr lang="en-US" dirty="0"/>
          </a:p>
        </p:txBody>
      </p:sp>
    </p:spTree>
    <p:extLst>
      <p:ext uri="{BB962C8B-B14F-4D97-AF65-F5344CB8AC3E}">
        <p14:creationId xmlns:p14="http://schemas.microsoft.com/office/powerpoint/2010/main" val="1662334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52400" y="685800"/>
            <a:ext cx="8991600" cy="5943600"/>
          </a:xfrm>
        </p:spPr>
        <p:txBody>
          <a:bodyPr>
            <a:noAutofit/>
          </a:bodyPr>
          <a:lstStyle/>
          <a:p>
            <a:pPr>
              <a:lnSpc>
                <a:spcPct val="80000"/>
              </a:lnSpc>
              <a:defRPr/>
            </a:pPr>
            <a:r>
              <a:rPr lang="en-US" sz="1800" dirty="0"/>
              <a:t>A private cause of action for "any person aggrieved by a violation" of BIPA</a:t>
            </a:r>
          </a:p>
          <a:p>
            <a:pPr lvl="1">
              <a:lnSpc>
                <a:spcPct val="80000"/>
              </a:lnSpc>
              <a:defRPr/>
            </a:pPr>
            <a:r>
              <a:rPr lang="en-US" sz="1800" i="1" dirty="0"/>
              <a:t>Rosenbach v. Six Flags Entertainment Corp., </a:t>
            </a:r>
            <a:r>
              <a:rPr lang="en-US" sz="1800" dirty="0"/>
              <a:t>129 N.E.3d 1197 (Ill. 2019) (holding that a person need not have sustained actual damage beyond violation of his or her rights under the statute to be </a:t>
            </a:r>
            <a:r>
              <a:rPr lang="en-US" sz="1800" i="1" dirty="0"/>
              <a:t>aggrieved </a:t>
            </a:r>
            <a:r>
              <a:rPr lang="en-US" sz="1800" dirty="0"/>
              <a:t>by a violation)</a:t>
            </a:r>
          </a:p>
          <a:p>
            <a:pPr lvl="1">
              <a:lnSpc>
                <a:spcPct val="80000"/>
              </a:lnSpc>
              <a:defRPr/>
            </a:pPr>
            <a:r>
              <a:rPr lang="en-US" sz="1600" dirty="0"/>
              <a:t>A plaintiff may recover the greater of </a:t>
            </a:r>
          </a:p>
          <a:p>
            <a:pPr lvl="2">
              <a:lnSpc>
                <a:spcPct val="80000"/>
              </a:lnSpc>
              <a:defRPr/>
            </a:pPr>
            <a:r>
              <a:rPr lang="en-US" sz="1600" dirty="0"/>
              <a:t>(1) actual damages or </a:t>
            </a:r>
          </a:p>
          <a:p>
            <a:pPr lvl="2">
              <a:lnSpc>
                <a:spcPct val="80000"/>
              </a:lnSpc>
              <a:defRPr/>
            </a:pPr>
            <a:r>
              <a:rPr lang="en-US" sz="1600" dirty="0"/>
              <a:t>(2) $1,000 in liquidated damages for negligent violations or $5,000 if intentional or reckless </a:t>
            </a:r>
          </a:p>
          <a:p>
            <a:pPr lvl="1">
              <a:lnSpc>
                <a:spcPct val="80000"/>
              </a:lnSpc>
              <a:defRPr/>
            </a:pPr>
            <a:r>
              <a:rPr lang="en-US" sz="1600" dirty="0"/>
              <a:t>The statute also authorizes recovery of attorneys' fees</a:t>
            </a:r>
          </a:p>
          <a:p>
            <a:pPr>
              <a:lnSpc>
                <a:spcPct val="80000"/>
              </a:lnSpc>
              <a:defRPr/>
            </a:pPr>
            <a:r>
              <a:rPr lang="en-US" sz="1600" i="1" dirty="0"/>
              <a:t>Patel v. Facebook</a:t>
            </a:r>
            <a:r>
              <a:rPr lang="en-US" sz="1600" dirty="0"/>
              <a:t>, 932 F.3d 1264</a:t>
            </a:r>
            <a:r>
              <a:rPr lang="en-US" sz="1600" i="1" dirty="0"/>
              <a:t> </a:t>
            </a:r>
            <a:r>
              <a:rPr lang="en-US" sz="1600" dirty="0"/>
              <a:t>(9th Cir. 2019) (affirming certification of a class of Illinois users of Facebook’s website for whom the website created and stored a face template during the relevant time period) (petition for cert. filed Dec. 4, 2019)</a:t>
            </a:r>
          </a:p>
          <a:p>
            <a:pPr>
              <a:lnSpc>
                <a:spcPct val="80000"/>
              </a:lnSpc>
              <a:defRPr/>
            </a:pPr>
            <a:r>
              <a:rPr lang="en-US" sz="1600" i="1" dirty="0"/>
              <a:t>In re: Facebook Biometric Information Privacy Litigation, </a:t>
            </a:r>
            <a:r>
              <a:rPr lang="en-US" sz="1600" dirty="0"/>
              <a:t>No. 21-15553, 2022 WL 822923 (9th Cir. Mar. 17, 2022) (affirming a $650 Million settlement, approved after the district court had earlier rejected a $550 Million settlement, over objections to the $97.5 Million attorneys fee award)</a:t>
            </a:r>
          </a:p>
          <a:p>
            <a:pPr>
              <a:lnSpc>
                <a:spcPct val="80000"/>
              </a:lnSpc>
              <a:defRPr/>
            </a:pPr>
            <a:r>
              <a:rPr lang="en-US" sz="1600" i="1" dirty="0"/>
              <a:t>Johnson v. Mitek Systems, Inc.</a:t>
            </a:r>
            <a:r>
              <a:rPr lang="en-US" sz="1600" dirty="0"/>
              <a:t>, 55 F.4th 1122 (7th Cir. 2022) (declining to compel arbitration where HyreCar, an intermediary between people who own vehicles and other people who would like to drive for services such as Uber and GrubHub, provided personal information to Mitek for background verification where plaintiff’s contract with HyreCar required arbitration “with a long list of entities” including “all authorized or unauthorized users or beneficiaries of services or goods provided under the Agreement.”)</a:t>
            </a:r>
            <a:endParaRPr lang="en-US" sz="1800" dirty="0"/>
          </a:p>
          <a:p>
            <a:pPr>
              <a:lnSpc>
                <a:spcPct val="80000"/>
              </a:lnSpc>
              <a:defRPr/>
            </a:pPr>
            <a:r>
              <a:rPr lang="en-US" sz="1800" dirty="0"/>
              <a:t>Standing arguments </a:t>
            </a:r>
          </a:p>
          <a:p>
            <a:pPr>
              <a:lnSpc>
                <a:spcPct val="80000"/>
              </a:lnSpc>
              <a:defRPr/>
            </a:pPr>
            <a:r>
              <a:rPr lang="en-US" sz="1800" dirty="0"/>
              <a:t>2022: 90 opinions referencing BIPA. Approved class settlements ranged from $250,000 to $100 Million </a:t>
            </a:r>
            <a:r>
              <a:rPr lang="en-US" sz="1800" i="1" dirty="0"/>
              <a:t>(Rivera v. Google</a:t>
            </a:r>
            <a:r>
              <a:rPr lang="en-US" sz="1800" dirty="0"/>
              <a:t>)</a:t>
            </a:r>
            <a:r>
              <a:rPr lang="en-US" sz="1800" i="1" dirty="0"/>
              <a:t>.</a:t>
            </a:r>
            <a:r>
              <a:rPr lang="en-US" sz="1800" dirty="0"/>
              <a:t> First jury trial resulted in a $228 Million verdict (</a:t>
            </a:r>
            <a:r>
              <a:rPr lang="en-US" sz="1800" i="1" dirty="0"/>
              <a:t>Rogers v. BNSF Ry. Co.</a:t>
            </a:r>
            <a:r>
              <a:rPr lang="en-US" sz="1800" dirty="0"/>
              <a:t>).</a:t>
            </a:r>
            <a:endParaRPr lang="en-US" altLang="en-US" sz="1600" i="1" dirty="0"/>
          </a:p>
          <a:p>
            <a:pPr lvl="1"/>
            <a:endParaRPr lang="en-US" altLang="en-US" sz="1200" dirty="0"/>
          </a:p>
          <a:p>
            <a:pPr eaLnBrk="1" hangingPunct="1"/>
            <a:endParaRPr lang="en-US" altLang="en-US" sz="900" dirty="0"/>
          </a:p>
          <a:p>
            <a:pPr lvl="1"/>
            <a:endParaRPr lang="en-US" altLang="en-US" sz="1050" dirty="0"/>
          </a:p>
        </p:txBody>
      </p:sp>
      <p:sp>
        <p:nvSpPr>
          <p:cNvPr id="4" name="TextBox 3"/>
          <p:cNvSpPr txBox="1"/>
          <p:nvPr/>
        </p:nvSpPr>
        <p:spPr>
          <a:xfrm>
            <a:off x="1371600" y="76201"/>
            <a:ext cx="6213872" cy="457199"/>
          </a:xfrm>
          <a:prstGeom prst="rect">
            <a:avLst/>
          </a:prstGeom>
          <a:noFill/>
        </p:spPr>
        <p:txBody>
          <a:bodyPr wrap="square" rtlCol="0">
            <a:noAutofit/>
            <a:scene3d>
              <a:camera prst="orthographicFront"/>
              <a:lightRig rig="threePt" dir="t">
                <a:rot lat="0" lon="0" rev="16800000"/>
              </a:lightRig>
            </a:scene3d>
            <a:sp3d>
              <a:bevelT w="38100" h="38100"/>
            </a:sp3d>
          </a:bodyPr>
          <a:lstStyle/>
          <a:p>
            <a:pPr algn="ctr">
              <a:defRPr/>
            </a:pPr>
            <a:r>
              <a:rPr lang="en-US" sz="2400" b="1" dirty="0">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tileRect/>
                </a:gradFill>
                <a:effectLst>
                  <a:outerShdw blurRad="114300" dist="114300" dir="2700000" algn="ctr" rotWithShape="0">
                    <a:srgbClr val="000000">
                      <a:alpha val="40000"/>
                    </a:srgbClr>
                  </a:outerShdw>
                </a:effectLst>
              </a:rPr>
              <a:t>Illinois Biometric Information Privacy Act</a:t>
            </a:r>
          </a:p>
        </p:txBody>
      </p:sp>
      <p:sp>
        <p:nvSpPr>
          <p:cNvPr id="2" name="Slide Number Placeholder 1">
            <a:extLst>
              <a:ext uri="{FF2B5EF4-FFF2-40B4-BE49-F238E27FC236}">
                <a16:creationId xmlns:a16="http://schemas.microsoft.com/office/drawing/2014/main" id="{42288957-87D4-D63F-B17A-0A093296EACE}"/>
              </a:ext>
            </a:extLst>
          </p:cNvPr>
          <p:cNvSpPr>
            <a:spLocks noGrp="1"/>
          </p:cNvSpPr>
          <p:nvPr>
            <p:ph type="sldNum" sz="quarter" idx="12"/>
          </p:nvPr>
        </p:nvSpPr>
        <p:spPr/>
        <p:txBody>
          <a:bodyPr/>
          <a:lstStyle/>
          <a:p>
            <a:pPr>
              <a:defRPr/>
            </a:pPr>
            <a:fld id="{935EEA4C-F6D6-48BA-9035-8EBF66AC8CBE}" type="slidenum">
              <a:rPr lang="en-US" smtClean="0"/>
              <a:t>40</a:t>
            </a:fld>
            <a:endParaRPr lang="en-US" dirty="0"/>
          </a:p>
        </p:txBody>
      </p:sp>
    </p:spTree>
    <p:extLst>
      <p:ext uri="{BB962C8B-B14F-4D97-AF65-F5344CB8AC3E}">
        <p14:creationId xmlns:p14="http://schemas.microsoft.com/office/powerpoint/2010/main" val="763955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31747"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38100" y="2133600"/>
            <a:ext cx="9029700" cy="3276600"/>
          </a:xfrm>
          <a:ln>
            <a:solidFill>
              <a:schemeClr val="tx1"/>
            </a:solidFill>
          </a:ln>
        </p:spPr>
        <p:txBody>
          <a:bodyPr lIns="92075" tIns="46038" rIns="92075" bIns="46038">
            <a:normAutofit/>
          </a:bodyPr>
          <a:lstStyle/>
          <a:p>
            <a:pPr>
              <a:defRPr/>
            </a:pPr>
            <a:r>
              <a:rPr lang="en-US" dirty="0">
                <a:latin typeface="EngraversGothic BT" pitchFamily="34" charset="0"/>
              </a:rPr>
              <a:t>LITIGATION UNDER THE California Privacy Rights and Enforcement Act of 2020 (CPRA)</a:t>
            </a:r>
            <a:endParaRPr lang="en-US" sz="2000" dirty="0"/>
          </a:p>
        </p:txBody>
      </p:sp>
      <p:sp>
        <p:nvSpPr>
          <p:cNvPr id="31749"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999935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5" name="Rectangle 3"/>
          <p:cNvSpPr>
            <a:spLocks noGrp="1" noRot="1" noChangeArrowheads="1"/>
          </p:cNvSpPr>
          <p:nvPr>
            <p:ph idx="1"/>
          </p:nvPr>
        </p:nvSpPr>
        <p:spPr>
          <a:xfrm>
            <a:off x="0" y="457200"/>
            <a:ext cx="9144000" cy="6400800"/>
          </a:xfrm>
        </p:spPr>
        <p:txBody>
          <a:bodyPr>
            <a:noAutofit/>
          </a:bodyPr>
          <a:lstStyle/>
          <a:p>
            <a:pPr>
              <a:lnSpc>
                <a:spcPct val="80000"/>
              </a:lnSpc>
              <a:defRPr/>
            </a:pPr>
            <a:r>
              <a:rPr lang="en-US" sz="1800" dirty="0"/>
              <a:t>The private right of action narrowly applies only to security breaches and the failure to implement reasonable measures, not other CPRA provisions</a:t>
            </a:r>
          </a:p>
          <a:p>
            <a:pPr lvl="1">
              <a:lnSpc>
                <a:spcPct val="80000"/>
              </a:lnSpc>
              <a:defRPr/>
            </a:pPr>
            <a:r>
              <a:rPr lang="en-US" sz="1600" dirty="0"/>
              <a:t>Regulatory enforcement of the rest of the Act is by the California Privacy Protection Agency (CPPA). </a:t>
            </a:r>
          </a:p>
          <a:p>
            <a:pPr lvl="1">
              <a:lnSpc>
                <a:spcPct val="80000"/>
              </a:lnSpc>
              <a:defRPr/>
            </a:pPr>
            <a:r>
              <a:rPr lang="en-US" sz="1600" i="1" dirty="0"/>
              <a:t>Sephora </a:t>
            </a:r>
            <a:r>
              <a:rPr lang="en-US" sz="1600" dirty="0"/>
              <a:t>(August 2022) ($1.2 M penalty, 2 years of compliance monitoring)</a:t>
            </a:r>
            <a:endParaRPr lang="en-US" sz="1600" i="1" dirty="0"/>
          </a:p>
          <a:p>
            <a:pPr>
              <a:lnSpc>
                <a:spcPct val="80000"/>
              </a:lnSpc>
              <a:defRPr/>
            </a:pPr>
            <a:r>
              <a:rPr lang="en-US" sz="1800" dirty="0"/>
              <a:t>But</a:t>
            </a:r>
            <a:r>
              <a:rPr lang="en-US" sz="1800" dirty="0">
                <a:effectLst/>
              </a:rPr>
              <a:t> plaintiffs may recover statutory damages of between $100 and $750</a:t>
            </a:r>
          </a:p>
          <a:p>
            <a:pPr>
              <a:lnSpc>
                <a:spcPct val="80000"/>
              </a:lnSpc>
              <a:defRPr/>
            </a:pPr>
            <a:r>
              <a:rPr lang="en-US" sz="1800" dirty="0"/>
              <a:t>The CPRA creates a private right of action for [1] consumers [2] “whose </a:t>
            </a:r>
            <a:r>
              <a:rPr lang="en-US" sz="1800" dirty="0">
                <a:solidFill>
                  <a:srgbClr val="FF0000"/>
                </a:solidFill>
              </a:rPr>
              <a:t>nonencrypted or nonredacted </a:t>
            </a:r>
            <a:r>
              <a:rPr lang="en-US" sz="1800" dirty="0"/>
              <a:t>[3] personal information [within the meaning of Cal. Civ. Code §§ 1798.150(a)(1) and 1798.81.5] . . . [4] is subject to an </a:t>
            </a:r>
            <a:r>
              <a:rPr lang="en-US" sz="1800" dirty="0">
                <a:solidFill>
                  <a:srgbClr val="FF0000"/>
                </a:solidFill>
              </a:rPr>
              <a:t>unauthorized access and exfiltration, theft, or disclosure </a:t>
            </a:r>
            <a:r>
              <a:rPr lang="en-US" sz="1800" dirty="0"/>
              <a:t>[5] as a result of the business’s [6] violation of the duty to </a:t>
            </a:r>
            <a:r>
              <a:rPr lang="en-US" sz="1800" dirty="0">
                <a:solidFill>
                  <a:srgbClr val="FF0000"/>
                </a:solidFill>
              </a:rPr>
              <a:t>implement and maintain reasonable security procedures and practices </a:t>
            </a:r>
            <a:r>
              <a:rPr lang="en-US" sz="1800" dirty="0"/>
              <a:t>. . . .”</a:t>
            </a:r>
            <a:r>
              <a:rPr lang="en-US" sz="1400" dirty="0">
                <a:effectLst/>
              </a:rPr>
              <a:t> </a:t>
            </a:r>
            <a:endParaRPr lang="en-US" sz="1600" dirty="0">
              <a:effectLst/>
            </a:endParaRPr>
          </a:p>
          <a:p>
            <a:pPr>
              <a:lnSpc>
                <a:spcPct val="80000"/>
              </a:lnSpc>
              <a:defRPr/>
            </a:pPr>
            <a:r>
              <a:rPr lang="en-US" sz="1600" dirty="0"/>
              <a:t>What is </a:t>
            </a:r>
            <a:r>
              <a:rPr lang="en-US" sz="1600" i="1" dirty="0"/>
              <a:t>reasonable </a:t>
            </a:r>
            <a:r>
              <a:rPr lang="en-US" sz="1600" dirty="0"/>
              <a:t> will be defined by case law</a:t>
            </a:r>
          </a:p>
          <a:p>
            <a:pPr>
              <a:lnSpc>
                <a:spcPct val="80000"/>
              </a:lnSpc>
              <a:defRPr/>
            </a:pPr>
            <a:r>
              <a:rPr lang="en-US" sz="1600" dirty="0"/>
              <a:t>$100 - $750 “per consumer per incident or actual damages, whichever is greater, injunctive or declaratory relief, and any other relief that a court deems proper.”</a:t>
            </a:r>
          </a:p>
          <a:p>
            <a:pPr>
              <a:lnSpc>
                <a:spcPct val="80000"/>
              </a:lnSpc>
              <a:defRPr/>
            </a:pPr>
            <a:r>
              <a:rPr lang="en-US" sz="1800" dirty="0"/>
              <a:t>30 day notice and right to cure as a precondition to seeking statutory damages (modeled on the Consumer Legal Remedies Act) </a:t>
            </a:r>
          </a:p>
          <a:p>
            <a:pPr lvl="1">
              <a:lnSpc>
                <a:spcPct val="80000"/>
              </a:lnSpc>
              <a:defRPr/>
            </a:pPr>
            <a:r>
              <a:rPr lang="en-US" sz="1400" dirty="0"/>
              <a:t>If cured, a business must provide “an express written statement” (which could later be actionable)</a:t>
            </a:r>
          </a:p>
          <a:p>
            <a:pPr lvl="1">
              <a:lnSpc>
                <a:spcPct val="80000"/>
              </a:lnSpc>
              <a:defRPr/>
            </a:pPr>
            <a:r>
              <a:rPr lang="en-US" sz="1400" dirty="0"/>
              <a:t>Notice and an opportunity to cure only applies for private litigation, not regulatory enforcement by the California Privacy Protection Agency (CPPA)</a:t>
            </a:r>
            <a:endParaRPr lang="en-US" sz="1600" dirty="0"/>
          </a:p>
          <a:p>
            <a:pPr>
              <a:lnSpc>
                <a:spcPct val="80000"/>
              </a:lnSpc>
              <a:defRPr/>
            </a:pPr>
            <a:r>
              <a:rPr lang="en-US" sz="1800" dirty="0"/>
              <a:t>In assessing the amount of statutory damages, the court shall consider “any one or more of the relevant circumstances presented by any of the parties to the case, including, but not limited to, the nature and seriousness of the misconduct, the number of violations, the persistence of the misconduct, the length of time over which the misconduct occurred, the willfulness of the defendant’s misconduct, and the defendant’s assets, liabilities, and net worth”</a:t>
            </a:r>
          </a:p>
          <a:p>
            <a:pPr>
              <a:lnSpc>
                <a:spcPct val="80000"/>
              </a:lnSpc>
              <a:defRPr/>
            </a:pPr>
            <a:r>
              <a:rPr lang="en-US" sz="1600" dirty="0"/>
              <a:t>CPRA claims typically are joined with other cybersecurity breach or data privacy claims in civil litigation</a:t>
            </a:r>
          </a:p>
        </p:txBody>
      </p:sp>
      <p:sp>
        <p:nvSpPr>
          <p:cNvPr id="4" name="TextBox 3"/>
          <p:cNvSpPr txBox="1"/>
          <p:nvPr/>
        </p:nvSpPr>
        <p:spPr>
          <a:xfrm>
            <a:off x="533400" y="76201"/>
            <a:ext cx="8001000" cy="457200"/>
          </a:xfrm>
          <a:prstGeom prst="rect">
            <a:avLst/>
          </a:prstGeom>
          <a:noFill/>
        </p:spPr>
        <p:txBody>
          <a:bodyPr wrap="square" rtlCol="0">
            <a:normAutofit fontScale="9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CPRA Putative Class Action Litigation</a:t>
            </a:r>
          </a:p>
        </p:txBody>
      </p:sp>
    </p:spTree>
    <p:extLst>
      <p:ext uri="{BB962C8B-B14F-4D97-AF65-F5344CB8AC3E}">
        <p14:creationId xmlns:p14="http://schemas.microsoft.com/office/powerpoint/2010/main" val="2007001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0" y="381000"/>
            <a:ext cx="9144000" cy="6476999"/>
          </a:xfrm>
        </p:spPr>
        <p:txBody>
          <a:bodyPr>
            <a:noAutofit/>
          </a:bodyPr>
          <a:lstStyle/>
          <a:p>
            <a:pPr eaLnBrk="1" hangingPunct="1"/>
            <a:r>
              <a:rPr lang="en-US" altLang="en-US" sz="1600" dirty="0"/>
              <a:t>Many “CPRA claims” aren’t actually actionable under the CPRA</a:t>
            </a:r>
          </a:p>
          <a:p>
            <a:pPr lvl="0">
              <a:lnSpc>
                <a:spcPct val="80000"/>
              </a:lnSpc>
              <a:buClr>
                <a:prstClr val="white">
                  <a:shade val="95000"/>
                </a:prstClr>
              </a:buClr>
              <a:defRPr/>
            </a:pPr>
            <a:r>
              <a:rPr lang="en-US" sz="1800" dirty="0">
                <a:solidFill>
                  <a:prstClr val="white"/>
                </a:solidFill>
              </a:rPr>
              <a:t>The CPRA creates a private right of action for </a:t>
            </a:r>
          </a:p>
          <a:p>
            <a:pPr lvl="1">
              <a:lnSpc>
                <a:spcPct val="80000"/>
              </a:lnSpc>
              <a:buClr>
                <a:prstClr val="white">
                  <a:shade val="95000"/>
                </a:prstClr>
              </a:buClr>
              <a:defRPr/>
            </a:pPr>
            <a:r>
              <a:rPr lang="en-US" sz="1800" dirty="0">
                <a:solidFill>
                  <a:prstClr val="white"/>
                </a:solidFill>
              </a:rPr>
              <a:t>[1] consumers </a:t>
            </a:r>
          </a:p>
          <a:p>
            <a:pPr lvl="1">
              <a:lnSpc>
                <a:spcPct val="80000"/>
              </a:lnSpc>
              <a:buClr>
                <a:prstClr val="white">
                  <a:shade val="95000"/>
                </a:prstClr>
              </a:buClr>
              <a:defRPr/>
            </a:pPr>
            <a:r>
              <a:rPr lang="en-US" sz="1800" dirty="0">
                <a:solidFill>
                  <a:prstClr val="white"/>
                </a:solidFill>
              </a:rPr>
              <a:t>[2] “whose </a:t>
            </a:r>
            <a:r>
              <a:rPr lang="en-US" sz="1800" dirty="0">
                <a:solidFill>
                  <a:srgbClr val="FF0000"/>
                </a:solidFill>
              </a:rPr>
              <a:t>nonencrypted or nonredacted </a:t>
            </a:r>
          </a:p>
          <a:p>
            <a:pPr lvl="1">
              <a:lnSpc>
                <a:spcPct val="80000"/>
              </a:lnSpc>
              <a:buClr>
                <a:prstClr val="white">
                  <a:shade val="95000"/>
                </a:prstClr>
              </a:buClr>
              <a:defRPr/>
            </a:pPr>
            <a:r>
              <a:rPr lang="en-US" sz="1800" dirty="0">
                <a:solidFill>
                  <a:prstClr val="white"/>
                </a:solidFill>
              </a:rPr>
              <a:t>[3] personal information [within the meaning of Cal. Civ. Code §§ 1798.150(a)(1) and 1798.81.5] . . . </a:t>
            </a:r>
          </a:p>
          <a:p>
            <a:pPr lvl="1">
              <a:lnSpc>
                <a:spcPct val="80000"/>
              </a:lnSpc>
              <a:buClr>
                <a:prstClr val="white">
                  <a:shade val="95000"/>
                </a:prstClr>
              </a:buClr>
              <a:defRPr/>
            </a:pPr>
            <a:r>
              <a:rPr lang="en-US" sz="1800" dirty="0">
                <a:solidFill>
                  <a:prstClr val="white"/>
                </a:solidFill>
              </a:rPr>
              <a:t>[4] is subject to an </a:t>
            </a:r>
            <a:r>
              <a:rPr lang="en-US" sz="1800" dirty="0">
                <a:solidFill>
                  <a:srgbClr val="FF0000"/>
                </a:solidFill>
              </a:rPr>
              <a:t>unauthorized access and exfiltration, theft, or disclosure </a:t>
            </a:r>
          </a:p>
          <a:p>
            <a:pPr lvl="1">
              <a:lnSpc>
                <a:spcPct val="80000"/>
              </a:lnSpc>
              <a:buClr>
                <a:prstClr val="white">
                  <a:shade val="95000"/>
                </a:prstClr>
              </a:buClr>
              <a:defRPr/>
            </a:pPr>
            <a:r>
              <a:rPr lang="en-US" sz="1800" dirty="0">
                <a:solidFill>
                  <a:prstClr val="white"/>
                </a:solidFill>
              </a:rPr>
              <a:t>[5] as a result of the business’s </a:t>
            </a:r>
          </a:p>
          <a:p>
            <a:pPr lvl="1">
              <a:lnSpc>
                <a:spcPct val="80000"/>
              </a:lnSpc>
              <a:buClr>
                <a:prstClr val="white">
                  <a:shade val="95000"/>
                </a:prstClr>
              </a:buClr>
              <a:defRPr/>
            </a:pPr>
            <a:r>
              <a:rPr lang="en-US" sz="1800" dirty="0">
                <a:solidFill>
                  <a:prstClr val="white"/>
                </a:solidFill>
              </a:rPr>
              <a:t>[6] violation of the duty to </a:t>
            </a:r>
            <a:r>
              <a:rPr lang="en-US" sz="1800" dirty="0">
                <a:solidFill>
                  <a:srgbClr val="FF0000"/>
                </a:solidFill>
              </a:rPr>
              <a:t>implement and maintain reasonable security procedures and practices </a:t>
            </a:r>
            <a:r>
              <a:rPr lang="en-US" sz="1800" dirty="0">
                <a:solidFill>
                  <a:prstClr val="white"/>
                </a:solidFill>
              </a:rPr>
              <a:t>. . . .”</a:t>
            </a:r>
            <a:r>
              <a:rPr lang="en-US" sz="1400" dirty="0">
                <a:solidFill>
                  <a:prstClr val="white"/>
                </a:solidFill>
              </a:rPr>
              <a:t> </a:t>
            </a:r>
            <a:r>
              <a:rPr lang="en-US" altLang="en-US" sz="1800" dirty="0"/>
              <a:t> </a:t>
            </a:r>
          </a:p>
          <a:p>
            <a:r>
              <a:rPr lang="en-US" altLang="en-US" sz="1200" dirty="0"/>
              <a:t>Cal. Civ. Code § 1798.150(c) (“Nothing in this title shall be interpreted to serve as the basis for a private right of action under any other law.”)</a:t>
            </a:r>
          </a:p>
          <a:p>
            <a:pPr eaLnBrk="1" hangingPunct="1"/>
            <a:r>
              <a:rPr lang="en-US" altLang="en-US" sz="1200" dirty="0"/>
              <a:t>Should you respond to a CPRA 30 day cure notice and if so how?</a:t>
            </a:r>
          </a:p>
          <a:p>
            <a:r>
              <a:rPr lang="en-US" altLang="en-US" sz="1400" dirty="0"/>
              <a:t>Court opinions</a:t>
            </a:r>
          </a:p>
          <a:p>
            <a:pPr lvl="1"/>
            <a:r>
              <a:rPr lang="en-US" altLang="en-US" sz="1200" i="1" dirty="0"/>
              <a:t>Rahman v. Marriott International, Inc</a:t>
            </a:r>
            <a:r>
              <a:rPr lang="en-US" altLang="en-US" sz="1200" dirty="0"/>
              <a:t>., Case No. SA CV 20-00654-DOC-KES, 2021 WL 346421 (C.D. Cal. Jan. 12, 2021) (dismissing CCPA, breach of contract, breach of implied contract, unjust enrichment and unfair competition claims, for lack of Article III standing, in a suit arising out of Russian employees accessing putative class members’ names, addresses, and other publicly available information, because the sensitivity of personal information, combined with its theft, are prerequisites to finding that a plaintiff adequately alleged injury in fact)</a:t>
            </a:r>
          </a:p>
          <a:p>
            <a:pPr lvl="1"/>
            <a:r>
              <a:rPr lang="en-US" altLang="en-US" sz="1200" i="1" dirty="0"/>
              <a:t>Gardiner v. Walmart Inc</a:t>
            </a:r>
            <a:r>
              <a:rPr lang="en-US" altLang="en-US" sz="1200" dirty="0"/>
              <a:t>., Case No. 20-cv-04618-JSW, 2021 WL 2520103, at *2-3 (N.D. Cal. Mar. 5, 2021) (dismissing plaintiff’s CCPA claim for failing to allege that the breach occurred after January 1, 2020, when the CCPA took effect, and failing to adequately allege the disclosure of personal information as defined by the statute)</a:t>
            </a:r>
          </a:p>
          <a:p>
            <a:pPr lvl="1"/>
            <a:r>
              <a:rPr lang="en-US" altLang="en-US" sz="1200" i="1" dirty="0"/>
              <a:t>Gershfeld v. Teamviewer US, Inc</a:t>
            </a:r>
            <a:r>
              <a:rPr lang="en-US" altLang="en-US" sz="1200" dirty="0"/>
              <a:t>., 2021 WL 3046775 (C.D. Cal. June 24, 2021) (dismissing claim)</a:t>
            </a:r>
          </a:p>
          <a:p>
            <a:pPr lvl="1"/>
            <a:r>
              <a:rPr lang="en-US" altLang="en-US" sz="1200" i="1" dirty="0"/>
              <a:t>Silver v. Stripe Inc</a:t>
            </a:r>
            <a:r>
              <a:rPr lang="en-US" altLang="en-US" sz="1200" dirty="0"/>
              <a:t>., 2021 WL 3191752 (N.D. Cal. July 28, 2021) (no UCL claim based on CCPA) </a:t>
            </a:r>
          </a:p>
          <a:p>
            <a:pPr lvl="1"/>
            <a:r>
              <a:rPr lang="en-US" altLang="en-US" sz="1200" i="1" dirty="0"/>
              <a:t>In re Blackbaud, Inc., Customer Data Breach Litig</a:t>
            </a:r>
            <a:r>
              <a:rPr lang="en-US" altLang="en-US" sz="1200" dirty="0"/>
              <a:t>., 2021 WL 3568394, at *4-6 (D.S.C. Aug. 12, 2021) (denying motion to dismiss where plaintiff adequately alleged d a </a:t>
            </a:r>
            <a:r>
              <a:rPr lang="en-US" altLang="en-US" sz="1200" i="1" dirty="0"/>
              <a:t>business</a:t>
            </a:r>
            <a:r>
              <a:rPr lang="en-US" altLang="en-US" sz="1200" dirty="0"/>
              <a:t>) </a:t>
            </a:r>
          </a:p>
          <a:p>
            <a:pPr lvl="1"/>
            <a:r>
              <a:rPr lang="en-US" altLang="en-US" sz="1400" i="1" dirty="0"/>
              <a:t>Atkinson v. Minted, Inc</a:t>
            </a:r>
            <a:r>
              <a:rPr lang="en-US" altLang="en-US" sz="1400" dirty="0"/>
              <a:t>., 2021 WL 6028374 (N.D. Cal. Dec. 17, 2021) </a:t>
            </a:r>
          </a:p>
          <a:p>
            <a:pPr lvl="1"/>
            <a:r>
              <a:rPr lang="en-US" altLang="en-US" sz="1400" i="1" dirty="0"/>
              <a:t>Kostka v. Dickey’s Barbecue Restaurants, Inc., </a:t>
            </a:r>
            <a:r>
              <a:rPr lang="en-US" altLang="en-US" sz="1400" dirty="0"/>
              <a:t>2022 WL 16821685 (N.D. Tex. Oct. 14, 2022)</a:t>
            </a:r>
            <a:endParaRPr lang="en-US" altLang="en-US" sz="1400" i="1" dirty="0"/>
          </a:p>
          <a:p>
            <a:pPr lvl="1"/>
            <a:endParaRPr lang="en-US" altLang="en-US" sz="1200" dirty="0"/>
          </a:p>
          <a:p>
            <a:pPr lvl="1"/>
            <a:endParaRPr lang="en-US" altLang="en-US" sz="1200" dirty="0"/>
          </a:p>
          <a:p>
            <a:pPr marL="585216" lvl="1" indent="0">
              <a:buNone/>
            </a:pPr>
            <a:endParaRPr lang="en-US" altLang="en-US" sz="1400" dirty="0"/>
          </a:p>
        </p:txBody>
      </p:sp>
      <p:sp>
        <p:nvSpPr>
          <p:cNvPr id="4" name="TextBox 3"/>
          <p:cNvSpPr txBox="1"/>
          <p:nvPr/>
        </p:nvSpPr>
        <p:spPr>
          <a:xfrm>
            <a:off x="609600" y="76201"/>
            <a:ext cx="8001000" cy="381000"/>
          </a:xfrm>
          <a:prstGeom prst="rect">
            <a:avLst/>
          </a:prstGeom>
          <a:noFill/>
        </p:spPr>
        <p:txBody>
          <a:bodyPr wrap="square" rtlCol="0">
            <a:normAutofit fontScale="6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Defense Strategies for CPRA &amp; Other Cybersecurity litigation</a:t>
            </a:r>
          </a:p>
        </p:txBody>
      </p:sp>
    </p:spTree>
    <p:extLst>
      <p:ext uri="{BB962C8B-B14F-4D97-AF65-F5344CB8AC3E}">
        <p14:creationId xmlns:p14="http://schemas.microsoft.com/office/powerpoint/2010/main" val="361782857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US" sz="2800" dirty="0"/>
              <a:t>How will litigation change under the CPRA?</a:t>
            </a:r>
          </a:p>
        </p:txBody>
      </p:sp>
      <p:sp>
        <p:nvSpPr>
          <p:cNvPr id="3" name="Content Placeholder 2"/>
          <p:cNvSpPr>
            <a:spLocks noGrp="1"/>
          </p:cNvSpPr>
          <p:nvPr>
            <p:ph idx="1"/>
          </p:nvPr>
        </p:nvSpPr>
        <p:spPr>
          <a:xfrm>
            <a:off x="457200" y="609600"/>
            <a:ext cx="8229600" cy="6172200"/>
          </a:xfrm>
        </p:spPr>
        <p:txBody>
          <a:bodyPr>
            <a:normAutofit fontScale="70000" lnSpcReduction="20000"/>
          </a:bodyPr>
          <a:lstStyle/>
          <a:p>
            <a:r>
              <a:rPr lang="en-US" dirty="0"/>
              <a:t>CPRA litigation commenced 1/1/23; regulatory enforcement begins 7/1/23</a:t>
            </a:r>
          </a:p>
          <a:p>
            <a:r>
              <a:rPr lang="en-US" dirty="0"/>
              <a:t>The litigation remedies are largely the same except:</a:t>
            </a:r>
          </a:p>
          <a:p>
            <a:pPr lvl="1"/>
            <a:r>
              <a:rPr lang="en-US" dirty="0"/>
              <a:t>New thresholds for CPRA applicability for a business (and covers sharing)</a:t>
            </a:r>
          </a:p>
          <a:p>
            <a:pPr lvl="1"/>
            <a:r>
              <a:rPr lang="en-US" dirty="0"/>
              <a:t>Expanded to cover anyone whose email address in combination with a password or security question and answer that would permit access to the account was subject to an unauthorized access and exfiltration, theft, or disclosure</a:t>
            </a:r>
          </a:p>
          <a:p>
            <a:pPr lvl="1"/>
            <a:r>
              <a:rPr lang="en-US" dirty="0"/>
              <a:t>The CPRA will apply to businesses engaged in consumer credit collection and reporting</a:t>
            </a:r>
          </a:p>
          <a:p>
            <a:pPr lvl="1"/>
            <a:r>
              <a:rPr lang="en-US" dirty="0"/>
              <a:t>New caveat on what constitutes a cure</a:t>
            </a:r>
          </a:p>
          <a:p>
            <a:pPr lvl="1"/>
            <a:r>
              <a:rPr lang="en-US" dirty="0"/>
              <a:t>Online contract formation</a:t>
            </a:r>
          </a:p>
          <a:p>
            <a:pPr lvl="1"/>
            <a:r>
              <a:rPr lang="en-US" dirty="0"/>
              <a:t>Representative action nonwaiver</a:t>
            </a:r>
          </a:p>
          <a:p>
            <a:r>
              <a:rPr lang="en-US" dirty="0">
                <a:solidFill>
                  <a:srgbClr val="FF0000"/>
                </a:solidFill>
              </a:rPr>
              <a:t>New threshold</a:t>
            </a:r>
            <a:r>
              <a:rPr lang="en-US" dirty="0"/>
              <a:t>: The CPRA applies to businesses with (1) annual gross revenue &gt; $25 M; (2) that buy, sell or receive for commercial purposes personal information of (50,000) </a:t>
            </a:r>
            <a:r>
              <a:rPr lang="en-US" dirty="0">
                <a:solidFill>
                  <a:srgbClr val="FF0000"/>
                </a:solidFill>
              </a:rPr>
              <a:t>100,00</a:t>
            </a:r>
            <a:r>
              <a:rPr lang="en-US" dirty="0"/>
              <a:t> or more consumers, households or devices, and (3) businesses that derive 50% or more of their annual revenue from selling (</a:t>
            </a:r>
            <a:r>
              <a:rPr lang="en-US" dirty="0">
                <a:solidFill>
                  <a:srgbClr val="FF0000"/>
                </a:solidFill>
              </a:rPr>
              <a:t>buying</a:t>
            </a:r>
            <a:r>
              <a:rPr lang="en-US" dirty="0"/>
              <a:t> or </a:t>
            </a:r>
            <a:r>
              <a:rPr lang="en-US" dirty="0">
                <a:solidFill>
                  <a:srgbClr val="FF0000"/>
                </a:solidFill>
              </a:rPr>
              <a:t>sharing</a:t>
            </a:r>
            <a:r>
              <a:rPr lang="en-US" dirty="0"/>
              <a:t>) consumers’ personal information (excludes entities subject to federal regulation)</a:t>
            </a:r>
          </a:p>
          <a:p>
            <a:r>
              <a:rPr lang="en-US" dirty="0"/>
              <a:t>New Civil Code § 1798.150 - implementation and maintenance of reasonable security procedures and practices does not amount to a cure (in response to a 30 day letter)</a:t>
            </a:r>
          </a:p>
          <a:p>
            <a:r>
              <a:rPr lang="en-US" dirty="0"/>
              <a:t>New Civil Code § 1798.140(h) - Consent does not include "acceptance of a general or broad terms of use" that describes "personal information processing along with other, unrelated </a:t>
            </a:r>
            <a:br>
              <a:rPr lang="en-US" dirty="0"/>
            </a:br>
            <a:r>
              <a:rPr lang="en-US" dirty="0"/>
              <a:t>information . . . .“</a:t>
            </a:r>
          </a:p>
          <a:p>
            <a:r>
              <a:rPr lang="en-US" dirty="0"/>
              <a:t>New Civil Code § 1798.192 – prohibits and renders void “a representative action waiver”</a:t>
            </a:r>
          </a:p>
          <a:p>
            <a:endParaRPr lang="en-US" dirty="0"/>
          </a:p>
        </p:txBody>
      </p:sp>
    </p:spTree>
    <p:extLst>
      <p:ext uri="{BB962C8B-B14F-4D97-AF65-F5344CB8AC3E}">
        <p14:creationId xmlns:p14="http://schemas.microsoft.com/office/powerpoint/2010/main" val="3668002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4198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5028868" name="Rectangle 4"/>
          <p:cNvSpPr>
            <a:spLocks noGrp="1" noRot="1" noChangeArrowheads="1"/>
          </p:cNvSpPr>
          <p:nvPr>
            <p:ph type="ctrTitle"/>
          </p:nvPr>
        </p:nvSpPr>
        <p:spPr>
          <a:xfrm>
            <a:off x="762000" y="1828800"/>
            <a:ext cx="7772400" cy="2819400"/>
          </a:xfrm>
          <a:ln>
            <a:solidFill>
              <a:schemeClr val="tx1"/>
            </a:solidFill>
          </a:ln>
        </p:spPr>
        <p:txBody>
          <a:bodyPr lIns="92075" tIns="46038" rIns="92075" bIns="46038">
            <a:normAutofit/>
          </a:bodyPr>
          <a:lstStyle/>
          <a:p>
            <a:pPr eaLnBrk="1" hangingPunct="1">
              <a:defRPr/>
            </a:pPr>
            <a:r>
              <a:rPr lang="en-US" sz="8800" dirty="0">
                <a:latin typeface="EngraversGothic BT" pitchFamily="34" charset="0"/>
              </a:rPr>
              <a:t>MITIGATING RISK</a:t>
            </a:r>
            <a:endParaRPr lang="en-US" sz="2000" dirty="0"/>
          </a:p>
        </p:txBody>
      </p:sp>
      <p:sp>
        <p:nvSpPr>
          <p:cNvPr id="41989"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lgn="ctr" eaLnBrk="1" hangingPunct="1">
              <a:spcBef>
                <a:spcPct val="50000"/>
              </a:spcBef>
              <a:buClrTx/>
              <a:buFontTx/>
              <a:buNone/>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01827858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76200"/>
            <a:ext cx="8510588" cy="381000"/>
          </a:xfrm>
        </p:spPr>
        <p:txBody>
          <a:bodyPr>
            <a:normAutofit fontScale="90000"/>
          </a:bodyPr>
          <a:lstStyle/>
          <a:p>
            <a:pPr eaLnBrk="1" hangingPunct="1">
              <a:defRPr/>
            </a:pPr>
            <a:r>
              <a:rPr lang="en-US" sz="2800" dirty="0"/>
              <a:t>Litigation - Risk Mitigation </a:t>
            </a:r>
          </a:p>
        </p:txBody>
      </p:sp>
      <p:sp>
        <p:nvSpPr>
          <p:cNvPr id="5059587" name="Rectangle 3"/>
          <p:cNvSpPr>
            <a:spLocks noGrp="1" noRot="1" noChangeArrowheads="1"/>
          </p:cNvSpPr>
          <p:nvPr>
            <p:ph type="body" idx="4294967295"/>
          </p:nvPr>
        </p:nvSpPr>
        <p:spPr>
          <a:xfrm>
            <a:off x="-304800" y="685800"/>
            <a:ext cx="9448800" cy="6172200"/>
          </a:xfrm>
        </p:spPr>
        <p:txBody>
          <a:bodyPr>
            <a:normAutofit lnSpcReduction="10000"/>
          </a:bodyPr>
          <a:lstStyle/>
          <a:p>
            <a:pPr lvl="2">
              <a:lnSpc>
                <a:spcPct val="80000"/>
              </a:lnSpc>
              <a:defRPr/>
            </a:pPr>
            <a:r>
              <a:rPr lang="en-US" dirty="0"/>
              <a:t>Businesses that seek to limit their liability to consumers may be able to do so to the extent an end user must sign on to a website or access an App to operate a device, at which point the user may be required to assent to Terms of Use, including potentially a binding arbitration agreement</a:t>
            </a:r>
            <a:endParaRPr lang="en-US" i="1" dirty="0"/>
          </a:p>
          <a:p>
            <a:pPr lvl="2">
              <a:lnSpc>
                <a:spcPct val="80000"/>
              </a:lnSpc>
              <a:defRPr/>
            </a:pPr>
            <a:r>
              <a:rPr lang="en-US" dirty="0"/>
              <a:t>Where there is no privity of contract, a business cannot directly limit its potential exposure to consumers, but it may -- </a:t>
            </a:r>
          </a:p>
          <a:p>
            <a:pPr lvl="3">
              <a:lnSpc>
                <a:spcPct val="80000"/>
              </a:lnSpc>
              <a:defRPr/>
            </a:pPr>
            <a:r>
              <a:rPr lang="en-US" dirty="0"/>
              <a:t>seek indemnification from others </a:t>
            </a:r>
          </a:p>
          <a:p>
            <a:pPr lvl="3">
              <a:lnSpc>
                <a:spcPct val="80000"/>
              </a:lnSpc>
              <a:defRPr/>
            </a:pPr>
            <a:r>
              <a:rPr lang="en-US" dirty="0"/>
              <a:t>contractually require that a business partner make it an intended beneficiary of an end user agreement (including an arbitration agreement), or </a:t>
            </a:r>
          </a:p>
          <a:p>
            <a:pPr lvl="3">
              <a:lnSpc>
                <a:spcPct val="80000"/>
              </a:lnSpc>
              <a:defRPr/>
            </a:pPr>
            <a:r>
              <a:rPr lang="en-US" dirty="0"/>
              <a:t>obtain insurance coverage </a:t>
            </a:r>
          </a:p>
          <a:p>
            <a:pPr lvl="2">
              <a:lnSpc>
                <a:spcPct val="80000"/>
              </a:lnSpc>
              <a:defRPr/>
            </a:pPr>
            <a:r>
              <a:rPr lang="en-US" dirty="0"/>
              <a:t>If there is no enforceable contract, a business may be unable to avoid class action litigation in the event of a security breach, system failure, or alleged privacy violation, through binding arbitration, except in narrow circumstances where equitable estoppel may apply</a:t>
            </a:r>
          </a:p>
          <a:p>
            <a:pPr lvl="2">
              <a:lnSpc>
                <a:spcPct val="80000"/>
              </a:lnSpc>
              <a:defRPr/>
            </a:pPr>
            <a:r>
              <a:rPr lang="en-US" dirty="0"/>
              <a:t>The best way to mitigate the risk of class action litigation is to have an enforceable arbitration agreement (or be an intended beneficiary of a party that does) --</a:t>
            </a:r>
          </a:p>
          <a:p>
            <a:pPr lvl="3">
              <a:lnSpc>
                <a:spcPct val="80000"/>
              </a:lnSpc>
              <a:defRPr/>
            </a:pPr>
            <a:r>
              <a:rPr lang="en-US" dirty="0"/>
              <a:t>You must have an enforceable online or mobile contract (or be an intended beneficiary of one)</a:t>
            </a:r>
          </a:p>
          <a:p>
            <a:pPr lvl="3">
              <a:lnSpc>
                <a:spcPct val="80000"/>
              </a:lnSpc>
              <a:defRPr/>
            </a:pPr>
            <a:r>
              <a:rPr lang="en-US" dirty="0"/>
              <a:t>You must have an enforceable arbitration provision (or be an intended beneficiary of one)</a:t>
            </a:r>
          </a:p>
          <a:p>
            <a:pPr lvl="3">
              <a:lnSpc>
                <a:spcPct val="80000"/>
              </a:lnSpc>
              <a:defRPr/>
            </a:pPr>
            <a:r>
              <a:rPr lang="en-US" dirty="0"/>
              <a:t>You should review your contract formation and arbitration provisions (or those of your business partners) every 6-12 months</a:t>
            </a:r>
          </a:p>
        </p:txBody>
      </p:sp>
    </p:spTree>
    <p:extLst>
      <p:ext uri="{BB962C8B-B14F-4D97-AF65-F5344CB8AC3E}">
        <p14:creationId xmlns:p14="http://schemas.microsoft.com/office/powerpoint/2010/main" val="196162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4198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5028868" name="Rectangle 4"/>
          <p:cNvSpPr>
            <a:spLocks noGrp="1" noRot="1" noChangeArrowheads="1"/>
          </p:cNvSpPr>
          <p:nvPr>
            <p:ph type="ctrTitle"/>
          </p:nvPr>
        </p:nvSpPr>
        <p:spPr>
          <a:xfrm>
            <a:off x="762000" y="1676400"/>
            <a:ext cx="7772400" cy="2971800"/>
          </a:xfrm>
          <a:ln>
            <a:solidFill>
              <a:schemeClr val="tx1"/>
            </a:solidFill>
          </a:ln>
        </p:spPr>
        <p:txBody>
          <a:bodyPr lIns="92075" tIns="46038" rIns="92075" bIns="46038">
            <a:normAutofit/>
          </a:bodyPr>
          <a:lstStyle/>
          <a:p>
            <a:pPr eaLnBrk="1" hangingPunct="1">
              <a:defRPr/>
            </a:pPr>
            <a:r>
              <a:rPr lang="en-US" sz="5400" dirty="0">
                <a:latin typeface="EngraversGothic BT" pitchFamily="34" charset="0"/>
              </a:rPr>
              <a:t>ONLINE AND MOBILE CONTRACT FORMATION </a:t>
            </a:r>
            <a:endParaRPr lang="en-US" sz="2000" dirty="0"/>
          </a:p>
        </p:txBody>
      </p:sp>
      <p:sp>
        <p:nvSpPr>
          <p:cNvPr id="41989"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lgn="ctr" eaLnBrk="1" hangingPunct="1">
              <a:spcBef>
                <a:spcPct val="50000"/>
              </a:spcBef>
              <a:buClrTx/>
              <a:buFontTx/>
              <a:buNone/>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93446709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a:t>Roley v. Google LLC, </a:t>
            </a:r>
            <a:r>
              <a:rPr lang="en-US" sz="6400" dirty="0"/>
              <a:t>40 F.4th 903 (9th Cir. 2022) (ad that contributing to Google Maps could “unlock cool benefits like . . . 1TB of Google Drive storage” not a contract offer)</a:t>
            </a:r>
            <a:endParaRPr lang="en-US" sz="6400" i="1" dirty="0"/>
          </a:p>
          <a:p>
            <a:pPr lvl="1">
              <a:lnSpc>
                <a:spcPct val="80000"/>
              </a:lnSpc>
              <a:defRPr/>
            </a:pPr>
            <a:r>
              <a:rPr lang="en-US" sz="6400" i="1" dirty="0"/>
              <a:t>Berman 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5600" dirty="0"/>
              <a:t>declining to enforce arbitration clause in mobile ToS)</a:t>
            </a:r>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a:t>Nicosia 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3402014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4200" y="-1371600"/>
            <a:ext cx="15240000" cy="8572500"/>
          </a:xfrm>
          <a:prstGeom prst="rect">
            <a:avLst/>
          </a:prstGeom>
        </p:spPr>
      </p:pic>
    </p:spTree>
    <p:extLst>
      <p:ext uri="{BB962C8B-B14F-4D97-AF65-F5344CB8AC3E}">
        <p14:creationId xmlns:p14="http://schemas.microsoft.com/office/powerpoint/2010/main" val="644571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371600"/>
            <a:ext cx="8229600" cy="2743200"/>
          </a:xfrm>
        </p:spPr>
        <p:txBody>
          <a:bodyPr/>
          <a:lstStyle/>
          <a:p>
            <a:r>
              <a:rPr lang="en-US" dirty="0"/>
              <a:t>AI Art and copyrightability</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6248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0" y="-1447800"/>
            <a:ext cx="15240000" cy="8572500"/>
          </a:xfrm>
          <a:prstGeom prst="rect">
            <a:avLst/>
          </a:prstGeom>
        </p:spPr>
      </p:pic>
    </p:spTree>
    <p:extLst>
      <p:ext uri="{BB962C8B-B14F-4D97-AF65-F5344CB8AC3E}">
        <p14:creationId xmlns:p14="http://schemas.microsoft.com/office/powerpoint/2010/main" val="1537513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0" y="-1371600"/>
            <a:ext cx="15240000" cy="8572500"/>
          </a:xfrm>
          <a:prstGeom prst="rect">
            <a:avLst/>
          </a:prstGeom>
        </p:spPr>
      </p:pic>
    </p:spTree>
    <p:extLst>
      <p:ext uri="{BB962C8B-B14F-4D97-AF65-F5344CB8AC3E}">
        <p14:creationId xmlns:p14="http://schemas.microsoft.com/office/powerpoint/2010/main" val="2081454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a:t>Roley v. Google LLC, </a:t>
            </a:r>
            <a:r>
              <a:rPr lang="en-US" sz="6400" dirty="0"/>
              <a:t>40 F.4th 903 (9th Cir. 2022) (ad that contributing to Google Maps could “unlock cool benefits like . . . 1TB of Google Drive storage” not a contract offer)</a:t>
            </a:r>
            <a:endParaRPr lang="en-US" sz="6400" i="1" dirty="0"/>
          </a:p>
          <a:p>
            <a:pPr lvl="1">
              <a:lnSpc>
                <a:spcPct val="80000"/>
              </a:lnSpc>
              <a:defRPr/>
            </a:pPr>
            <a:r>
              <a:rPr lang="en-US" sz="6400" i="1" dirty="0"/>
              <a:t>Berman 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5600" dirty="0"/>
              <a:t>declining to enforce arbitration clause in mobile ToS)</a:t>
            </a:r>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a:t>Nicosia 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676757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0"/>
            <a:ext cx="8458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926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0"/>
            <a:ext cx="866738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308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304800"/>
            <a:ext cx="7010400" cy="6096000"/>
          </a:xfrm>
          <a:prstGeom prst="rect">
            <a:avLst/>
          </a:prstGeom>
        </p:spPr>
      </p:pic>
    </p:spTree>
    <p:extLst>
      <p:ext uri="{BB962C8B-B14F-4D97-AF65-F5344CB8AC3E}">
        <p14:creationId xmlns:p14="http://schemas.microsoft.com/office/powerpoint/2010/main" val="2204368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a:t>Roley v. Google LLC, </a:t>
            </a:r>
            <a:r>
              <a:rPr lang="en-US" sz="6400" dirty="0"/>
              <a:t>40 F.4th 903 (9th Cir. 2022) (ad that contributing to Google Maps could “unlock cool benefits like . . . 1TB of Google Drive storage” not a contract offer)</a:t>
            </a:r>
            <a:endParaRPr lang="en-US" sz="6400" i="1" dirty="0"/>
          </a:p>
          <a:p>
            <a:pPr lvl="1">
              <a:lnSpc>
                <a:spcPct val="80000"/>
              </a:lnSpc>
              <a:defRPr/>
            </a:pPr>
            <a:r>
              <a:rPr lang="en-US" sz="6400" i="1" dirty="0"/>
              <a:t>Berman 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5600" dirty="0"/>
              <a:t>declining to enforce arbitration clause in mobile ToS)</a:t>
            </a:r>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a:t>Nicosia 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22315721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Autofit/>
          </a:bodyPr>
          <a:lstStyle/>
          <a:p>
            <a:pPr eaLnBrk="1" hangingPunct="1">
              <a:defRPr/>
            </a:pPr>
            <a:r>
              <a:rPr lang="en-US" sz="2800" dirty="0"/>
              <a:t>Arbitration &amp; Mass Arbitration</a:t>
            </a:r>
            <a:r>
              <a:rPr lang="en-US" dirty="0"/>
              <a:t> </a:t>
            </a:r>
          </a:p>
        </p:txBody>
      </p:sp>
      <p:sp>
        <p:nvSpPr>
          <p:cNvPr id="5059587" name="Rectangle 3"/>
          <p:cNvSpPr>
            <a:spLocks noGrp="1" noRot="1" noChangeArrowheads="1"/>
          </p:cNvSpPr>
          <p:nvPr>
            <p:ph type="body" idx="4294967295"/>
          </p:nvPr>
        </p:nvSpPr>
        <p:spPr>
          <a:xfrm>
            <a:off x="0" y="381000"/>
            <a:ext cx="8842375" cy="6477000"/>
          </a:xfrm>
        </p:spPr>
        <p:txBody>
          <a:bodyPr>
            <a:normAutofit lnSpcReduction="10000"/>
          </a:bodyPr>
          <a:lstStyle/>
          <a:p>
            <a:pPr eaLnBrk="1" hangingPunct="1">
              <a:lnSpc>
                <a:spcPct val="80000"/>
              </a:lnSpc>
              <a:defRPr/>
            </a:pPr>
            <a:r>
              <a:rPr lang="en-US" sz="1100" dirty="0"/>
              <a:t>Arbitration and Class Action Waivers </a:t>
            </a:r>
          </a:p>
          <a:p>
            <a:pPr lvl="1" eaLnBrk="1" hangingPunct="1">
              <a:lnSpc>
                <a:spcPct val="80000"/>
              </a:lnSpc>
              <a:defRPr/>
            </a:pPr>
            <a:r>
              <a:rPr lang="en-US" sz="1100" i="1" dirty="0"/>
              <a:t>AT&amp;T Mobility LLC v. Concepcion</a:t>
            </a:r>
            <a:r>
              <a:rPr lang="en-US" sz="1100" i="1" u="sng" dirty="0"/>
              <a:t>,</a:t>
            </a:r>
            <a:r>
              <a:rPr lang="en-US" sz="1100" dirty="0"/>
              <a:t> 131 S. Ct. 1740 (2011)</a:t>
            </a:r>
          </a:p>
          <a:p>
            <a:pPr lvl="1" eaLnBrk="1" hangingPunct="1">
              <a:lnSpc>
                <a:spcPct val="80000"/>
              </a:lnSpc>
              <a:defRPr/>
            </a:pPr>
            <a:r>
              <a:rPr lang="en-US" sz="1100" i="1" dirty="0"/>
              <a:t>Henry Schein, Inc. v. Archer &amp; White Sales, Inc., </a:t>
            </a:r>
            <a:r>
              <a:rPr lang="en-US" sz="1100" dirty="0"/>
              <a:t>139 S. Ct. 524 (2019)</a:t>
            </a:r>
            <a:endParaRPr lang="en-US" sz="1100" u="sng" dirty="0"/>
          </a:p>
          <a:p>
            <a:pPr lvl="1" eaLnBrk="1" hangingPunct="1">
              <a:lnSpc>
                <a:spcPct val="90000"/>
              </a:lnSpc>
              <a:defRPr/>
            </a:pPr>
            <a:r>
              <a:rPr lang="en-US" sz="1100" i="1" dirty="0"/>
              <a:t>American Express Co. v. Italian Colors Restaurant</a:t>
            </a:r>
            <a:r>
              <a:rPr lang="en-US" sz="1100" dirty="0"/>
              <a:t>, 133 S. Ct. 2304 (2013)  </a:t>
            </a:r>
          </a:p>
          <a:p>
            <a:pPr lvl="1" eaLnBrk="1" hangingPunct="1">
              <a:lnSpc>
                <a:spcPct val="80000"/>
              </a:lnSpc>
              <a:defRPr/>
            </a:pPr>
            <a:r>
              <a:rPr lang="en-US" sz="1100" i="1" dirty="0"/>
              <a:t>Tompkins v. 23andMe.com. Inc</a:t>
            </a:r>
            <a:r>
              <a:rPr lang="en-US" sz="1100" u="sng" dirty="0"/>
              <a:t>.</a:t>
            </a:r>
            <a:r>
              <a:rPr lang="en-US" sz="1100" dirty="0"/>
              <a:t>, 840 F.3d 1016 (9th Cir. 2016)</a:t>
            </a:r>
          </a:p>
          <a:p>
            <a:pPr lvl="2">
              <a:lnSpc>
                <a:spcPct val="80000"/>
              </a:lnSpc>
              <a:defRPr/>
            </a:pPr>
            <a:r>
              <a:rPr lang="en-US" sz="1100" dirty="0"/>
              <a:t>Abrogating or limiting earlier Ninth Circuit cases that applied pre-</a:t>
            </a:r>
            <a:r>
              <a:rPr lang="en-US" sz="1100" i="1" dirty="0"/>
              <a:t>Concepcion </a:t>
            </a:r>
            <a:r>
              <a:rPr lang="en-US" sz="1100" dirty="0"/>
              <a:t>California unconscionability case law, which had treated arbitration clauses differently from other contracts</a:t>
            </a:r>
          </a:p>
          <a:p>
            <a:pPr lvl="2">
              <a:lnSpc>
                <a:spcPct val="80000"/>
              </a:lnSpc>
              <a:defRPr/>
            </a:pPr>
            <a:r>
              <a:rPr lang="en-US" sz="1100" dirty="0"/>
              <a:t>Venue selection, bilateral attorneys’ fee and IP carve out provisions not unconscionable</a:t>
            </a:r>
          </a:p>
          <a:p>
            <a:pPr lvl="2">
              <a:lnSpc>
                <a:spcPct val="80000"/>
              </a:lnSpc>
              <a:defRPr/>
            </a:pPr>
            <a:r>
              <a:rPr lang="en-US" sz="1100" dirty="0"/>
              <a:t>Enforcing delegation clause </a:t>
            </a:r>
          </a:p>
          <a:p>
            <a:pPr lvl="2">
              <a:lnSpc>
                <a:spcPct val="80000"/>
              </a:lnSpc>
              <a:defRPr/>
            </a:pPr>
            <a:endParaRPr lang="en-US" sz="1100" dirty="0"/>
          </a:p>
          <a:p>
            <a:pPr eaLnBrk="1" hangingPunct="1">
              <a:lnSpc>
                <a:spcPct val="80000"/>
              </a:lnSpc>
              <a:defRPr/>
            </a:pPr>
            <a:r>
              <a:rPr lang="en-US" sz="1100" dirty="0"/>
              <a:t>Mass Arbitration </a:t>
            </a:r>
          </a:p>
          <a:p>
            <a:pPr lvl="1">
              <a:lnSpc>
                <a:spcPct val="80000"/>
              </a:lnSpc>
              <a:defRPr/>
            </a:pPr>
            <a:r>
              <a:rPr lang="en-US" sz="1100" i="1" dirty="0"/>
              <a:t>Adams v. Postmates, Inc</a:t>
            </a:r>
            <a:r>
              <a:rPr lang="en-US" sz="1100" dirty="0"/>
              <a:t>., 823 F. App’x 535 (9th Cir. 2020) (affirming the district court’s holding that the issue of whether mass arbitration claims violated the class action waiver provision of Postmates’ arbitration agreement was an issue that had been delegated to the arbitrator); </a:t>
            </a:r>
          </a:p>
          <a:p>
            <a:pPr lvl="1">
              <a:lnSpc>
                <a:spcPct val="80000"/>
              </a:lnSpc>
              <a:defRPr/>
            </a:pPr>
            <a:r>
              <a:rPr lang="en-US" sz="1100" i="1" dirty="0"/>
              <a:t>Postmates Inc. v. 10,356 Individuals</a:t>
            </a:r>
            <a:r>
              <a:rPr lang="en-US" sz="1100" dirty="0"/>
              <a:t>, CV 20-2783 PSG, 2020 WL 1908302 (C.D. Cal. 2020) (denying injunctive relief) </a:t>
            </a:r>
          </a:p>
          <a:p>
            <a:pPr lvl="1">
              <a:lnSpc>
                <a:spcPct val="80000"/>
              </a:lnSpc>
              <a:defRPr/>
            </a:pPr>
            <a:r>
              <a:rPr lang="en-US" sz="1300" i="1" dirty="0"/>
              <a:t>MacClelland v. Cellco Partnership, </a:t>
            </a:r>
            <a:r>
              <a:rPr lang="en-US" sz="1300" dirty="0"/>
              <a:t>_ F. Supp. 3d _, 2022 WL 2390997 (N.D. Cal. July 1, 2022) (holding unconscionable a mass arbitration clause that provided that if 25 or more customers initiated dispute notices raising similar claims or brought by the same or coordinated counsel the claims would be arbitrated in tranches of 5 bellwether cases at a time, which the court concluded could take 156 years to resolve all claims at issue given the average time of 7 months to resolution of AAA claims)</a:t>
            </a:r>
          </a:p>
          <a:p>
            <a:pPr marL="585216" lvl="1" indent="0">
              <a:lnSpc>
                <a:spcPct val="80000"/>
              </a:lnSpc>
              <a:buNone/>
              <a:defRPr/>
            </a:pPr>
            <a:r>
              <a:rPr lang="en-US" sz="1100" dirty="0"/>
              <a:t> </a:t>
            </a:r>
            <a:endParaRPr lang="en-US" sz="1100" i="1" dirty="0"/>
          </a:p>
          <a:p>
            <a:pPr eaLnBrk="1" hangingPunct="1">
              <a:lnSpc>
                <a:spcPct val="80000"/>
              </a:lnSpc>
              <a:defRPr/>
            </a:pPr>
            <a:r>
              <a:rPr lang="en-US" sz="1100" dirty="0"/>
              <a:t>Public Injunctions (Include? Exclude? Delegation)</a:t>
            </a:r>
          </a:p>
          <a:p>
            <a:pPr lvl="1">
              <a:defRPr/>
            </a:pPr>
            <a:r>
              <a:rPr lang="en-US" sz="1100" i="1" dirty="0"/>
              <a:t>Capriole v. Uber Technologies, Inc</a:t>
            </a:r>
            <a:r>
              <a:rPr lang="en-US" sz="1100" dirty="0"/>
              <a:t>., 7 F.4th 854 (9th Cir. 2021) (holding that injunctive relief seeking reclassification of plaintiff Uber drivers’ status from “independent contractors” to “employees” was not public injunctive relief)</a:t>
            </a:r>
          </a:p>
          <a:p>
            <a:pPr lvl="1">
              <a:defRPr/>
            </a:pPr>
            <a:r>
              <a:rPr lang="en-US" sz="1100" i="1" dirty="0"/>
              <a:t>DiCarlo v. MoneyLion, Inc</a:t>
            </a:r>
            <a:r>
              <a:rPr lang="en-US" sz="1100" dirty="0"/>
              <a:t>., 988 F.3d 1148, 1152-58 (9th Cir. 2021)</a:t>
            </a:r>
          </a:p>
          <a:p>
            <a:pPr lvl="1">
              <a:defRPr/>
            </a:pPr>
            <a:r>
              <a:rPr lang="en-US" sz="1100" i="1" dirty="0"/>
              <a:t>McGill v. Citibank, N.A</a:t>
            </a:r>
            <a:r>
              <a:rPr lang="en-US" sz="1100" dirty="0"/>
              <a:t>., 2 Cal. 5th 945, 216 Cal. Rptr. 3d 627, 393 P.3d 85 (2017) </a:t>
            </a:r>
          </a:p>
          <a:p>
            <a:pPr lvl="1">
              <a:defRPr/>
            </a:pPr>
            <a:r>
              <a:rPr lang="en-US" sz="1100" dirty="0"/>
              <a:t>CPRA amendment </a:t>
            </a:r>
          </a:p>
          <a:p>
            <a:pPr lvl="1">
              <a:defRPr/>
            </a:pPr>
            <a:endParaRPr lang="en-US" sz="1100" dirty="0"/>
          </a:p>
          <a:p>
            <a:pPr eaLnBrk="1" hangingPunct="1">
              <a:lnSpc>
                <a:spcPct val="80000"/>
              </a:lnSpc>
              <a:defRPr/>
            </a:pPr>
            <a:r>
              <a:rPr lang="en-US" sz="1100" dirty="0"/>
              <a:t>Drafting Tips</a:t>
            </a:r>
          </a:p>
          <a:p>
            <a:pPr lvl="1">
              <a:lnSpc>
                <a:spcPct val="80000"/>
              </a:lnSpc>
              <a:defRPr/>
            </a:pPr>
            <a:r>
              <a:rPr lang="en-US" sz="1100" i="1" dirty="0"/>
              <a:t>Rent-A-Center, West, Inc. v. Jackson</a:t>
            </a:r>
            <a:r>
              <a:rPr lang="en-US" sz="1100" dirty="0"/>
              <a:t>, 130 S. Ct. 2772 (2010)</a:t>
            </a:r>
          </a:p>
          <a:p>
            <a:pPr lvl="2">
              <a:lnSpc>
                <a:spcPct val="80000"/>
              </a:lnSpc>
              <a:defRPr/>
            </a:pPr>
            <a:r>
              <a:rPr lang="en-US" sz="1100" dirty="0"/>
              <a:t>Challenge to the enforceability of an agreement (arbitrable) vs. challenge to the agreement to arbitrate</a:t>
            </a:r>
          </a:p>
          <a:p>
            <a:pPr lvl="2">
              <a:defRPr/>
            </a:pPr>
            <a:r>
              <a:rPr lang="en-US" sz="1100" dirty="0"/>
              <a:t>Clause: arbitrator, not a court, must resolve disputes over interpretation, applicability, enforceability or formation, including any claim that the agreement or any part of it is void or voidable</a:t>
            </a:r>
            <a:endParaRPr lang="en-US" sz="1100" u="sng" dirty="0">
              <a:effectLst/>
            </a:endParaRPr>
          </a:p>
          <a:p>
            <a:pPr lvl="1">
              <a:lnSpc>
                <a:spcPct val="80000"/>
              </a:lnSpc>
              <a:defRPr/>
            </a:pPr>
            <a:r>
              <a:rPr lang="en-US" sz="1100" i="1" dirty="0">
                <a:effectLst/>
              </a:rPr>
              <a:t>Rahimi v. Nintendo of America, Inc</a:t>
            </a:r>
            <a:r>
              <a:rPr lang="en-US" sz="1100" dirty="0">
                <a:effectLst/>
              </a:rPr>
              <a:t>., 936 F. Supp. 2d 1141 (N.D. Cal. 2013)</a:t>
            </a:r>
          </a:p>
          <a:p>
            <a:pPr lvl="1">
              <a:lnSpc>
                <a:spcPct val="80000"/>
              </a:lnSpc>
              <a:defRPr/>
            </a:pPr>
            <a:r>
              <a:rPr lang="en-US" sz="1100" i="1" dirty="0"/>
              <a:t>Mondigo v. Epson America, Inc</a:t>
            </a:r>
            <a:r>
              <a:rPr lang="en-US" sz="1100" dirty="0"/>
              <a:t>., 2020 WL 8839981 (C.D. Cal. Oct. 13, 2020) </a:t>
            </a:r>
          </a:p>
          <a:p>
            <a:pPr lvl="1">
              <a:lnSpc>
                <a:spcPct val="80000"/>
              </a:lnSpc>
              <a:defRPr/>
            </a:pPr>
            <a:r>
              <a:rPr lang="en-US" sz="1100" i="1" dirty="0"/>
              <a:t>Henry Schein, Inc. v. Archer &amp; White Sales, Inc.</a:t>
            </a:r>
            <a:r>
              <a:rPr lang="en-US" sz="1100" dirty="0"/>
              <a:t>, 139 S. Ct. 524 (2019)</a:t>
            </a:r>
          </a:p>
          <a:p>
            <a:pPr lvl="1">
              <a:defRPr/>
            </a:pPr>
            <a:r>
              <a:rPr lang="en-US" sz="1100" i="1" dirty="0">
                <a:effectLst/>
              </a:rPr>
              <a:t>Lamps Plus, Inc. v. Varela</a:t>
            </a:r>
            <a:r>
              <a:rPr lang="en-US" sz="1100" dirty="0"/>
              <a:t>, 139 S. Ct. 1407 (2019) (holding that ambiguity in an arbitration agreement does not provide sufficient grounds for compelling classwide arbitration) </a:t>
            </a:r>
            <a:endParaRPr lang="en-US" sz="1100" u="sng" dirty="0">
              <a:effectLst/>
            </a:endParaRPr>
          </a:p>
          <a:p>
            <a:pPr lvl="1">
              <a:lnSpc>
                <a:spcPct val="80000"/>
              </a:lnSpc>
              <a:defRPr/>
            </a:pPr>
            <a:r>
              <a:rPr lang="en-US" sz="1100" dirty="0">
                <a:effectLst/>
              </a:rPr>
              <a:t>AAA – registration requirement </a:t>
            </a:r>
          </a:p>
          <a:p>
            <a:pPr lvl="1">
              <a:lnSpc>
                <a:spcPct val="80000"/>
              </a:lnSpc>
              <a:defRPr/>
            </a:pPr>
            <a:r>
              <a:rPr lang="en-US" sz="1100" dirty="0"/>
              <a:t>Address “mass arbitration” – JAMS vs AAA vs. FedArb</a:t>
            </a:r>
          </a:p>
          <a:p>
            <a:pPr lvl="1">
              <a:lnSpc>
                <a:spcPct val="80000"/>
              </a:lnSpc>
              <a:defRPr/>
            </a:pPr>
            <a:r>
              <a:rPr lang="en-US" sz="1100" dirty="0"/>
              <a:t>Review and update frequently  </a:t>
            </a:r>
          </a:p>
          <a:p>
            <a:pPr lvl="1">
              <a:lnSpc>
                <a:spcPct val="80000"/>
              </a:lnSpc>
              <a:defRPr/>
            </a:pPr>
            <a:endParaRPr lang="en-US" sz="1100" dirty="0"/>
          </a:p>
        </p:txBody>
      </p:sp>
    </p:spTree>
    <p:extLst>
      <p:ext uri="{BB962C8B-B14F-4D97-AF65-F5344CB8AC3E}">
        <p14:creationId xmlns:p14="http://schemas.microsoft.com/office/powerpoint/2010/main" val="381895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3660804" name="Rectangle 4"/>
          <p:cNvSpPr>
            <a:spLocks noGrp="1" noRot="1" noChangeArrowheads="1"/>
          </p:cNvSpPr>
          <p:nvPr>
            <p:ph type="ctrTitle"/>
          </p:nvPr>
        </p:nvSpPr>
        <p:spPr>
          <a:xfrm>
            <a:off x="344424" y="2667000"/>
            <a:ext cx="8113776" cy="1555001"/>
          </a:xfrm>
        </p:spPr>
        <p:txBody>
          <a:bodyPr lIns="92075" tIns="46038" rIns="92075" bIns="46038">
            <a:noAutofit/>
          </a:bodyPr>
          <a:lstStyle/>
          <a:p>
            <a:pPr algn="l">
              <a:defRPr/>
            </a:pPr>
            <a:br>
              <a:rPr lang="en-US" sz="5400" dirty="0">
                <a:effectLst/>
              </a:rPr>
            </a:br>
            <a:br>
              <a:rPr lang="en-US" sz="5400" dirty="0">
                <a:effectLst/>
              </a:rPr>
            </a:br>
            <a:br>
              <a:rPr lang="en-US" sz="5400" dirty="0">
                <a:effectLst/>
              </a:rPr>
            </a:br>
            <a:br>
              <a:rPr lang="en-US" sz="5400" dirty="0">
                <a:effectLst/>
              </a:rPr>
            </a:br>
            <a:r>
              <a:rPr lang="en-US" sz="5400" dirty="0">
                <a:effectLst/>
              </a:rPr>
              <a:t>INTERNET and mobile LAW – </a:t>
            </a:r>
            <a:br>
              <a:rPr lang="en-US" sz="5400" dirty="0">
                <a:effectLst/>
              </a:rPr>
            </a:br>
            <a:r>
              <a:rPr lang="en-US" sz="5400" dirty="0">
                <a:effectLst/>
              </a:rPr>
              <a:t>YEAR IN REVIEW</a:t>
            </a:r>
            <a:br>
              <a:rPr lang="en-US" sz="5400" dirty="0">
                <a:effectLst/>
              </a:rPr>
            </a:br>
            <a:br>
              <a:rPr lang="en-US" sz="5400" dirty="0">
                <a:effectLst/>
              </a:rPr>
            </a:br>
            <a:endParaRPr lang="en-US" sz="5400" dirty="0">
              <a:effectLst/>
            </a:endParaRPr>
          </a:p>
        </p:txBody>
      </p:sp>
      <p:sp>
        <p:nvSpPr>
          <p:cNvPr id="2054" name="TextBox 7"/>
          <p:cNvSpPr txBox="1">
            <a:spLocks noChangeArrowheads="1"/>
          </p:cNvSpPr>
          <p:nvPr/>
        </p:nvSpPr>
        <p:spPr>
          <a:xfrm>
            <a:off x="1143000" y="4876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8" name="Rectangle 5"/>
          <p:cNvSpPr txBox="1">
            <a:spLocks noRot="1" noChangeArrowheads="1"/>
          </p:cNvSpPr>
          <p:nvPr/>
        </p:nvSpPr>
        <p:spPr>
          <a:xfrm>
            <a:off x="344424" y="5087112"/>
            <a:ext cx="2587752"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3" name="Rectangle 5"/>
          <p:cNvSpPr txBox="1">
            <a:spLocks noRot="1" noChangeArrowheads="1"/>
          </p:cNvSpPr>
          <p:nvPr/>
        </p:nvSpPr>
        <p:spPr>
          <a:xfrm>
            <a:off x="3770295" y="5029200"/>
            <a:ext cx="2590800"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4" name="Rectangle 5"/>
          <p:cNvSpPr txBox="1">
            <a:spLocks noRot="1" noChangeArrowheads="1"/>
          </p:cNvSpPr>
          <p:nvPr/>
        </p:nvSpPr>
        <p:spPr>
          <a:xfrm>
            <a:off x="1752600" y="4274337"/>
            <a:ext cx="5410200" cy="2583663"/>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r>
              <a:rPr lang="en-US" sz="2400" b="1" kern="0" dirty="0"/>
              <a:t>Ian Ballon, JD, LLM, CIPP/US</a:t>
            </a:r>
          </a:p>
          <a:p>
            <a:pPr marL="342900" indent="-342900" eaLnBrk="1" hangingPunct="1">
              <a:lnSpc>
                <a:spcPct val="80000"/>
              </a:lnSpc>
              <a:defRPr/>
            </a:pPr>
            <a:r>
              <a:rPr lang="en-US" sz="2400" b="1" kern="0" dirty="0"/>
              <a:t>Co-Chair, Global IP &amp; Technology Practice Group</a:t>
            </a:r>
          </a:p>
          <a:p>
            <a:pPr marL="342900" indent="-342900" eaLnBrk="1" hangingPunct="1">
              <a:lnSpc>
                <a:spcPct val="80000"/>
              </a:lnSpc>
              <a:defRPr/>
            </a:pPr>
            <a:r>
              <a:rPr lang="en-US" sz="2400" b="1" kern="0" dirty="0"/>
              <a:t>Greenberg Traurig LLP</a:t>
            </a:r>
            <a:endParaRPr lang="en-US" sz="2400" kern="0" dirty="0"/>
          </a:p>
          <a:p>
            <a:pPr marL="342900" indent="-342900" eaLnBrk="1" hangingPunct="1">
              <a:lnSpc>
                <a:spcPct val="80000"/>
              </a:lnSpc>
              <a:defRPr/>
            </a:pPr>
            <a:r>
              <a:rPr lang="en-US" sz="2000" kern="0" dirty="0"/>
              <a:t>(650) 289-7881   (310) 586-6575  (202) 331-3138</a:t>
            </a:r>
          </a:p>
          <a:p>
            <a:pPr marL="342900" indent="-342900" eaLnBrk="1" hangingPunct="1">
              <a:lnSpc>
                <a:spcPct val="80000"/>
              </a:lnSpc>
              <a:defRPr/>
            </a:pPr>
            <a:r>
              <a:rPr lang="en-US" sz="2000" kern="0" dirty="0"/>
              <a:t>Ballon@GTLaw.com</a:t>
            </a:r>
          </a:p>
          <a:p>
            <a:pPr marL="342900" indent="-342900" eaLnBrk="1" hangingPunct="1">
              <a:lnSpc>
                <a:spcPct val="80000"/>
              </a:lnSpc>
              <a:defRPr/>
            </a:pPr>
            <a:r>
              <a:rPr lang="en-US" sz="2000" u="sng" kern="0" dirty="0"/>
              <a:t>www.IanBallon.net</a:t>
            </a:r>
          </a:p>
        </p:txBody>
      </p:sp>
      <p:sp>
        <p:nvSpPr>
          <p:cNvPr id="15" name="Rectangle 5">
            <a:extLst>
              <a:ext uri="{FF2B5EF4-FFF2-40B4-BE49-F238E27FC236}">
                <a16:creationId xmlns:a16="http://schemas.microsoft.com/office/drawing/2014/main" id="{DF5AC110-CF05-429F-94DF-CB0A9CB4E2F7}"/>
              </a:ext>
            </a:extLst>
          </p:cNvPr>
          <p:cNvSpPr txBox="1">
            <a:spLocks noRot="1" noChangeArrowheads="1"/>
          </p:cNvSpPr>
          <p:nvPr/>
        </p:nvSpPr>
        <p:spPr>
          <a:xfrm>
            <a:off x="559617" y="4800600"/>
            <a:ext cx="3343134" cy="1828800"/>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400" kern="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4222001"/>
            <a:ext cx="1577242" cy="2417956"/>
          </a:xfrm>
          <a:prstGeom prst="rect">
            <a:avLst/>
          </a:prstGeom>
        </p:spPr>
      </p:pic>
    </p:spTree>
    <p:extLst>
      <p:ext uri="{BB962C8B-B14F-4D97-AF65-F5344CB8AC3E}">
        <p14:creationId xmlns:p14="http://schemas.microsoft.com/office/powerpoint/2010/main" val="1124879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3050" y="-7429500"/>
            <a:ext cx="12230100" cy="21717000"/>
          </a:xfrm>
          <a:prstGeom prst="rect">
            <a:avLst/>
          </a:prstGeom>
        </p:spPr>
      </p:pic>
    </p:spTree>
    <p:extLst>
      <p:ext uri="{BB962C8B-B14F-4D97-AF65-F5344CB8AC3E}">
        <p14:creationId xmlns:p14="http://schemas.microsoft.com/office/powerpoint/2010/main" val="2256991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1930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3200399"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0"/>
            <a:ext cx="35052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0"/>
            <a:ext cx="2438399" cy="6858000"/>
          </a:xfrm>
          <a:prstGeom prst="rect">
            <a:avLst/>
          </a:prstGeom>
        </p:spPr>
      </p:pic>
    </p:spTree>
    <p:extLst>
      <p:ext uri="{BB962C8B-B14F-4D97-AF65-F5344CB8AC3E}">
        <p14:creationId xmlns:p14="http://schemas.microsoft.com/office/powerpoint/2010/main" val="2090326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971" y="0"/>
            <a:ext cx="4454058" cy="6858000"/>
          </a:xfrm>
          <a:prstGeom prst="rect">
            <a:avLst/>
          </a:prstGeom>
        </p:spPr>
      </p:pic>
    </p:spTree>
    <p:extLst>
      <p:ext uri="{BB962C8B-B14F-4D97-AF65-F5344CB8AC3E}">
        <p14:creationId xmlns:p14="http://schemas.microsoft.com/office/powerpoint/2010/main" val="14766815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Uigh" typeface="Microsoft Uighur"/>
        <a:font script="Beng" typeface="Vrinda"/>
        <a:font script="Cyrl" typeface="Arial"/>
        <a:font script="Mlym" typeface="Kartika"/>
        <a:font script="Yiii" typeface="Microsoft Yi Baiti"/>
        <a:font script="Cher" typeface="Plantagenet Cherokee"/>
        <a:font script="Orya" typeface="Kalinga"/>
        <a:font script="Geor" typeface="Sylfaen"/>
        <a:font script="Gujr" typeface="Shruti"/>
        <a:font script="Viet" typeface="Tahoma"/>
        <a:font script="Arab" typeface="Tahoma"/>
        <a:font script="Hant" typeface="微軟正黑體"/>
        <a:font script="Telu" typeface="Gautami"/>
        <a:font script="Ethi" typeface="Nyala"/>
        <a:font script="Thai" typeface="FreesiaUPC"/>
        <a:font script="Jpan" typeface="HG丸ｺﾞｼｯｸM-PRO"/>
        <a:font script="Grek" typeface="Arial"/>
        <a:font script="Sinh" typeface="Iskoola Pota"/>
        <a:font script="Deva" typeface="Mangal"/>
        <a:font script="Knda" typeface="Tunga"/>
        <a:font script="Tibt" typeface="Microsoft Himalaya"/>
        <a:font script="Khmr" typeface="DaunPenh"/>
        <a:font script="Taml" typeface="Latha"/>
        <a:font script="Hebr" typeface="Levenim MT"/>
        <a:font script="Laoo" typeface="DokChampa"/>
        <a:font script="Mong" typeface="Mongolian Baiti"/>
        <a:font script="Hans" typeface="黑体"/>
        <a:font script="Guru" typeface="Raavi"/>
        <a:font script="Thaa" typeface="MV Boli"/>
        <a:font script="Cans" typeface="Euphemia"/>
        <a:font script="Hang" typeface="휴먼옛체"/>
        <a:font script="Syrc" typeface="Estrangelo Edessa"/>
      </a:majorFont>
      <a:minorFont>
        <a:latin typeface="Book Antiqua"/>
        <a:ea typeface=""/>
        <a:cs typeface=""/>
        <a:font script="Uigh" typeface="Microsoft Uighur"/>
        <a:font script="Beng" typeface="Vrinda"/>
        <a:font script="Cyrl" typeface="Times New Roman"/>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ant" typeface="新細明體"/>
        <a:font script="Telu" typeface="Gautami"/>
        <a:font script="Ethi" typeface="Nyala"/>
        <a:font script="Thai" typeface="EucrosiaUPC"/>
        <a:font script="Jpan" typeface="HG明朝B"/>
        <a:font script="Grek" typeface="Times New Roman"/>
        <a:font script="Sinh" typeface="Iskoola Pota"/>
        <a:font script="Deva" typeface="Mangal"/>
        <a:font script="Knda" typeface="Tunga"/>
        <a:font script="Tibt" typeface="Microsoft Himalaya"/>
        <a:font script="Khmr" typeface="MoolBoran"/>
        <a:font script="Taml" typeface="Latha"/>
        <a:font script="Hebr" typeface="David"/>
        <a:font script="Laoo" typeface="DokChampa"/>
        <a:font script="Mong" typeface="Mongolian Baiti"/>
        <a:font script="Hans" typeface="宋体"/>
        <a:font script="Guru" typeface="Raavi"/>
        <a:font script="Thaa" typeface="MV Boli"/>
        <a:font script="Cans" typeface="Euphemia"/>
        <a:font script="Hang" typeface="돋움"/>
        <a:font script="Syrc" typeface="Estrangelo Edessa"/>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tileRect/>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tileRect/>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tileRect l="-100000" t="-100000"/>
        </a:gradFill>
        <a:blipFill>
          <a:blip xmlns:r="http://schemas.openxmlformats.org/officeDocument/2006/relationships" r:embed="rId1">
            <a:duotone>
              <a:schemeClr val="phClr">
                <a:shade val="3000"/>
                <a:satMod val="110000"/>
              </a:schemeClr>
              <a:schemeClr val="phClr">
                <a:tint val="60000"/>
                <a:satMod val="425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MoolBoran"/>
        <a:font script="Taml" typeface="Latha"/>
        <a:font script="Hebr" typeface="Times New Roman"/>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MoolBoran"/>
        <a:font script="Taml" typeface="Latha"/>
        <a:font script="Hebr" typeface="Times New Roman"/>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0</TotalTime>
  <Pages>45</Pages>
  <Words>11380</Words>
  <Application>Microsoft Office PowerPoint</Application>
  <PresentationFormat>On-screen Show (4:3)</PresentationFormat>
  <Paragraphs>541</Paragraphs>
  <Slides>58</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Arial</vt:lpstr>
      <vt:lpstr>Book Antiqua</vt:lpstr>
      <vt:lpstr>EngraversGothic BT</vt:lpstr>
      <vt:lpstr>Georgia</vt:lpstr>
      <vt:lpstr>HelveticaNeue LT 55 Roman</vt:lpstr>
      <vt:lpstr>Lucida Sans</vt:lpstr>
      <vt:lpstr>Times New Roman</vt:lpstr>
      <vt:lpstr>Wingdings</vt:lpstr>
      <vt:lpstr>Wingdings 2</vt:lpstr>
      <vt:lpstr>Wingdings 3</vt:lpstr>
      <vt:lpstr>Apex</vt:lpstr>
      <vt:lpstr>    INTERNET and mobile LAW –  YEAR IN REVIEW  </vt:lpstr>
      <vt:lpstr>PowerPoint Presentation</vt:lpstr>
      <vt:lpstr>PowerPoint Presentation</vt:lpstr>
      <vt:lpstr>Year in Review and what to expect for 2023….</vt:lpstr>
      <vt:lpstr>AI Art and copyrightability</vt:lpstr>
      <vt:lpstr>PowerPoint Presentation</vt:lpstr>
      <vt:lpstr>PowerPoint Presentation</vt:lpstr>
      <vt:lpstr>PowerPoint Presentation</vt:lpstr>
      <vt:lpstr>PowerPoint Presentation</vt:lpstr>
      <vt:lpstr>PowerPoint Presentation</vt:lpstr>
      <vt:lpstr>PowerPoint Presentation</vt:lpstr>
      <vt:lpstr>AI Art and Copyrightability</vt:lpstr>
      <vt:lpstr>ARTIFICIAL INTELLIGENCE, SCREEN SCRAPING AND data portability</vt:lpstr>
      <vt:lpstr>AI/ Screen Scraping/ Data Portability </vt:lpstr>
      <vt:lpstr>Copyright  fair use AND THE WARHOL CASE</vt:lpstr>
      <vt:lpstr>Copyright Fair Use  </vt:lpstr>
      <vt:lpstr>Andy Warhol Foundation for the Visual Arts, Inc. v. Goldsmith, 11 F.4th 26 (2d Cir. 2021), cert. granted, 142 S. Ct. 1412 (2022)    </vt:lpstr>
      <vt:lpstr>Copyright Fair Use  </vt:lpstr>
      <vt:lpstr>Andy Warhol Foundation for the Visual Arts, Inc. v. Goldsmith, 11 F.4th 26 (2d Cir. 2021), cert. granted, 142 S. Ct. 1412 (2022)    </vt:lpstr>
      <vt:lpstr>NFTs</vt:lpstr>
      <vt:lpstr>PowerPoint Presentation</vt:lpstr>
      <vt:lpstr>NFTs and copyright law </vt:lpstr>
      <vt:lpstr>FIRST AMENDMENT LIMITATIONS ON Lanham act ENFORCEMENT AND THE JACK DANIELS CASE  </vt:lpstr>
      <vt:lpstr>Lanham Act Fair Use and the First Amendment</vt:lpstr>
      <vt:lpstr>PowerPoint Presentation</vt:lpstr>
      <vt:lpstr>Punchbowl, Inc. v. AJ Press, 52 F.4th 1091(9th Cir. 2022)</vt:lpstr>
      <vt:lpstr>VIP Productions LLC v. Jack Daniel's Properties, Inc.</vt:lpstr>
      <vt:lpstr>THE CDA: Gonzalez v. google and twitter, inc. v. taamneh </vt:lpstr>
      <vt:lpstr>230 – Intellectual Property </vt:lpstr>
      <vt:lpstr>230 &amp; Related Speech Cases</vt:lpstr>
      <vt:lpstr>Marketplaces</vt:lpstr>
      <vt:lpstr>State Laws to Restrict Social Media Speech</vt:lpstr>
      <vt:lpstr>SECONDARY IP LIABILITY AND THE CDA </vt:lpstr>
      <vt:lpstr>Secondary IP Liability </vt:lpstr>
      <vt:lpstr>CPRA AND RELATED DATA PRIVACY, CYBERSECURITY BREACH &amp; AdTech PUTATIVE CLASS ACTION LITIGATION</vt:lpstr>
      <vt:lpstr>Cybersecurity/Data Privacy Class Action Litigation </vt:lpstr>
      <vt:lpstr>PowerPoint Presentation</vt:lpstr>
      <vt:lpstr>PowerPoint Presentation</vt:lpstr>
      <vt:lpstr>PowerPoint Presentation</vt:lpstr>
      <vt:lpstr>PowerPoint Presentation</vt:lpstr>
      <vt:lpstr>LITIGATION UNDER THE California Privacy Rights and Enforcement Act of 2020 (CPRA)</vt:lpstr>
      <vt:lpstr>PowerPoint Presentation</vt:lpstr>
      <vt:lpstr>PowerPoint Presentation</vt:lpstr>
      <vt:lpstr>How will litigation change under the CPRA?</vt:lpstr>
      <vt:lpstr>MITIGATING RISK</vt:lpstr>
      <vt:lpstr>Litigation - Risk Mitigation </vt:lpstr>
      <vt:lpstr>ONLINE AND MOBILE CONTRACT FORMATION </vt:lpstr>
      <vt:lpstr>Online and Mobile Contract Formation </vt:lpstr>
      <vt:lpstr>PowerPoint Presentation</vt:lpstr>
      <vt:lpstr>PowerPoint Presentation</vt:lpstr>
      <vt:lpstr>PowerPoint Presentation</vt:lpstr>
      <vt:lpstr>Online and Mobile Contract Formation </vt:lpstr>
      <vt:lpstr>PowerPoint Presentation</vt:lpstr>
      <vt:lpstr>PowerPoint Presentation</vt:lpstr>
      <vt:lpstr>PowerPoint Presentation</vt:lpstr>
      <vt:lpstr>Online and Mobile Contract Formation </vt:lpstr>
      <vt:lpstr>Arbitration &amp; Mass Arbitration </vt:lpstr>
      <vt:lpstr>    INTERNET and mobile LAW –  YEAR IN REVIEW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LAW year in review</dc:title>
  <dc:creator>Ian Ballon</dc:creator>
  <cp:lastModifiedBy>Arata, Kallie (Mgr-ShrdSvc-Mktg)</cp:lastModifiedBy>
  <cp:revision>379</cp:revision>
  <cp:lastPrinted>2023-01-11T02:22:25Z</cp:lastPrinted>
  <dcterms:created xsi:type="dcterms:W3CDTF">1900-01-01T00:00:00Z</dcterms:created>
  <dcterms:modified xsi:type="dcterms:W3CDTF">2023-04-10T22:44:14Z</dcterms:modified>
</cp:coreProperties>
</file>