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Lst>
  <p:notesMasterIdLst>
    <p:notesMasterId r:id="rId61"/>
  </p:notesMasterIdLst>
  <p:handoutMasterIdLst>
    <p:handoutMasterId r:id="rId62"/>
  </p:handoutMasterIdLst>
  <p:sldIdLst>
    <p:sldId id="3898" r:id="rId2"/>
    <p:sldId id="3643" r:id="rId3"/>
    <p:sldId id="3816" r:id="rId4"/>
    <p:sldId id="3811" r:id="rId5"/>
    <p:sldId id="3875" r:id="rId6"/>
    <p:sldId id="3876" r:id="rId7"/>
    <p:sldId id="3871" r:id="rId8"/>
    <p:sldId id="3872" r:id="rId9"/>
    <p:sldId id="3873" r:id="rId10"/>
    <p:sldId id="3874" r:id="rId11"/>
    <p:sldId id="3877" r:id="rId12"/>
    <p:sldId id="3878" r:id="rId13"/>
    <p:sldId id="3886" r:id="rId14"/>
    <p:sldId id="3887" r:id="rId15"/>
    <p:sldId id="3820" r:id="rId16"/>
    <p:sldId id="3846" r:id="rId17"/>
    <p:sldId id="3847" r:id="rId18"/>
    <p:sldId id="3848" r:id="rId19"/>
    <p:sldId id="3868" r:id="rId20"/>
    <p:sldId id="3881" r:id="rId21"/>
    <p:sldId id="3880" r:id="rId22"/>
    <p:sldId id="3882" r:id="rId23"/>
    <p:sldId id="3831" r:id="rId24"/>
    <p:sldId id="3832" r:id="rId25"/>
    <p:sldId id="3833" r:id="rId26"/>
    <p:sldId id="3888" r:id="rId27"/>
    <p:sldId id="3849" r:id="rId28"/>
    <p:sldId id="3899" r:id="rId29"/>
    <p:sldId id="3836" r:id="rId30"/>
    <p:sldId id="3853" r:id="rId31"/>
    <p:sldId id="3869" r:id="rId32"/>
    <p:sldId id="3854" r:id="rId33"/>
    <p:sldId id="3901" r:id="rId34"/>
    <p:sldId id="3855" r:id="rId35"/>
    <p:sldId id="3856" r:id="rId36"/>
    <p:sldId id="3794" r:id="rId37"/>
    <p:sldId id="3795" r:id="rId38"/>
    <p:sldId id="3796" r:id="rId39"/>
    <p:sldId id="3797" r:id="rId40"/>
    <p:sldId id="3892" r:id="rId41"/>
    <p:sldId id="3891" r:id="rId42"/>
    <p:sldId id="3798" r:id="rId43"/>
    <p:sldId id="3799" r:id="rId44"/>
    <p:sldId id="3800" r:id="rId45"/>
    <p:sldId id="3801" r:id="rId46"/>
    <p:sldId id="3802" r:id="rId47"/>
    <p:sldId id="3803" r:id="rId48"/>
    <p:sldId id="3804" r:id="rId49"/>
    <p:sldId id="3857" r:id="rId50"/>
    <p:sldId id="3858" r:id="rId51"/>
    <p:sldId id="3859" r:id="rId52"/>
    <p:sldId id="3860" r:id="rId53"/>
    <p:sldId id="3884" r:id="rId54"/>
    <p:sldId id="3862" r:id="rId55"/>
    <p:sldId id="3863" r:id="rId56"/>
    <p:sldId id="3864" r:id="rId57"/>
    <p:sldId id="3885" r:id="rId58"/>
    <p:sldId id="3866" r:id="rId59"/>
    <p:sldId id="3902" r:id="rId6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3" autoAdjust="0"/>
    <p:restoredTop sz="98870" autoAdjust="0"/>
  </p:normalViewPr>
  <p:slideViewPr>
    <p:cSldViewPr>
      <p:cViewPr varScale="1">
        <p:scale>
          <a:sx n="109" d="100"/>
          <a:sy n="109" d="100"/>
        </p:scale>
        <p:origin x="1710" y="96"/>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3972560" y="0"/>
            <a:ext cx="3037840" cy="464266"/>
          </a:xfrm>
          <a:prstGeom prst="rect">
            <a:avLst/>
          </a:prstGeom>
          <a:noFill/>
          <a:ln w="9525">
            <a:noFill/>
            <a:miter lim="800000"/>
          </a:ln>
          <a:effectLst/>
        </p:spPr>
        <p:txBody>
          <a:bodyPr vert="horz" wrap="square" lIns="19048" tIns="0" rIns="1904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3972560" y="8832134"/>
            <a:ext cx="3037840" cy="464266"/>
          </a:xfrm>
          <a:prstGeom prst="rect">
            <a:avLst/>
          </a:prstGeom>
          <a:noFill/>
          <a:ln w="9525">
            <a:noFill/>
            <a:miter lim="800000"/>
          </a:ln>
          <a:effectLst/>
        </p:spPr>
        <p:txBody>
          <a:bodyPr vert="horz" wrap="square" lIns="19048" tIns="0" rIns="1904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34720" y="4416069"/>
            <a:ext cx="5140960" cy="4181557"/>
          </a:xfrm>
          <a:prstGeom prst="rect">
            <a:avLst/>
          </a:prstGeom>
          <a:noFill/>
          <a:ln w="9525">
            <a:noFill/>
            <a:miter lim="800000"/>
          </a:ln>
          <a:effectLst/>
        </p:spPr>
        <p:txBody>
          <a:bodyPr vert="horz" wrap="square" lIns="92061" tIns="46031" rIns="92061" bIns="46031"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190625" y="703263"/>
            <a:ext cx="4630738" cy="3473450"/>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164500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547184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14</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04828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4223452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305984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3601" indent="-286000" eaLnBrk="0" hangingPunct="0">
              <a:defRPr>
                <a:solidFill>
                  <a:schemeClr val="tx1"/>
                </a:solidFill>
                <a:latin typeface="Arial" panose="020B0604020202020204" pitchFamily="34" charset="0"/>
              </a:defRPr>
            </a:lvl2pPr>
            <a:lvl3pPr marL="1144002" indent="-228800" eaLnBrk="0" hangingPunct="0">
              <a:defRPr>
                <a:solidFill>
                  <a:schemeClr val="tx1"/>
                </a:solidFill>
                <a:latin typeface="Arial" panose="020B0604020202020204" pitchFamily="34" charset="0"/>
              </a:defRPr>
            </a:lvl3pPr>
            <a:lvl4pPr marL="1601602" indent="-228800" eaLnBrk="0" hangingPunct="0">
              <a:defRPr>
                <a:solidFill>
                  <a:schemeClr val="tx1"/>
                </a:solidFill>
                <a:latin typeface="Arial" panose="020B0604020202020204" pitchFamily="34" charset="0"/>
              </a:defRPr>
            </a:lvl4pPr>
            <a:lvl5pPr marL="2059203" indent="-228800" eaLnBrk="0" hangingPunct="0">
              <a:defRPr>
                <a:solidFill>
                  <a:schemeClr val="tx1"/>
                </a:solidFill>
                <a:latin typeface="Arial" panose="020B0604020202020204" pitchFamily="34" charset="0"/>
              </a:defRPr>
            </a:lvl5pPr>
            <a:lvl6pPr marL="2516803" indent="-228800" eaLnBrk="0" fontAlgn="base" hangingPunct="0">
              <a:spcBef>
                <a:spcPct val="0"/>
              </a:spcBef>
              <a:spcAft>
                <a:spcPct val="0"/>
              </a:spcAft>
              <a:defRPr>
                <a:solidFill>
                  <a:schemeClr val="tx1"/>
                </a:solidFill>
                <a:latin typeface="Arial" panose="020B0604020202020204" pitchFamily="34" charset="0"/>
              </a:defRPr>
            </a:lvl6pPr>
            <a:lvl7pPr marL="2974404" indent="-228800" eaLnBrk="0" fontAlgn="base" hangingPunct="0">
              <a:spcBef>
                <a:spcPct val="0"/>
              </a:spcBef>
              <a:spcAft>
                <a:spcPct val="0"/>
              </a:spcAft>
              <a:defRPr>
                <a:solidFill>
                  <a:schemeClr val="tx1"/>
                </a:solidFill>
                <a:latin typeface="Arial" panose="020B0604020202020204" pitchFamily="34" charset="0"/>
              </a:defRPr>
            </a:lvl7pPr>
            <a:lvl8pPr marL="3432005" indent="-228800" eaLnBrk="0" fontAlgn="base" hangingPunct="0">
              <a:spcBef>
                <a:spcPct val="0"/>
              </a:spcBef>
              <a:spcAft>
                <a:spcPct val="0"/>
              </a:spcAft>
              <a:defRPr>
                <a:solidFill>
                  <a:schemeClr val="tx1"/>
                </a:solidFill>
                <a:latin typeface="Arial" panose="020B0604020202020204" pitchFamily="34" charset="0"/>
              </a:defRPr>
            </a:lvl8pPr>
            <a:lvl9pPr marL="3889605" indent="-228800" eaLnBrk="0" fontAlgn="base" hangingPunct="0">
              <a:spcBef>
                <a:spcPct val="0"/>
              </a:spcBef>
              <a:spcAft>
                <a:spcPct val="0"/>
              </a:spcAft>
              <a:defRPr>
                <a:solidFill>
                  <a:schemeClr val="tx1"/>
                </a:solidFill>
                <a:latin typeface="Arial" panose="020B0604020202020204" pitchFamily="34" charset="0"/>
              </a:defRPr>
            </a:lvl9pPr>
          </a:lstStyle>
          <a:p>
            <a:pPr defTabSz="881390">
              <a:defRPr/>
            </a:pPr>
            <a:endParaRPr sz="1200" i="0" dirty="0">
              <a:solidFill>
                <a:prstClr val="black"/>
              </a:solidFill>
              <a:cs typeface="Arial"/>
            </a:endParaRPr>
          </a:p>
        </p:txBody>
      </p:sp>
    </p:spTree>
    <p:extLst>
      <p:ext uri="{BB962C8B-B14F-4D97-AF65-F5344CB8AC3E}">
        <p14:creationId xmlns:p14="http://schemas.microsoft.com/office/powerpoint/2010/main" val="2229173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459143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355368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16130" indent="-275434" eaLnBrk="0" hangingPunct="0">
              <a:defRPr>
                <a:solidFill>
                  <a:schemeClr val="tx1"/>
                </a:solidFill>
                <a:latin typeface="Arial" panose="020B0604020202020204" pitchFamily="34" charset="0"/>
              </a:defRPr>
            </a:lvl2pPr>
            <a:lvl3pPr marL="1101738" indent="-220348" eaLnBrk="0" hangingPunct="0">
              <a:defRPr>
                <a:solidFill>
                  <a:schemeClr val="tx1"/>
                </a:solidFill>
                <a:latin typeface="Arial" panose="020B0604020202020204" pitchFamily="34" charset="0"/>
              </a:defRPr>
            </a:lvl3pPr>
            <a:lvl4pPr marL="1542433" indent="-220348" eaLnBrk="0" hangingPunct="0">
              <a:defRPr>
                <a:solidFill>
                  <a:schemeClr val="tx1"/>
                </a:solidFill>
                <a:latin typeface="Arial" panose="020B0604020202020204" pitchFamily="34" charset="0"/>
              </a:defRPr>
            </a:lvl4pPr>
            <a:lvl5pPr marL="1983128" indent="-220348" eaLnBrk="0" hangingPunct="0">
              <a:defRPr>
                <a:solidFill>
                  <a:schemeClr val="tx1"/>
                </a:solidFill>
                <a:latin typeface="Arial" panose="020B0604020202020204" pitchFamily="34" charset="0"/>
              </a:defRPr>
            </a:lvl5pPr>
            <a:lvl6pPr marL="2423823" indent="-220348" eaLnBrk="0" fontAlgn="base" hangingPunct="0">
              <a:spcBef>
                <a:spcPct val="0"/>
              </a:spcBef>
              <a:spcAft>
                <a:spcPct val="0"/>
              </a:spcAft>
              <a:defRPr>
                <a:solidFill>
                  <a:schemeClr val="tx1"/>
                </a:solidFill>
                <a:latin typeface="Arial" panose="020B0604020202020204" pitchFamily="34" charset="0"/>
              </a:defRPr>
            </a:lvl6pPr>
            <a:lvl7pPr marL="2864518" indent="-220348" eaLnBrk="0" fontAlgn="base" hangingPunct="0">
              <a:spcBef>
                <a:spcPct val="0"/>
              </a:spcBef>
              <a:spcAft>
                <a:spcPct val="0"/>
              </a:spcAft>
              <a:defRPr>
                <a:solidFill>
                  <a:schemeClr val="tx1"/>
                </a:solidFill>
                <a:latin typeface="Arial" panose="020B0604020202020204" pitchFamily="34" charset="0"/>
              </a:defRPr>
            </a:lvl7pPr>
            <a:lvl8pPr marL="3305213" indent="-220348" eaLnBrk="0" fontAlgn="base" hangingPunct="0">
              <a:spcBef>
                <a:spcPct val="0"/>
              </a:spcBef>
              <a:spcAft>
                <a:spcPct val="0"/>
              </a:spcAft>
              <a:defRPr>
                <a:solidFill>
                  <a:schemeClr val="tx1"/>
                </a:solidFill>
                <a:latin typeface="Arial" panose="020B0604020202020204" pitchFamily="34" charset="0"/>
              </a:defRPr>
            </a:lvl8pPr>
            <a:lvl9pPr marL="3745908" indent="-220348" eaLnBrk="0" fontAlgn="base" hangingPunct="0">
              <a:spcBef>
                <a:spcPct val="0"/>
              </a:spcBef>
              <a:spcAft>
                <a:spcPct val="0"/>
              </a:spcAft>
              <a:defRPr>
                <a:solidFill>
                  <a:schemeClr val="tx1"/>
                </a:solidFill>
                <a:latin typeface="Arial" panose="020B0604020202020204" pitchFamily="34" charset="0"/>
              </a:defRPr>
            </a:lvl9pPr>
          </a:lstStyle>
          <a:p>
            <a:pPr defTabSz="881390"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169431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585237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75360" y="4559220"/>
            <a:ext cx="5364480" cy="43202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159040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4" indent="-239081" eaLnBrk="0" hangingPunct="0">
              <a:defRPr>
                <a:solidFill>
                  <a:schemeClr val="tx1"/>
                </a:solidFill>
                <a:latin typeface="Arial" pitchFamily="34" charset="0"/>
              </a:defRPr>
            </a:lvl4pPr>
            <a:lvl5pPr marL="2151725"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8" indent="-239081" eaLnBrk="0" fontAlgn="base" hangingPunct="0">
              <a:spcBef>
                <a:spcPct val="0"/>
              </a:spcBef>
              <a:spcAft>
                <a:spcPct val="0"/>
              </a:spcAft>
              <a:defRPr>
                <a:solidFill>
                  <a:schemeClr val="tx1"/>
                </a:solidFill>
                <a:latin typeface="Arial" pitchFamily="34" charset="0"/>
              </a:defRPr>
            </a:lvl8pPr>
            <a:lvl9pPr marL="4064369"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726207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2599019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3972560" y="8832134"/>
            <a:ext cx="3037840" cy="4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273735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3055382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7" indent="-285710" eaLnBrk="0" hangingPunct="0">
              <a:defRPr>
                <a:solidFill>
                  <a:schemeClr val="tx1"/>
                </a:solidFill>
                <a:latin typeface="Arial" pitchFamily="34" charset="0"/>
              </a:defRPr>
            </a:lvl2pPr>
            <a:lvl3pPr marL="1142842" indent="-228568" eaLnBrk="0" hangingPunct="0">
              <a:defRPr>
                <a:solidFill>
                  <a:schemeClr val="tx1"/>
                </a:solidFill>
                <a:latin typeface="Arial" pitchFamily="34" charset="0"/>
              </a:defRPr>
            </a:lvl3pPr>
            <a:lvl4pPr marL="1599979" indent="-228568" eaLnBrk="0" hangingPunct="0">
              <a:defRPr>
                <a:solidFill>
                  <a:schemeClr val="tx1"/>
                </a:solidFill>
                <a:latin typeface="Arial" pitchFamily="34" charset="0"/>
              </a:defRPr>
            </a:lvl4pPr>
            <a:lvl5pPr marL="2057115" indent="-228568" eaLnBrk="0" hangingPunct="0">
              <a:defRPr>
                <a:solidFill>
                  <a:schemeClr val="tx1"/>
                </a:solidFill>
                <a:latin typeface="Arial" pitchFamily="34" charset="0"/>
              </a:defRPr>
            </a:lvl5pPr>
            <a:lvl6pPr marL="2514252" indent="-228568" eaLnBrk="0" fontAlgn="base" hangingPunct="0">
              <a:spcBef>
                <a:spcPct val="0"/>
              </a:spcBef>
              <a:spcAft>
                <a:spcPct val="0"/>
              </a:spcAft>
              <a:defRPr>
                <a:solidFill>
                  <a:schemeClr val="tx1"/>
                </a:solidFill>
                <a:latin typeface="Arial" pitchFamily="34" charset="0"/>
              </a:defRPr>
            </a:lvl6pPr>
            <a:lvl7pPr marL="2971388" indent="-228568" eaLnBrk="0" fontAlgn="base" hangingPunct="0">
              <a:spcBef>
                <a:spcPct val="0"/>
              </a:spcBef>
              <a:spcAft>
                <a:spcPct val="0"/>
              </a:spcAft>
              <a:defRPr>
                <a:solidFill>
                  <a:schemeClr val="tx1"/>
                </a:solidFill>
                <a:latin typeface="Arial" pitchFamily="34" charset="0"/>
              </a:defRPr>
            </a:lvl7pPr>
            <a:lvl8pPr marL="3428525" indent="-228568" eaLnBrk="0" fontAlgn="base" hangingPunct="0">
              <a:spcBef>
                <a:spcPct val="0"/>
              </a:spcBef>
              <a:spcAft>
                <a:spcPct val="0"/>
              </a:spcAft>
              <a:defRPr>
                <a:solidFill>
                  <a:schemeClr val="tx1"/>
                </a:solidFill>
                <a:latin typeface="Arial" pitchFamily="34" charset="0"/>
              </a:defRPr>
            </a:lvl8pPr>
            <a:lvl9pPr marL="3885662" indent="-228568"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060840"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7" tIns="0" rIns="1904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099200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7896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190625" y="703263"/>
            <a:ext cx="4630738" cy="3473450"/>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9072" indent="-288105" eaLnBrk="0" hangingPunct="0">
              <a:defRPr>
                <a:solidFill>
                  <a:schemeClr val="tx1"/>
                </a:solidFill>
                <a:latin typeface="Arial" pitchFamily="34" charset="0"/>
              </a:defRPr>
            </a:lvl2pPr>
            <a:lvl3pPr marL="1152418" indent="-230484" eaLnBrk="0" hangingPunct="0">
              <a:defRPr>
                <a:solidFill>
                  <a:schemeClr val="tx1"/>
                </a:solidFill>
                <a:latin typeface="Arial" pitchFamily="34" charset="0"/>
              </a:defRPr>
            </a:lvl3pPr>
            <a:lvl4pPr marL="1613384" indent="-230484" eaLnBrk="0" hangingPunct="0">
              <a:defRPr>
                <a:solidFill>
                  <a:schemeClr val="tx1"/>
                </a:solidFill>
                <a:latin typeface="Arial" pitchFamily="34" charset="0"/>
              </a:defRPr>
            </a:lvl4pPr>
            <a:lvl5pPr marL="2074351" indent="-230484" eaLnBrk="0" hangingPunct="0">
              <a:defRPr>
                <a:solidFill>
                  <a:schemeClr val="tx1"/>
                </a:solidFill>
                <a:latin typeface="Arial" pitchFamily="34" charset="0"/>
              </a:defRPr>
            </a:lvl5pPr>
            <a:lvl6pPr marL="2535319" indent="-230484" eaLnBrk="0" fontAlgn="base" hangingPunct="0">
              <a:spcBef>
                <a:spcPct val="0"/>
              </a:spcBef>
              <a:spcAft>
                <a:spcPct val="0"/>
              </a:spcAft>
              <a:defRPr>
                <a:solidFill>
                  <a:schemeClr val="tx1"/>
                </a:solidFill>
                <a:latin typeface="Arial" pitchFamily="34" charset="0"/>
              </a:defRPr>
            </a:lvl6pPr>
            <a:lvl7pPr marL="2996286" indent="-230484" eaLnBrk="0" fontAlgn="base" hangingPunct="0">
              <a:spcBef>
                <a:spcPct val="0"/>
              </a:spcBef>
              <a:spcAft>
                <a:spcPct val="0"/>
              </a:spcAft>
              <a:defRPr>
                <a:solidFill>
                  <a:schemeClr val="tx1"/>
                </a:solidFill>
                <a:latin typeface="Arial" pitchFamily="34" charset="0"/>
              </a:defRPr>
            </a:lvl7pPr>
            <a:lvl8pPr marL="3457253" indent="-230484" eaLnBrk="0" fontAlgn="base" hangingPunct="0">
              <a:spcBef>
                <a:spcPct val="0"/>
              </a:spcBef>
              <a:spcAft>
                <a:spcPct val="0"/>
              </a:spcAft>
              <a:defRPr>
                <a:solidFill>
                  <a:schemeClr val="tx1"/>
                </a:solidFill>
                <a:latin typeface="Arial" pitchFamily="34" charset="0"/>
              </a:defRPr>
            </a:lvl8pPr>
            <a:lvl9pPr marL="3918220" indent="-230484"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sz="1000" b="0" i="1"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416545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endParaRPr dirty="0"/>
          </a:p>
        </p:txBody>
      </p:sp>
    </p:spTree>
    <p:extLst>
      <p:ext uri="{BB962C8B-B14F-4D97-AF65-F5344CB8AC3E}">
        <p14:creationId xmlns:p14="http://schemas.microsoft.com/office/powerpoint/2010/main" val="428360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060839" y="8815574"/>
            <a:ext cx="3105348" cy="46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50" tIns="0" rIns="19050"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8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07114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126" indent="-298895" eaLnBrk="0" hangingPunct="0">
              <a:defRPr>
                <a:solidFill>
                  <a:schemeClr val="tx1"/>
                </a:solidFill>
                <a:latin typeface="Arial" pitchFamily="34" charset="0"/>
              </a:defRPr>
            </a:lvl2pPr>
            <a:lvl3pPr marL="1195578" indent="-239116" eaLnBrk="0" hangingPunct="0">
              <a:defRPr>
                <a:solidFill>
                  <a:schemeClr val="tx1"/>
                </a:solidFill>
                <a:latin typeface="Arial" pitchFamily="34" charset="0"/>
              </a:defRPr>
            </a:lvl3pPr>
            <a:lvl4pPr marL="1673809" indent="-239116" eaLnBrk="0" hangingPunct="0">
              <a:defRPr>
                <a:solidFill>
                  <a:schemeClr val="tx1"/>
                </a:solidFill>
                <a:latin typeface="Arial" pitchFamily="34" charset="0"/>
              </a:defRPr>
            </a:lvl4pPr>
            <a:lvl5pPr marL="2152040" indent="-239116" eaLnBrk="0" hangingPunct="0">
              <a:defRPr>
                <a:solidFill>
                  <a:schemeClr val="tx1"/>
                </a:solidFill>
                <a:latin typeface="Arial" pitchFamily="34" charset="0"/>
              </a:defRPr>
            </a:lvl5pPr>
            <a:lvl6pPr marL="2630272" indent="-239116" eaLnBrk="0" fontAlgn="base" hangingPunct="0">
              <a:spcBef>
                <a:spcPct val="0"/>
              </a:spcBef>
              <a:spcAft>
                <a:spcPct val="0"/>
              </a:spcAft>
              <a:defRPr>
                <a:solidFill>
                  <a:schemeClr val="tx1"/>
                </a:solidFill>
                <a:latin typeface="Arial" pitchFamily="34" charset="0"/>
              </a:defRPr>
            </a:lvl6pPr>
            <a:lvl7pPr marL="3108503" indent="-239116" eaLnBrk="0" fontAlgn="base" hangingPunct="0">
              <a:spcBef>
                <a:spcPct val="0"/>
              </a:spcBef>
              <a:spcAft>
                <a:spcPct val="0"/>
              </a:spcAft>
              <a:defRPr>
                <a:solidFill>
                  <a:schemeClr val="tx1"/>
                </a:solidFill>
                <a:latin typeface="Arial" pitchFamily="34" charset="0"/>
              </a:defRPr>
            </a:lvl7pPr>
            <a:lvl8pPr marL="3586734" indent="-239116" eaLnBrk="0" fontAlgn="base" hangingPunct="0">
              <a:spcBef>
                <a:spcPct val="0"/>
              </a:spcBef>
              <a:spcAft>
                <a:spcPct val="0"/>
              </a:spcAft>
              <a:defRPr>
                <a:solidFill>
                  <a:schemeClr val="tx1"/>
                </a:solidFill>
                <a:latin typeface="Arial" pitchFamily="34" charset="0"/>
              </a:defRPr>
            </a:lvl8pPr>
            <a:lvl9pPr marL="4064965" indent="-239116"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52355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34720" y="4414483"/>
            <a:ext cx="5140960" cy="418314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351931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1427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14400" y="4422775"/>
            <a:ext cx="50292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42" tIns="48530" rIns="95442" bIns="48530"/>
          <a:lstStyle/>
          <a:p>
            <a:pPr defTabSz="950913"/>
            <a:endParaRPr lang="en-US" altLang="en-US" dirty="0"/>
          </a:p>
        </p:txBody>
      </p:sp>
    </p:spTree>
    <p:extLst>
      <p:ext uri="{BB962C8B-B14F-4D97-AF65-F5344CB8AC3E}">
        <p14:creationId xmlns:p14="http://schemas.microsoft.com/office/powerpoint/2010/main" val="1061408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41723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260242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931996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135458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63343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2657801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841" indent="-285708" eaLnBrk="0" hangingPunct="0">
              <a:defRPr>
                <a:solidFill>
                  <a:schemeClr val="tx1"/>
                </a:solidFill>
                <a:latin typeface="Arial" pitchFamily="34" charset="0"/>
              </a:defRPr>
            </a:lvl2pPr>
            <a:lvl3pPr marL="1142833" indent="-228567" eaLnBrk="0" hangingPunct="0">
              <a:defRPr>
                <a:solidFill>
                  <a:schemeClr val="tx1"/>
                </a:solidFill>
                <a:latin typeface="Arial" pitchFamily="34" charset="0"/>
              </a:defRPr>
            </a:lvl3pPr>
            <a:lvl4pPr marL="1599965" indent="-228567" eaLnBrk="0" hangingPunct="0">
              <a:defRPr>
                <a:solidFill>
                  <a:schemeClr val="tx1"/>
                </a:solidFill>
                <a:latin typeface="Arial" pitchFamily="34" charset="0"/>
              </a:defRPr>
            </a:lvl4pPr>
            <a:lvl5pPr marL="2057099" indent="-228567" eaLnBrk="0" hangingPunct="0">
              <a:defRPr>
                <a:solidFill>
                  <a:schemeClr val="tx1"/>
                </a:solidFill>
                <a:latin typeface="Arial" pitchFamily="34" charset="0"/>
              </a:defRPr>
            </a:lvl5pPr>
            <a:lvl6pPr marL="2514232" indent="-228567" eaLnBrk="0" fontAlgn="base" hangingPunct="0">
              <a:spcBef>
                <a:spcPct val="0"/>
              </a:spcBef>
              <a:spcAft>
                <a:spcPct val="0"/>
              </a:spcAft>
              <a:defRPr>
                <a:solidFill>
                  <a:schemeClr val="tx1"/>
                </a:solidFill>
                <a:latin typeface="Arial" pitchFamily="34" charset="0"/>
              </a:defRPr>
            </a:lvl6pPr>
            <a:lvl7pPr marL="2971364" indent="-228567" eaLnBrk="0" fontAlgn="base" hangingPunct="0">
              <a:spcBef>
                <a:spcPct val="0"/>
              </a:spcBef>
              <a:spcAft>
                <a:spcPct val="0"/>
              </a:spcAft>
              <a:defRPr>
                <a:solidFill>
                  <a:schemeClr val="tx1"/>
                </a:solidFill>
                <a:latin typeface="Arial" pitchFamily="34" charset="0"/>
              </a:defRPr>
            </a:lvl7pPr>
            <a:lvl8pPr marL="3428498" indent="-228567" eaLnBrk="0" fontAlgn="base" hangingPunct="0">
              <a:spcBef>
                <a:spcPct val="0"/>
              </a:spcBef>
              <a:spcAft>
                <a:spcPct val="0"/>
              </a:spcAft>
              <a:defRPr>
                <a:solidFill>
                  <a:schemeClr val="tx1"/>
                </a:solidFill>
                <a:latin typeface="Arial" pitchFamily="34" charset="0"/>
              </a:defRPr>
            </a:lvl8pPr>
            <a:lvl9pPr marL="3885630" indent="-22856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060839"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060839"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48" tIns="0" rIns="1904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8817157"/>
            <a:ext cx="3105348" cy="46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105348" cy="45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7" tIns="45713" rIns="91427" bIns="45713"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55491" y="4406206"/>
            <a:ext cx="5255204" cy="41752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49" tIns="47618" rIns="93649" bIns="47618"/>
          <a:lstStyle/>
          <a:p>
            <a:pPr defTabSz="950774"/>
            <a:endParaRPr lang="en-US" altLang="en-US" dirty="0"/>
          </a:p>
        </p:txBody>
      </p:sp>
    </p:spTree>
    <p:extLst>
      <p:ext uri="{BB962C8B-B14F-4D97-AF65-F5344CB8AC3E}">
        <p14:creationId xmlns:p14="http://schemas.microsoft.com/office/powerpoint/2010/main" val="73104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a:blip r:embed="rId2">
            <a:duotone>
              <a:schemeClr val="bg2">
                <a:shade val="3000"/>
                <a:satMod val="110000"/>
              </a:schemeClr>
              <a:schemeClr val="bg2">
                <a:tint val="60000"/>
                <a:satMod val="425000"/>
              </a:schemeClr>
            </a:duotone>
            <a:extLst>
              <a:ext uri="{BEBA8EAE-BF5A-486C-A8C5-ECC9F3942E4B}">
                <a14:imgProps xmlns:a14="http://schemas.microsoft.com/office/drawing/2010/main">
                  <a14:imgLayer r:embed="rId3">
                    <a14:imgEffect>
                      <a14:sharpenSoften amount="-25000"/>
                    </a14:imgEffect>
                    <a14:imgEffect>
                      <a14:brightnessContrast bright="-32000" contrast="2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allon@GTLaw.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mailto:Ballon@GTLaw.com"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(650) 289-7881   (310) 586-6575  (202) 331-3138</a:t>
            </a:r>
          </a:p>
          <a:p>
            <a:pPr marL="342900" indent="-342900" eaLnBrk="1" hangingPunct="1">
              <a:lnSpc>
                <a:spcPct val="80000"/>
              </a:lnSpc>
              <a:defRPr/>
            </a:pPr>
            <a:r>
              <a:rPr lang="en-US" sz="2000" kern="0" dirty="0">
                <a:hlinkClick r:id="rId3"/>
              </a:rPr>
              <a:t>Ballon@GTLaw.com</a:t>
            </a:r>
            <a:endParaRPr lang="en-US" sz="2000" kern="0" dirty="0"/>
          </a:p>
          <a:p>
            <a:pPr marL="342900" indent="-342900" eaLnBrk="1" hangingPunct="1">
              <a:lnSpc>
                <a:spcPct val="80000"/>
              </a:lnSpc>
              <a:defRPr/>
            </a:pPr>
            <a:r>
              <a:rPr lang="en-US" sz="2000" u="sng" kern="0"/>
              <a:t>www</a:t>
            </a:r>
            <a:r>
              <a:rPr lang="en-US" sz="2000" u="sng" kern="0" dirty="0"/>
              <a:t>.IanBallon.net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1569177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81000"/>
            <a:ext cx="8991600" cy="6477000"/>
          </a:xfrm>
        </p:spPr>
        <p:txBody>
          <a:bodyPr>
            <a:normAutofit fontScale="25000" lnSpcReduction="20000"/>
          </a:bodyPr>
          <a:lstStyle/>
          <a:p>
            <a:r>
              <a:rPr lang="en-US" altLang="en-US" sz="6400" dirty="0"/>
              <a:t>How the U.S. Supreme Court’s decisions in </a:t>
            </a:r>
            <a:r>
              <a:rPr lang="en-US" altLang="en-US" sz="6400" i="1" dirty="0"/>
              <a:t>Warhol, Jack Daniels, Gonzalez </a:t>
            </a:r>
            <a:r>
              <a:rPr lang="en-US" altLang="en-US" sz="6400" dirty="0"/>
              <a:t>and </a:t>
            </a:r>
            <a:r>
              <a:rPr lang="en-US" altLang="en-US" sz="6400" i="1" dirty="0"/>
              <a:t>Garnier</a:t>
            </a:r>
            <a:r>
              <a:rPr lang="en-US" altLang="en-US" sz="6400" dirty="0"/>
              <a:t> will impact the tech community and innovation in the coming year </a:t>
            </a:r>
          </a:p>
          <a:p>
            <a:r>
              <a:rPr lang="en-US" altLang="en-US" sz="6400" dirty="0"/>
              <a:t>Copyright Fair Use - AI art, NFT reuse, and other fair use and First Amendment issues </a:t>
            </a:r>
          </a:p>
          <a:p>
            <a:r>
              <a:rPr lang="en-US" altLang="en-US" sz="6400" dirty="0"/>
              <a:t>Data reuse and AI - the law and liability issues surrounding machine learning test sets</a:t>
            </a:r>
          </a:p>
          <a:p>
            <a:r>
              <a:rPr lang="en-US" altLang="en-US" sz="6400" dirty="0"/>
              <a:t>CPRA privacy litigation – CCPA litigation lessons; strategies to defeat CPRA class actions</a:t>
            </a:r>
          </a:p>
          <a:p>
            <a:r>
              <a:rPr lang="en-US" altLang="en-US" sz="6400" dirty="0"/>
              <a:t>State and federal data privacy and cybersecurity breach class action suits </a:t>
            </a:r>
          </a:p>
          <a:p>
            <a:r>
              <a:rPr lang="en-US" altLang="en-US" sz="6400" dirty="0"/>
              <a:t>The CDA and other moderation issues in an era of rising hostility toward tech companies</a:t>
            </a:r>
          </a:p>
          <a:p>
            <a:r>
              <a:rPr lang="en-US" altLang="en-US" sz="6400" dirty="0"/>
              <a:t>Case law and trends regarding Terms of Use enforcement and  mass arbitration</a:t>
            </a:r>
          </a:p>
          <a:p>
            <a:r>
              <a:rPr lang="en-US" altLang="en-US" sz="6400" dirty="0"/>
              <a:t>State laws regulating social media companies – headed to the U.S. Supreme Court?</a:t>
            </a:r>
          </a:p>
          <a:p>
            <a:r>
              <a:rPr lang="en-US" altLang="en-US" sz="6600" dirty="0"/>
              <a:t>Expanding First Amendment rights (Lanham Act, service providers). </a:t>
            </a:r>
            <a:r>
              <a:rPr lang="en-US" altLang="en-US" sz="6600" i="1" dirty="0"/>
              <a:t>But see </a:t>
            </a:r>
            <a:r>
              <a:rPr lang="en-US" altLang="en-US" sz="6600" dirty="0"/>
              <a:t>state social media laws</a:t>
            </a:r>
            <a:endParaRPr lang="en-US" altLang="en-US" sz="6400" dirty="0"/>
          </a:p>
          <a:p>
            <a:r>
              <a:rPr lang="en-US" altLang="en-US" sz="6400" dirty="0"/>
              <a:t>Trade secrets – will the FTC crack down on noncompete agreements?</a:t>
            </a:r>
          </a:p>
          <a:p>
            <a:pPr eaLnBrk="1" hangingPunct="1"/>
            <a:r>
              <a:rPr lang="en-US" altLang="en-US" sz="6400" dirty="0"/>
              <a:t>CASE Act took effect </a:t>
            </a:r>
            <a:r>
              <a:rPr lang="en-US" altLang="en-US" sz="5600" dirty="0"/>
              <a:t>(“voluntary” copyright small claims tribunal) (17 U.S.C. §§ 1501 to 1511)</a:t>
            </a:r>
          </a:p>
          <a:p>
            <a:r>
              <a:rPr lang="en-US" altLang="en-US" sz="6400" i="1" dirty="0">
                <a:solidFill>
                  <a:prstClr val="white"/>
                </a:solidFill>
              </a:rPr>
              <a:t>Unicolors, Inc. v. H&amp;M Hennes &amp; Mauritz, LP</a:t>
            </a:r>
            <a:r>
              <a:rPr lang="en-US" altLang="en-US" sz="6400" dirty="0">
                <a:solidFill>
                  <a:prstClr val="white"/>
                </a:solidFill>
              </a:rPr>
              <a:t>, 142 S. Ct. 941 (2022) </a:t>
            </a:r>
          </a:p>
          <a:p>
            <a:pPr lvl="1"/>
            <a:r>
              <a:rPr lang="en-US" altLang="en-US" sz="5600" u="sng" dirty="0">
                <a:solidFill>
                  <a:prstClr val="white"/>
                </a:solidFill>
              </a:rPr>
              <a:t>Section 411(b)(1) Safe harbor</a:t>
            </a:r>
            <a:r>
              <a:rPr lang="en-US" altLang="en-US" sz="5600" dirty="0">
                <a:solidFill>
                  <a:prstClr val="white"/>
                </a:solidFill>
              </a:rPr>
              <a:t>: A registration certificate is deemed sufficient even if it contains inaccurate information unless (a) the inaccurate information was included on the application with </a:t>
            </a:r>
            <a:r>
              <a:rPr lang="en-US" altLang="en-US" sz="5600" dirty="0">
                <a:solidFill>
                  <a:srgbClr val="FF0000"/>
                </a:solidFill>
              </a:rPr>
              <a:t>knowledge </a:t>
            </a:r>
            <a:r>
              <a:rPr lang="en-US" altLang="en-US" sz="5600" dirty="0">
                <a:solidFill>
                  <a:prstClr val="white"/>
                </a:solidFill>
              </a:rPr>
              <a:t>that it was inaccurate, and (b) the inaccuracy, if known, would have caused the Registrar of Copyrights to refuse registration</a:t>
            </a:r>
          </a:p>
          <a:p>
            <a:pPr lvl="1"/>
            <a:r>
              <a:rPr lang="en-US" altLang="en-US" sz="5600" dirty="0">
                <a:solidFill>
                  <a:prstClr val="white"/>
                </a:solidFill>
              </a:rPr>
              <a:t>Unicolors included inaccurate information in its registration</a:t>
            </a:r>
          </a:p>
          <a:p>
            <a:pPr lvl="2"/>
            <a:r>
              <a:rPr lang="en-US" altLang="en-US" sz="4400" dirty="0">
                <a:solidFill>
                  <a:prstClr val="white"/>
                </a:solidFill>
              </a:rPr>
              <a:t>It filed a single application for 31 separate works in violation of the Copyright Office regulation allowing a single application to cover multiple works only if they were “included in the same unit of production”</a:t>
            </a:r>
          </a:p>
          <a:p>
            <a:pPr lvl="1"/>
            <a:r>
              <a:rPr lang="en-US" altLang="en-US" sz="5600" dirty="0">
                <a:solidFill>
                  <a:prstClr val="white"/>
                </a:solidFill>
              </a:rPr>
              <a:t>The Court held that because Unicolors did not know when it filed its application that it had failed to satisfy the requirement, Unicolors was entitled to the safe harbor created by section 411(b)(1)(A)</a:t>
            </a:r>
          </a:p>
          <a:p>
            <a:pPr lvl="1"/>
            <a:r>
              <a:rPr lang="en-US" altLang="en-US" sz="5600" u="sng" dirty="0">
                <a:solidFill>
                  <a:prstClr val="white"/>
                </a:solidFill>
              </a:rPr>
              <a:t>Held</a:t>
            </a:r>
            <a:r>
              <a:rPr lang="en-US" altLang="en-US" sz="5600" dirty="0">
                <a:solidFill>
                  <a:prstClr val="white"/>
                </a:solidFill>
              </a:rPr>
              <a:t>: Section 411(b)(1)(A) provides a safe harbor for either mistakes of law or mistakes of fact (knowledge means “actual subjective awareness” of both the facts and the law)</a:t>
            </a:r>
            <a:endParaRPr lang="en-US" altLang="en-US" sz="5600" i="1" dirty="0"/>
          </a:p>
          <a:p>
            <a:r>
              <a:rPr lang="en-US" altLang="en-US" sz="5600" dirty="0"/>
              <a:t>Data Privacy </a:t>
            </a:r>
          </a:p>
          <a:p>
            <a:pPr lvl="1"/>
            <a:r>
              <a:rPr lang="en-US" altLang="en-US" sz="4800" dirty="0"/>
              <a:t>New CPRA-like statutes enacted in Virginia (1/1/23), Colorado (7/1/23), Connecticut (7/1/23) , Utah (12/31/23) and Iowa (1/1/25) -- other proposed laws not enacted. Federal preemption?</a:t>
            </a:r>
          </a:p>
          <a:p>
            <a:pPr lvl="1"/>
            <a:r>
              <a:rPr lang="en-US" altLang="en-US" sz="4800" dirty="0"/>
              <a:t>CCPA litigation track record</a:t>
            </a:r>
          </a:p>
          <a:p>
            <a:pPr lvl="1"/>
            <a:r>
              <a:rPr lang="en-US" altLang="en-US" sz="4800" dirty="0"/>
              <a:t>CPRA regulations and enforcement by the California Privacy Protection Agency (CPPA) </a:t>
            </a:r>
          </a:p>
          <a:p>
            <a:pPr lvl="1"/>
            <a:r>
              <a:rPr lang="en-US" altLang="en-US" sz="4800" dirty="0"/>
              <a:t>Washington state’s My Health My Data Act (signed into law 4/27/23), which includes a private right of action </a:t>
            </a:r>
            <a:endParaRPr lang="en-US" altLang="en-US" sz="64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Review and what to expect for 2023….</a:t>
            </a:r>
            <a:endParaRPr lang="en-US" dirty="0"/>
          </a:p>
        </p:txBody>
      </p:sp>
    </p:spTree>
    <p:extLst>
      <p:ext uri="{BB962C8B-B14F-4D97-AF65-F5344CB8AC3E}">
        <p14:creationId xmlns:p14="http://schemas.microsoft.com/office/powerpoint/2010/main" val="166233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371600"/>
            <a:ext cx="8229600" cy="2743200"/>
          </a:xfrm>
        </p:spPr>
        <p:txBody>
          <a:bodyPr/>
          <a:lstStyle/>
          <a:p>
            <a:r>
              <a:rPr lang="en-US" dirty="0"/>
              <a:t>AI Art and copyrightability</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43050" y="-7429500"/>
            <a:ext cx="12230100" cy="21717000"/>
          </a:xfrm>
          <a:prstGeom prst="rect">
            <a:avLst/>
          </a:prstGeom>
        </p:spPr>
      </p:pic>
    </p:spTree>
    <p:extLst>
      <p:ext uri="{BB962C8B-B14F-4D97-AF65-F5344CB8AC3E}">
        <p14:creationId xmlns:p14="http://schemas.microsoft.com/office/powerpoint/2010/main" val="2256991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193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Tree>
    <p:extLst>
      <p:ext uri="{BB962C8B-B14F-4D97-AF65-F5344CB8AC3E}">
        <p14:creationId xmlns:p14="http://schemas.microsoft.com/office/powerpoint/2010/main" val="209032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Tree>
    <p:extLst>
      <p:ext uri="{BB962C8B-B14F-4D97-AF65-F5344CB8AC3E}">
        <p14:creationId xmlns:p14="http://schemas.microsoft.com/office/powerpoint/2010/main" val="1476681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74378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074182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7500" lnSpcReduction="20000"/>
          </a:bodyPr>
          <a:lstStyle/>
          <a:p>
            <a:pPr lvl="0">
              <a:buClr>
                <a:prstClr val="white"/>
              </a:buClr>
            </a:pPr>
            <a:r>
              <a:rPr lang="en-US" altLang="en-US" sz="3800" dirty="0"/>
              <a:t>Machines can’t create works </a:t>
            </a:r>
          </a:p>
          <a:p>
            <a:pPr lvl="1">
              <a:buClr>
                <a:prstClr val="white"/>
              </a:buClr>
            </a:pPr>
            <a:r>
              <a:rPr lang="en-US" altLang="en-US" sz="1900" i="1" dirty="0"/>
              <a:t>Naruto v. Slater</a:t>
            </a:r>
            <a:r>
              <a:rPr lang="en-US" altLang="en-US" sz="1900" dirty="0"/>
              <a:t>, 888 F.3d 418, 426 (9th Cir. 2018) </a:t>
            </a:r>
          </a:p>
          <a:p>
            <a:pPr marL="585216" lvl="1" indent="0">
              <a:buClr>
                <a:prstClr val="white"/>
              </a:buClr>
              <a:buNone/>
            </a:pPr>
            <a:r>
              <a:rPr lang="en-US" altLang="en-US" sz="1900" dirty="0"/>
              <a:t>	(holding that “animals other than humans . . . lack </a:t>
            </a:r>
          </a:p>
          <a:p>
            <a:pPr marL="585216" lvl="1" indent="0">
              <a:buClr>
                <a:prstClr val="white"/>
              </a:buClr>
              <a:buNone/>
            </a:pPr>
            <a:r>
              <a:rPr lang="en-US" altLang="en-US" sz="1900" dirty="0"/>
              <a:t>	statutory standing to sue under the Copyright Act.”)</a:t>
            </a:r>
          </a:p>
          <a:p>
            <a:pPr lvl="0">
              <a:buClr>
                <a:prstClr val="white"/>
              </a:buClr>
            </a:pPr>
            <a:endParaRPr lang="en-US" altLang="en-US" sz="3800" dirty="0"/>
          </a:p>
          <a:p>
            <a:pPr lvl="0">
              <a:buClr>
                <a:prstClr val="white"/>
              </a:buClr>
            </a:pPr>
            <a:r>
              <a:rPr lang="en-US" altLang="en-US" sz="3800" dirty="0"/>
              <a:t>Is machine art infringing or a fair use?</a:t>
            </a:r>
          </a:p>
          <a:p>
            <a:pPr lvl="1">
              <a:buClr>
                <a:prstClr val="white"/>
              </a:buClr>
            </a:pPr>
            <a:r>
              <a:rPr lang="en-US" altLang="en-US" sz="3600" dirty="0"/>
              <a:t>How many photos used to train the algorithm</a:t>
            </a:r>
          </a:p>
          <a:p>
            <a:pPr lvl="1">
              <a:buClr>
                <a:prstClr val="white"/>
              </a:buClr>
            </a:pPr>
            <a:r>
              <a:rPr lang="en-US" altLang="en-US" sz="3600" dirty="0"/>
              <a:t>Does the algorithm replicate a specific artist’s style </a:t>
            </a:r>
          </a:p>
          <a:p>
            <a:pPr lvl="1">
              <a:buClr>
                <a:prstClr val="white"/>
              </a:buClr>
            </a:pPr>
            <a:r>
              <a:rPr lang="en-US" altLang="en-US" sz="3600" dirty="0"/>
              <a:t>What if the algorithm is so good that it independently creates a work that appears to be infringing? </a:t>
            </a:r>
          </a:p>
          <a:p>
            <a:pPr lvl="1">
              <a:buClr>
                <a:prstClr val="white"/>
              </a:buClr>
            </a:pPr>
            <a:endParaRPr lang="en-US" altLang="en-US" sz="3600" dirty="0"/>
          </a:p>
          <a:p>
            <a:pPr lvl="0">
              <a:buClr>
                <a:prstClr val="white"/>
              </a:buClr>
            </a:pPr>
            <a:r>
              <a:rPr lang="en-US" altLang="en-US" sz="3800" dirty="0"/>
              <a:t>Will AI put independent artists out of business? AI is only as good as the test set data used to train the algorithms</a:t>
            </a:r>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AI Art and Copyrightability</a:t>
            </a:r>
          </a:p>
        </p:txBody>
      </p:sp>
      <p:pic>
        <p:nvPicPr>
          <p:cNvPr id="2" name="Picture 1"/>
          <p:cNvPicPr>
            <a:picLocks noChangeAspect="1"/>
          </p:cNvPicPr>
          <p:nvPr/>
        </p:nvPicPr>
        <p:blipFill>
          <a:blip r:embed="rId3"/>
          <a:stretch>
            <a:fillRect/>
          </a:stretch>
        </p:blipFill>
        <p:spPr>
          <a:xfrm>
            <a:off x="6054726" y="914400"/>
            <a:ext cx="2971799" cy="1905000"/>
          </a:xfrm>
          <a:prstGeom prst="rect">
            <a:avLst/>
          </a:prstGeom>
        </p:spPr>
      </p:pic>
    </p:spTree>
    <p:extLst>
      <p:ext uri="{BB962C8B-B14F-4D97-AF65-F5344CB8AC3E}">
        <p14:creationId xmlns:p14="http://schemas.microsoft.com/office/powerpoint/2010/main" val="437431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4800600"/>
          </a:xfrm>
          <a:ln>
            <a:solidFill>
              <a:schemeClr val="tx1"/>
            </a:solidFill>
          </a:ln>
        </p:spPr>
        <p:txBody>
          <a:bodyPr lIns="92075" tIns="46038" rIns="92075" bIns="46038">
            <a:normAutofit fontScale="90000"/>
          </a:bodyPr>
          <a:lstStyle/>
          <a:p>
            <a:pPr>
              <a:defRPr/>
            </a:pPr>
            <a:r>
              <a:rPr lang="en-US" sz="6600" dirty="0">
                <a:latin typeface="EngraversGothic BT" pitchFamily="34" charset="0"/>
              </a:rPr>
              <a:t>ARTIFICIAL INTELLIGENCE, SCREEN SCRAPING AND data portability</a:t>
            </a:r>
            <a:endParaRPr lang="en-US" sz="20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573588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3810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762000" y="152400"/>
            <a:ext cx="9906000" cy="72390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a:t>Meta Platforms, Inc. v. BrandTotal Ltd</a:t>
            </a:r>
            <a:r>
              <a:rPr lang="en-US" sz="1200" dirty="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a:t>Protection 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 :</a:t>
            </a:r>
            <a:r>
              <a:rPr lang="en-US" sz="1600" dirty="0"/>
              <a:t> </a:t>
            </a:r>
            <a:r>
              <a:rPr lang="en-US" sz="1000" i="1" dirty="0"/>
              <a:t>Author’s Guild, Inc. v. HathiTrust, </a:t>
            </a:r>
            <a:r>
              <a:rPr lang="en-US" sz="1000" dirty="0"/>
              <a:t>755 F.3d 87 (2d Cir. 2014)</a:t>
            </a:r>
          </a:p>
          <a:p>
            <a:pPr lvl="3">
              <a:lnSpc>
                <a:spcPct val="80000"/>
              </a:lnSpc>
              <a:defRPr/>
            </a:pPr>
            <a:r>
              <a:rPr lang="en-US" sz="1000" u="sng" dirty="0">
                <a:effectLst/>
              </a:rPr>
              <a:t>VHT, Inc. v. Zillow Group, Inc.</a:t>
            </a:r>
            <a:r>
              <a:rPr lang="en-US" sz="1000" dirty="0">
                <a:effectLst/>
              </a:rPr>
              <a:t>, 918 F.3d 723 (9th Cir. 2019) (search function not a fair use)</a:t>
            </a:r>
            <a:endParaRPr lang="en-US" sz="1000" u="sng" dirty="0">
              <a:effectLst/>
            </a:endParaRP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a:t>Exceeding authorized access may not be based on use (vs access) restrictions: </a:t>
            </a:r>
            <a:r>
              <a:rPr lang="en-US" sz="1600" i="1" dirty="0"/>
              <a:t>Van Buren v. United States</a:t>
            </a:r>
            <a:r>
              <a:rPr lang="en-US" sz="1600" dirty="0"/>
              <a:t>, 141 S. Ct. 1648 (2021)</a:t>
            </a:r>
          </a:p>
          <a:p>
            <a:pPr lvl="3" eaLnBrk="1" hangingPunct="1">
              <a:lnSpc>
                <a:spcPct val="80000"/>
              </a:lnSpc>
              <a:defRPr/>
            </a:pPr>
            <a:r>
              <a:rPr lang="en-US" sz="1400" i="1" dirty="0"/>
              <a:t>hiQ Labs, Inc. v. LinkedIn Corp., </a:t>
            </a:r>
            <a:r>
              <a:rPr lang="en-US" sz="1400" dirty="0"/>
              <a:t>31 F.4th 1180 (9th Cir. 2022) (affirming 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election</a:t>
            </a:r>
          </a:p>
          <a:p>
            <a:pPr lvl="2">
              <a:lnSpc>
                <a:spcPct val="80000"/>
              </a:lnSpc>
              <a:defRPr/>
            </a:pPr>
            <a:r>
              <a:rPr lang="en-US" sz="1200" u="sng" dirty="0">
                <a:solidFill>
                  <a:srgbClr val="FF0000"/>
                </a:solidFill>
              </a:rPr>
              <a:t>CDA defense</a:t>
            </a:r>
            <a:r>
              <a:rPr lang="en-US" sz="1200" dirty="0"/>
              <a:t>: </a:t>
            </a:r>
            <a:r>
              <a:rPr lang="en-US" sz="1200" i="1" dirty="0"/>
              <a:t>Callahan v. Ancestry.com, Inc</a:t>
            </a:r>
            <a:r>
              <a:rPr lang="en-US" sz="1200" dirty="0"/>
              <a:t>., Case No. 20-cv-08437-LB, 2021 WL 783524, at *5-6 (N.D. Cal. Mar. 1, 2021) (holding Ancestry.com to be an interactive computer service provider of yearbook records, in an opinion holding it entitled to CDA immunity for California right of publicity, intrusion upon seclusion, unjust enrichment and unlawful and unfair business practices claims, arising out of defendant’s use of their yearbook photos and related information in its subscription database)</a:t>
            </a:r>
          </a:p>
        </p:txBody>
      </p:sp>
    </p:spTree>
    <p:extLst>
      <p:ext uri="{BB962C8B-B14F-4D97-AF65-F5344CB8AC3E}">
        <p14:creationId xmlns:p14="http://schemas.microsoft.com/office/powerpoint/2010/main" val="2300197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371600"/>
            <a:ext cx="7772400" cy="2743200"/>
          </a:xfrm>
          <a:ln>
            <a:solidFill>
              <a:schemeClr val="tx1"/>
            </a:solidFill>
          </a:ln>
        </p:spPr>
        <p:txBody>
          <a:bodyPr lIns="92075" tIns="46038" rIns="92075" bIns="46038">
            <a:noAutofit/>
          </a:bodyPr>
          <a:lstStyle/>
          <a:p>
            <a:pPr eaLnBrk="1" hangingPunct="1">
              <a:defRPr/>
            </a:pPr>
            <a:r>
              <a:rPr lang="en-US" sz="6000" dirty="0"/>
              <a:t>Copyright </a:t>
            </a:r>
            <a:br>
              <a:rPr lang="en-US" sz="6000" dirty="0"/>
            </a:br>
            <a:r>
              <a:rPr lang="en-US" sz="6000" dirty="0"/>
              <a:t>fair use AND THE </a:t>
            </a:r>
            <a:r>
              <a:rPr lang="en-US" sz="6000" i="1" dirty="0"/>
              <a:t>WARHOL </a:t>
            </a:r>
            <a:r>
              <a:rPr lang="en-US" sz="6000" dirty="0"/>
              <a:t>CASE</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901743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136 S. Ct. 1658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a:t>Google 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 </a:t>
            </a:r>
            <a:r>
              <a:rPr lang="en-US" dirty="0"/>
              <a:t>11 F.4th 26 (2d Cir. 2021), </a:t>
            </a:r>
            <a:r>
              <a:rPr lang="en-US" i="1" dirty="0"/>
              <a:t>cert. granted,</a:t>
            </a:r>
            <a:r>
              <a:rPr lang="en-US" dirty="0"/>
              <a:t> 142 S. Ct. 1412 (2022) </a:t>
            </a:r>
          </a:p>
        </p:txBody>
      </p:sp>
    </p:spTree>
    <p:extLst>
      <p:ext uri="{BB962C8B-B14F-4D97-AF65-F5344CB8AC3E}">
        <p14:creationId xmlns:p14="http://schemas.microsoft.com/office/powerpoint/2010/main" val="1415141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 </a:t>
            </a:r>
            <a:r>
              <a:rPr lang="en-US" sz="2700" i="1" dirty="0"/>
              <a:t>cert. granted,</a:t>
            </a:r>
            <a:r>
              <a:rPr lang="en-US" sz="2700" dirty="0"/>
              <a:t> 142 S. Ct. 1412 (2022)</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3389990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lnSpcReduction="10000"/>
          </a:bodyPr>
          <a:lstStyle/>
          <a:p>
            <a:r>
              <a:rPr lang="en-US" altLang="en-US" sz="2500" i="1" dirty="0"/>
              <a:t>Rogers v. Koons, </a:t>
            </a:r>
            <a:r>
              <a:rPr lang="en-US" altLang="en-US" sz="2500" dirty="0"/>
              <a:t>960 F.2d 301 (2d Cir. 1992) </a:t>
            </a:r>
          </a:p>
          <a:p>
            <a:pPr marL="137160" indent="0">
              <a:buNone/>
            </a:pPr>
            <a:endParaRPr lang="en-US" altLang="en-US" sz="2500" dirty="0"/>
          </a:p>
          <a:p>
            <a:pPr marL="137160" indent="0">
              <a:buNone/>
            </a:pPr>
            <a:endParaRPr lang="en-US" altLang="en-US" sz="2500" dirty="0"/>
          </a:p>
          <a:p>
            <a:pPr marL="137160" indent="0">
              <a:buNone/>
            </a:pPr>
            <a:endParaRPr lang="en-US" altLang="en-US" sz="2500" dirty="0"/>
          </a:p>
          <a:p>
            <a:endParaRPr lang="en-US" altLang="en-US" sz="2500" i="1" dirty="0"/>
          </a:p>
          <a:p>
            <a:r>
              <a:rPr lang="en-US" altLang="en-US" sz="2500" i="1" dirty="0"/>
              <a:t>Blanch v. Koons, </a:t>
            </a:r>
            <a:r>
              <a:rPr lang="en-US" altLang="en-US" sz="2500" dirty="0"/>
              <a:t>467 F.3d 244 (2d Cir. 2006)</a:t>
            </a:r>
          </a:p>
          <a:p>
            <a:endParaRPr lang="en-US" altLang="en-US" sz="2500" dirty="0"/>
          </a:p>
          <a:p>
            <a:endParaRPr lang="en-US" altLang="en-US" sz="2500" dirty="0"/>
          </a:p>
          <a:p>
            <a:endParaRPr lang="en-US" altLang="en-US" sz="2500" dirty="0"/>
          </a:p>
          <a:p>
            <a:endParaRPr lang="en-US" altLang="en-US" sz="2500" dirty="0"/>
          </a:p>
          <a:p>
            <a:r>
              <a:rPr lang="en-US" altLang="en-US" sz="2500" i="1" dirty="0"/>
              <a:t>Cariou v. Prince, </a:t>
            </a:r>
            <a:r>
              <a:rPr lang="en-US" altLang="en-US" sz="2500" dirty="0"/>
              <a:t>714 F.3d 694 (2d Cir. 2013)</a:t>
            </a:r>
          </a:p>
          <a:p>
            <a:pPr marL="137160" indent="0">
              <a:buNone/>
            </a:pPr>
            <a:endParaRPr lang="en-US" altLang="en-US" sz="2500" dirty="0"/>
          </a:p>
          <a:p>
            <a:pPr marL="137160" indent="0">
              <a:buNone/>
            </a:pPr>
            <a:endParaRPr lang="en-US" altLang="en-US" sz="2500" dirty="0"/>
          </a:p>
          <a:p>
            <a:pPr marL="137160" indent="0">
              <a:buNone/>
            </a:pPr>
            <a:r>
              <a:rPr lang="en-US" altLang="en-US" sz="2500" dirty="0"/>
              <a:t> </a:t>
            </a:r>
            <a:endParaRPr lang="en-US" altLang="en-US" sz="2600" u="sng" dirty="0"/>
          </a:p>
        </p:txBody>
      </p:sp>
      <p:pic>
        <p:nvPicPr>
          <p:cNvPr id="4" name="Picture 2" descr="https://upload.wikimedia.org/wikipedia/en/0/04/Rogers_v._Ko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14761"/>
            <a:ext cx="48768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990601" y="3048000"/>
            <a:ext cx="4876800" cy="1752600"/>
          </a:xfrm>
          <a:prstGeom prst="rect">
            <a:avLst/>
          </a:prstGeom>
        </p:spPr>
      </p:pic>
      <p:pic>
        <p:nvPicPr>
          <p:cNvPr id="3" name="Picture 2"/>
          <p:cNvPicPr>
            <a:picLocks noChangeAspect="1"/>
          </p:cNvPicPr>
          <p:nvPr/>
        </p:nvPicPr>
        <p:blipFill>
          <a:blip r:embed="rId5"/>
          <a:stretch>
            <a:fillRect/>
          </a:stretch>
        </p:blipFill>
        <p:spPr>
          <a:xfrm>
            <a:off x="990600" y="5166731"/>
            <a:ext cx="6496050" cy="1676400"/>
          </a:xfrm>
          <a:prstGeom prst="rect">
            <a:avLst/>
          </a:prstGeom>
        </p:spPr>
      </p:pic>
    </p:spTree>
    <p:extLst>
      <p:ext uri="{BB962C8B-B14F-4D97-AF65-F5344CB8AC3E}">
        <p14:creationId xmlns:p14="http://schemas.microsoft.com/office/powerpoint/2010/main" val="2418250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r>
              <a:rPr lang="en-US" sz="2200" dirty="0"/>
              <a:t>11 F.4th 26 (2d Cir. 2021), </a:t>
            </a:r>
            <a:r>
              <a:rPr lang="en-US" sz="2700" i="1" dirty="0"/>
              <a:t>cert. granted,</a:t>
            </a:r>
            <a:r>
              <a:rPr lang="en-US" sz="2700" dirty="0"/>
              <a:t> 142 S. Ct. 1412 (2022)</a:t>
            </a:r>
            <a:r>
              <a:rPr lang="en-US" sz="2800" dirty="0"/>
              <a:t> </a:t>
            </a:r>
            <a:br>
              <a:rPr lang="en-US" sz="2800" dirty="0"/>
            </a:br>
            <a:r>
              <a:rPr lang="en-US" sz="2700" dirty="0"/>
              <a:t>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758052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1700" y="1417638"/>
            <a:ext cx="4800600" cy="4068762"/>
          </a:xfrm>
          <a:prstGeom prst="rect">
            <a:avLst/>
          </a:prstGeom>
        </p:spPr>
      </p:pic>
    </p:spTree>
    <p:extLst>
      <p:ext uri="{BB962C8B-B14F-4D97-AF65-F5344CB8AC3E}">
        <p14:creationId xmlns:p14="http://schemas.microsoft.com/office/powerpoint/2010/main" val="4123360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333" y="0"/>
            <a:ext cx="4377333" cy="6858000"/>
          </a:xfrm>
          <a:prstGeom prst="rect">
            <a:avLst/>
          </a:prstGeom>
        </p:spPr>
      </p:pic>
    </p:spTree>
    <p:extLst>
      <p:ext uri="{BB962C8B-B14F-4D97-AF65-F5344CB8AC3E}">
        <p14:creationId xmlns:p14="http://schemas.microsoft.com/office/powerpoint/2010/main" val="814203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85000" lnSpcReduction="10000"/>
          </a:bodyPr>
          <a:lstStyle/>
          <a:p>
            <a:pPr lvl="0">
              <a:buClr>
                <a:prstClr val="white"/>
              </a:buClr>
            </a:pPr>
            <a:r>
              <a:rPr lang="en-US" altLang="en-US" sz="3800" dirty="0"/>
              <a:t>An NFT may be reproduced, distributed or publicly displayed, implicating copyright rights</a:t>
            </a:r>
          </a:p>
          <a:p>
            <a:pPr lvl="0">
              <a:buClr>
                <a:prstClr val="white"/>
              </a:buClr>
            </a:pPr>
            <a:r>
              <a:rPr lang="en-US" altLang="en-US" sz="3800" dirty="0"/>
              <a:t>If you buy an NFT you don’t necessarily acquire underlying IP rights to exploit the work (beyond being able to resell the NFT)</a:t>
            </a:r>
          </a:p>
          <a:p>
            <a:pPr lvl="0">
              <a:buClr>
                <a:prstClr val="white"/>
              </a:buClr>
            </a:pPr>
            <a:r>
              <a:rPr lang="en-US" i="1" dirty="0"/>
              <a:t>Miramax, LLC v. Tarantino,</a:t>
            </a:r>
            <a:r>
              <a:rPr lang="en-US" dirty="0"/>
              <a:t> Case No. 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8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2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2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F. Supp. 3d 647 (S.D.N.Y. 2022) (denying motion for interlocutory appeal)</a:t>
            </a:r>
            <a:endParaRPr lang="en-US" altLang="en-US" sz="28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NFTs and copyright law </a:t>
            </a:r>
          </a:p>
        </p:txBody>
      </p:sp>
    </p:spTree>
    <p:extLst>
      <p:ext uri="{BB962C8B-B14F-4D97-AF65-F5344CB8AC3E}">
        <p14:creationId xmlns:p14="http://schemas.microsoft.com/office/powerpoint/2010/main" val="3568728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a:t>FIRST AMENDMENT LIMITATIONS ON Lanham act ENFORCEMENT AND THE </a:t>
            </a:r>
            <a:r>
              <a:rPr lang="en-US" sz="6000" i="1" dirty="0"/>
              <a:t>JACK DANIELS </a:t>
            </a:r>
            <a:r>
              <a:rPr lang="en-US" sz="6000" dirty="0"/>
              <a:t>CASE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131406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a:t>VIP Productions LLC v. Jack Daniel's Properties, Inc</a:t>
            </a:r>
            <a:r>
              <a:rPr lang="en-US" sz="3000" dirty="0"/>
              <a:t>., 953 F.3d 1170, 1174-76 (9th Cir. 2020), </a:t>
            </a:r>
            <a:r>
              <a:rPr lang="en-US" sz="3000" i="1" dirty="0"/>
              <a:t>cert. granted,</a:t>
            </a:r>
            <a:r>
              <a:rPr lang="en-US" sz="3000" dirty="0"/>
              <a:t> 143 S. Ct. 476 (Nov. 21, 2022) </a:t>
            </a:r>
          </a:p>
          <a:p>
            <a:pPr lvl="1">
              <a:buClr>
                <a:prstClr val="white"/>
              </a:buClr>
            </a:pPr>
            <a:r>
              <a:rPr lang="en-US" sz="3600" i="1" dirty="0"/>
              <a:t>Twentieth Century Fox Television v. Empire Distribution, Inc.</a:t>
            </a:r>
            <a:r>
              <a:rPr lang="en-US" sz="3600" dirty="0"/>
              <a:t>, 875 F.3d 1192, 1196-1200 (9th Cir. 2017)</a:t>
            </a:r>
          </a:p>
          <a:p>
            <a:pPr lvl="1">
              <a:buClr>
                <a:prstClr val="white"/>
              </a:buClr>
            </a:pPr>
            <a:r>
              <a:rPr lang="en-US" sz="3600" i="1" dirty="0"/>
              <a:t>Punchbowl, Inc. v. AJ Press LLC,</a:t>
            </a:r>
            <a:r>
              <a:rPr lang="en-US" sz="3600" dirty="0"/>
              <a:t> 52 F.4th 1091 (9th Cir. 2022)</a:t>
            </a:r>
            <a:endParaRPr lang="en-US" sz="3600" i="1" dirty="0"/>
          </a:p>
          <a:p>
            <a:pPr lvl="1">
              <a:buClr>
                <a:prstClr val="white"/>
              </a:buClr>
            </a:pP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546100" y="228600"/>
            <a:ext cx="8480425" cy="381000"/>
          </a:xfrm>
        </p:spPr>
        <p:txBody>
          <a:bodyPr>
            <a:noAutofit/>
          </a:bodyPr>
          <a:lstStyle/>
          <a:p>
            <a:pPr eaLnBrk="1" hangingPunct="1"/>
            <a:r>
              <a:rPr lang="en-US" altLang="en-US" sz="2800" dirty="0"/>
              <a:t>Lanham Act Fair Use and the First Amendment</a:t>
            </a:r>
          </a:p>
        </p:txBody>
      </p:sp>
    </p:spTree>
    <p:extLst>
      <p:ext uri="{BB962C8B-B14F-4D97-AF65-F5344CB8AC3E}">
        <p14:creationId xmlns:p14="http://schemas.microsoft.com/office/powerpoint/2010/main" val="2467684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artistic relevance</a:t>
            </a:r>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user uses the mark in the same way as the senior user</a:t>
            </a:r>
          </a:p>
          <a:p>
            <a:pPr marL="228600" indent="-228600">
              <a:buAutoNum type="alphaLcParenBoth"/>
            </a:pPr>
            <a:r>
              <a:rPr lang="en-US" sz="1000" dirty="0"/>
              <a:t>The degree to which the junior has added his or her own expressive content to the work beyond the mark itself</a:t>
            </a:r>
          </a:p>
          <a:p>
            <a:r>
              <a:rPr lang="en-US" sz="1000" i="1" dirty="0"/>
              <a:t>Dr. Seuss Enterprises, L.P. v. ComicMix LLC</a:t>
            </a:r>
            <a:r>
              <a:rPr lang="en-US" sz="1000" dirty="0"/>
              <a:t>, 983 F.3d 443, 463 (9th Cir. 2020), </a:t>
            </a:r>
            <a:r>
              <a:rPr lang="en-US" sz="1000" i="1" dirty="0"/>
              <a:t>cert. denied, </a:t>
            </a:r>
            <a:r>
              <a:rPr lang="en-US" sz="1000" dirty="0"/>
              <a:t>141 S. Ct. 2803 (2021)</a:t>
            </a:r>
          </a:p>
        </p:txBody>
      </p:sp>
    </p:spTree>
    <p:extLst>
      <p:ext uri="{BB962C8B-B14F-4D97-AF65-F5344CB8AC3E}">
        <p14:creationId xmlns:p14="http://schemas.microsoft.com/office/powerpoint/2010/main" val="4144125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Press,</a:t>
            </a:r>
            <a:r>
              <a:rPr lang="en-US" sz="2400" dirty="0"/>
              <a:t> 52 F.4th 1091(9th 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2671529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903"/>
            <a:ext cx="9067800" cy="59120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9220200" cy="609600"/>
          </a:xfrm>
        </p:spPr>
        <p:txBody>
          <a:bodyPr>
            <a:noAutofit/>
          </a:bodyPr>
          <a:lstStyle/>
          <a:p>
            <a:r>
              <a:rPr lang="en-US" sz="2400" i="1" dirty="0"/>
              <a:t>VIP Productions LLC v. Jack Daniel's Properties, Inc</a:t>
            </a:r>
            <a:r>
              <a:rPr lang="en-US" sz="2400" dirty="0"/>
              <a:t>.</a:t>
            </a:r>
          </a:p>
        </p:txBody>
      </p:sp>
    </p:spTree>
    <p:extLst>
      <p:ext uri="{BB962C8B-B14F-4D97-AF65-F5344CB8AC3E}">
        <p14:creationId xmlns:p14="http://schemas.microsoft.com/office/powerpoint/2010/main" val="1593973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4495800"/>
          </a:xfrm>
          <a:ln>
            <a:solidFill>
              <a:schemeClr val="tx1"/>
            </a:solidFill>
          </a:ln>
        </p:spPr>
        <p:txBody>
          <a:bodyPr lIns="92075" tIns="46038" rIns="92075" bIns="46038">
            <a:noAutofit/>
          </a:bodyPr>
          <a:lstStyle/>
          <a:p>
            <a:pPr eaLnBrk="1" hangingPunct="1">
              <a:defRPr/>
            </a:pPr>
            <a:r>
              <a:rPr lang="en-US" sz="6000" dirty="0"/>
              <a:t>THE CDA: </a:t>
            </a:r>
            <a:r>
              <a:rPr lang="en-US" sz="6000" i="1" dirty="0"/>
              <a:t>Gonzalez v. google </a:t>
            </a:r>
            <a:r>
              <a:rPr lang="en-US" sz="6000" dirty="0"/>
              <a:t>and </a:t>
            </a:r>
            <a:r>
              <a:rPr lang="en-US" sz="6000" i="1" dirty="0"/>
              <a:t>twitter, inc. v. taamneh</a:t>
            </a:r>
            <a:r>
              <a:rPr lang="en-US" sz="6000" dirty="0"/>
              <a:t>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950556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230 – Intellectual Property </a:t>
            </a:r>
          </a:p>
        </p:txBody>
      </p:sp>
      <p:sp>
        <p:nvSpPr>
          <p:cNvPr id="4644867" name="Rectangle 3"/>
          <p:cNvSpPr>
            <a:spLocks noGrp="1" noRot="1" noChangeArrowheads="1"/>
          </p:cNvSpPr>
          <p:nvPr>
            <p:ph type="body" idx="1"/>
          </p:nvPr>
        </p:nvSpPr>
        <p:spPr>
          <a:xfrm>
            <a:off x="76200" y="533400"/>
            <a:ext cx="8994775" cy="63246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FOSTA/SESTA; </a:t>
            </a:r>
            <a:r>
              <a:rPr lang="en-US" sz="5500" i="1" dirty="0"/>
              <a:t>Does 1-6 v. Reddit, Inc.,</a:t>
            </a:r>
            <a:r>
              <a:rPr lang="en-US" sz="5500" dirty="0"/>
              <a:t> 51 F.4th 1137 (9th Cir. 2022) (a website’s own conduct, not that of a user, must violate child trafficking laws, for the exception to apply)</a:t>
            </a:r>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publicity preempted)</a:t>
            </a:r>
          </a:p>
          <a:p>
            <a:pPr lvl="2">
              <a:lnSpc>
                <a:spcPct val="80000"/>
              </a:lnSpc>
              <a:defRPr/>
            </a:pPr>
            <a:endParaRPr lang="en-US" sz="6000" i="1" dirty="0"/>
          </a:p>
          <a:p>
            <a:pPr lvl="2">
              <a:lnSpc>
                <a:spcPct val="80000"/>
              </a:lnSpc>
              <a:defRPr/>
            </a:pPr>
            <a:r>
              <a:rPr lang="en-US" sz="6000" i="1" dirty="0"/>
              <a:t>Enigma 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a:t>Hepp v. Facebook, Inc., </a:t>
            </a:r>
            <a:r>
              <a:rPr lang="en-US" sz="5500" dirty="0"/>
              <a:t>14 F.4th 204 (3d Cir. 2021) (right of publicity claim not preempted)</a:t>
            </a:r>
          </a:p>
          <a:p>
            <a:pPr lvl="2">
              <a:lnSpc>
                <a:spcPct val="80000"/>
              </a:lnSpc>
              <a:defRPr/>
            </a:pPr>
            <a:endParaRPr lang="en-US" sz="5500" i="1" dirty="0"/>
          </a:p>
          <a:p>
            <a:pPr lvl="2">
              <a:lnSpc>
                <a:spcPct val="80000"/>
              </a:lnSpc>
              <a:defRPr/>
            </a:pPr>
            <a:r>
              <a:rPr lang="en-US" sz="5500" i="1" dirty="0"/>
              <a:t>Doe v. Friendfinder Network, Inc</a:t>
            </a:r>
            <a:r>
              <a:rPr lang="en-US" sz="5500" u="sng" dirty="0"/>
              <a:t>.</a:t>
            </a:r>
            <a:r>
              <a:rPr lang="en-US" sz="5500" dirty="0"/>
              <a:t>, 540 F. Supp. 2d 288 (D.N.H. 2008)</a:t>
            </a:r>
          </a:p>
          <a:p>
            <a:pPr lvl="2">
              <a:lnSpc>
                <a:spcPct val="80000"/>
              </a:lnSpc>
              <a:defRPr/>
            </a:pP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marL="905256" lvl="2" indent="0">
              <a:lnSpc>
                <a:spcPct val="80000"/>
              </a:lnSpc>
              <a:buNone/>
              <a:defRPr/>
            </a:pPr>
            <a:r>
              <a:rPr lang="en-US" sz="6200" dirty="0"/>
              <a:t> </a:t>
            </a:r>
          </a:p>
          <a:p>
            <a:pPr lvl="2">
              <a:lnSpc>
                <a:spcPct val="80000"/>
              </a:lnSpc>
              <a:defRPr/>
            </a:pPr>
            <a:r>
              <a:rPr lang="en-US" sz="6400" i="1" dirty="0"/>
              <a:t>Marshall’s Locksmith Service Inc. v. Google, LLC</a:t>
            </a:r>
            <a:r>
              <a:rPr lang="en-US" sz="6400" dirty="0"/>
              <a:t>, 925 F.3d 1263 (D.C. Cir. 2019) (affirming dismissal of the Lanham Act false advertising claims of 14 locksmith companies, where plaintiffs’ theory of liability was premised on third party content (from the scam locksmiths) and defendants merely operated neutral map location services that listed companies based on where they purported to be located)</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3880897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7010400"/>
          </a:xfrm>
        </p:spPr>
        <p:txBody>
          <a:bodyPr>
            <a:noAutofit/>
          </a:bodyPr>
          <a:lstStyle/>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a:t>Algorithms used to amplify content or direct users to content doesn’t make an ICS provider a publisher </a:t>
            </a:r>
          </a:p>
          <a:p>
            <a:pPr lvl="1">
              <a:lnSpc>
                <a:spcPct val="120000"/>
              </a:lnSpc>
              <a:spcBef>
                <a:spcPct val="0"/>
              </a:spcBef>
              <a:defRPr/>
            </a:pPr>
            <a:r>
              <a:rPr lang="en-US" sz="1200" i="1" dirty="0"/>
              <a:t>In re Apple App Store, </a:t>
            </a:r>
            <a:r>
              <a:rPr lang="en-US" sz="1200" dirty="0"/>
              <a:t>_ F. Supp. 3d _, 2-22 WL 4009918 (N.D. Cal. Sept 2, 2022)</a:t>
            </a:r>
          </a:p>
          <a:p>
            <a:pPr lvl="1">
              <a:lnSpc>
                <a:spcPct val="120000"/>
              </a:lnSpc>
              <a:spcBef>
                <a:spcPct val="0"/>
              </a:spcBef>
              <a:defRPr/>
            </a:pPr>
            <a:r>
              <a:rPr lang="en-US" sz="1200" i="1" dirty="0"/>
              <a:t>Prager University v. Google, </a:t>
            </a:r>
            <a:r>
              <a:rPr lang="en-US" sz="1200" dirty="0"/>
              <a:t>85 Cal. App. 5th 1022 (6th Dist. 2022)</a:t>
            </a:r>
            <a:endParaRPr lang="en-US" sz="1400" dirty="0"/>
          </a:p>
          <a:p>
            <a:pPr>
              <a:lnSpc>
                <a:spcPct val="120000"/>
              </a:lnSpc>
              <a:spcBef>
                <a:spcPct val="0"/>
              </a:spcBef>
              <a:defRPr/>
            </a:pPr>
            <a:r>
              <a:rPr lang="en-US" sz="1400" dirty="0"/>
              <a:t>Conduct as content</a:t>
            </a:r>
          </a:p>
          <a:p>
            <a:pPr lvl="1">
              <a:lnSpc>
                <a:spcPct val="120000"/>
              </a:lnSpc>
              <a:spcBef>
                <a:spcPct val="0"/>
              </a:spcBef>
              <a:defRPr/>
            </a:pPr>
            <a:r>
              <a:rPr lang="en-US" sz="1200" i="1" dirty="0"/>
              <a:t>Gonzalez v. Google LLC, </a:t>
            </a:r>
            <a:r>
              <a:rPr lang="en-US" sz="1200" dirty="0"/>
              <a:t>2 F.4th 871, 890 (9th Cir. 2021), </a:t>
            </a:r>
            <a:r>
              <a:rPr lang="en-US" sz="1200" i="1" dirty="0"/>
              <a:t>cert. granted</a:t>
            </a:r>
            <a:r>
              <a:rPr lang="en-US" sz="1200" dirty="0"/>
              <a:t>, 143 S. Ct. 81 (2022) </a:t>
            </a:r>
          </a:p>
          <a:p>
            <a:pPr lvl="2">
              <a:lnSpc>
                <a:spcPct val="120000"/>
              </a:lnSpc>
              <a:spcBef>
                <a:spcPct val="0"/>
              </a:spcBef>
              <a:defRPr/>
            </a:pPr>
            <a:r>
              <a:rPr lang="en-US" sz="1000" dirty="0"/>
              <a:t>Claims brought under Justice Against Sponsors of International Terrorism Act (JASTA)  were barred by the CDA</a:t>
            </a:r>
          </a:p>
          <a:p>
            <a:pPr lvl="2">
              <a:lnSpc>
                <a:spcPct val="120000"/>
              </a:lnSpc>
              <a:spcBef>
                <a:spcPct val="0"/>
              </a:spcBef>
              <a:defRPr/>
            </a:pPr>
            <a:r>
              <a:rPr lang="en-US" sz="1000" dirty="0"/>
              <a:t>CDA didn’t bar claim based on sharing ad revenue, but plaintiff failed to state a claim</a:t>
            </a:r>
          </a:p>
          <a:p>
            <a:pPr lvl="2">
              <a:lnSpc>
                <a:spcPct val="120000"/>
              </a:lnSpc>
              <a:spcBef>
                <a:spcPct val="0"/>
              </a:spcBef>
              <a:defRPr/>
            </a:pPr>
            <a:r>
              <a:rPr lang="en-US" sz="1000" dirty="0"/>
              <a:t>Concurrences argued that courts should limit who is a publisher or Congress should take action</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p>
          <a:p>
            <a:pPr lvl="1">
              <a:lnSpc>
                <a:spcPct val="120000"/>
              </a:lnSpc>
              <a:spcBef>
                <a:spcPct val="0"/>
              </a:spcBef>
              <a:defRPr/>
            </a:pPr>
            <a:r>
              <a:rPr lang="en-US" sz="1200" i="1" dirty="0"/>
              <a:t>Anderson v. TikTok, Inc., </a:t>
            </a:r>
            <a:r>
              <a:rPr lang="en-US" sz="1200" dirty="0"/>
              <a:t>_ F. Supp. 3d _, 2022 WL 14742788 (E.D. Pa. 2022) (dismissing the claims of the mother of a social media user who died participating in a strangling challenge)</a:t>
            </a:r>
          </a:p>
          <a:p>
            <a:pPr lvl="1">
              <a:lnSpc>
                <a:spcPct val="120000"/>
              </a:lnSpc>
              <a:spcBef>
                <a:spcPct val="0"/>
              </a:spcBef>
              <a:defRPr/>
            </a:pPr>
            <a:r>
              <a:rPr lang="en-US" sz="1200" i="1" dirty="0"/>
              <a:t>G.G. v. SalesForce.com, Inc.,</a:t>
            </a:r>
            <a:r>
              <a:rPr lang="en-US" sz="1200" dirty="0"/>
              <a:t> _ F. Supp. 3d _, 2022 WL 1541408 (N.D. Ill. 2022) (dismissing claim against provider of customer management software and support for a website that posted advertisements for sex with plaintiff, a minor)</a:t>
            </a:r>
            <a:endParaRPr lang="en-US" sz="1200" i="1" dirty="0"/>
          </a:p>
          <a:p>
            <a:pPr>
              <a:lnSpc>
                <a:spcPct val="120000"/>
              </a:lnSpc>
              <a:spcBef>
                <a:spcPct val="0"/>
              </a:spcBef>
              <a:defRPr/>
            </a:pPr>
            <a:r>
              <a:rPr lang="en-US" sz="1400" dirty="0"/>
              <a:t>Possible outcomes of </a:t>
            </a:r>
            <a:r>
              <a:rPr lang="en-US" sz="1400" i="1" dirty="0"/>
              <a:t>Gonzalez </a:t>
            </a:r>
            <a:r>
              <a:rPr lang="en-US" sz="1400" dirty="0"/>
              <a:t>and </a:t>
            </a:r>
            <a:r>
              <a:rPr lang="en-US" sz="1400" i="1" dirty="0"/>
              <a:t>Taamneh</a:t>
            </a:r>
          </a:p>
          <a:p>
            <a:pPr lvl="1">
              <a:lnSpc>
                <a:spcPct val="120000"/>
              </a:lnSpc>
              <a:spcBef>
                <a:spcPct val="0"/>
              </a:spcBef>
              <a:defRPr/>
            </a:pPr>
            <a:r>
              <a:rPr lang="en-US" sz="1200" dirty="0"/>
              <a:t>CDA inapplicable</a:t>
            </a:r>
          </a:p>
          <a:p>
            <a:pPr lvl="1">
              <a:lnSpc>
                <a:spcPct val="120000"/>
              </a:lnSpc>
              <a:spcBef>
                <a:spcPct val="0"/>
              </a:spcBef>
              <a:defRPr/>
            </a:pPr>
            <a:r>
              <a:rPr lang="en-US" sz="1200" dirty="0"/>
              <a:t>A narrow exception</a:t>
            </a:r>
          </a:p>
          <a:p>
            <a:pPr lvl="1">
              <a:lnSpc>
                <a:spcPct val="120000"/>
              </a:lnSpc>
              <a:spcBef>
                <a:spcPct val="0"/>
              </a:spcBef>
              <a:defRPr/>
            </a:pPr>
            <a:r>
              <a:rPr lang="en-US" sz="1200" dirty="0"/>
              <a:t>A reinterpretation of 26 years of case law </a:t>
            </a:r>
          </a:p>
          <a:p>
            <a:pPr>
              <a:lnSpc>
                <a:spcPct val="120000"/>
              </a:lnSpc>
              <a:spcBef>
                <a:spcPct val="0"/>
              </a:spcBef>
              <a:defRPr/>
            </a:pPr>
            <a:r>
              <a:rPr lang="en-US" sz="1400" i="1" dirty="0"/>
              <a:t>Preventing Online Censorship</a:t>
            </a:r>
            <a:r>
              <a:rPr lang="en-US" sz="1400" dirty="0"/>
              <a:t>, Executive Order No. 13,925 of May 28, 2020, 85 Fed. Reg. 34079 (June 2, 2020), </a:t>
            </a:r>
            <a:r>
              <a:rPr lang="en-US" sz="1400" i="1" dirty="0"/>
              <a:t>revoked by, Revocation of Certain Presidential Actions and Technical Amendment, Executive Order 14029 of May 14, 2021</a:t>
            </a:r>
            <a:r>
              <a:rPr lang="en-US" sz="1400" dirty="0"/>
              <a:t>, 86 Fed. Reg. 27025 (May 19, 2021)</a:t>
            </a:r>
          </a:p>
        </p:txBody>
      </p:sp>
    </p:spTree>
    <p:extLst>
      <p:ext uri="{BB962C8B-B14F-4D97-AF65-F5344CB8AC3E}">
        <p14:creationId xmlns:p14="http://schemas.microsoft.com/office/powerpoint/2010/main" val="967388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254409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a:t>Florida and Texas have enacted laws to restrict speech by social media companies </a:t>
            </a:r>
          </a:p>
          <a:p>
            <a:pPr>
              <a:lnSpc>
                <a:spcPct val="120000"/>
              </a:lnSpc>
              <a:spcBef>
                <a:spcPct val="0"/>
              </a:spcBef>
              <a:defRPr/>
            </a:pPr>
            <a:r>
              <a:rPr lang="en-US" sz="1400" dirty="0"/>
              <a:t>State Laws to Restrict Social Media Speech and the First Amendment </a:t>
            </a:r>
          </a:p>
          <a:p>
            <a:pPr lvl="1">
              <a:lnSpc>
                <a:spcPct val="120000"/>
              </a:lnSpc>
              <a:spcBef>
                <a:spcPct val="0"/>
              </a:spcBef>
              <a:defRPr/>
            </a:pPr>
            <a:r>
              <a:rPr lang="en-US" sz="1200" i="1" dirty="0"/>
              <a:t>NetChoice, LLC  v. Paxton, </a:t>
            </a:r>
            <a:r>
              <a:rPr lang="en-US" sz="1200" dirty="0"/>
              <a:t>142 S. Ct. 1715</a:t>
            </a:r>
            <a:r>
              <a:rPr lang="en-US" sz="1200" i="1" dirty="0"/>
              <a:t> </a:t>
            </a:r>
            <a:r>
              <a:rPr lang="en-US" sz="1200" dirty="0"/>
              <a:t>(U.S. May 31, 2022) (staying enforcement of Texas H.B. 20) (Alito, Thomas and Gorsuch, dissenting) (“This application concerns issues of great importance that will plainly merit this Court's review. Social media platforms have transformed the way people communicate with each other and obtain news. At issue is a ground-breaking Texas law that addresses the power of dominant social media corporations to shape public discussion of the important issues of the day.”)</a:t>
            </a:r>
            <a:r>
              <a:rPr lang="en-US" sz="1200" i="1" dirty="0"/>
              <a:t> </a:t>
            </a:r>
          </a:p>
          <a:p>
            <a:pPr lvl="1">
              <a:lnSpc>
                <a:spcPct val="120000"/>
              </a:lnSpc>
              <a:spcBef>
                <a:spcPct val="0"/>
              </a:spcBef>
              <a:defRPr/>
            </a:pPr>
            <a:r>
              <a:rPr lang="en-US" sz="1200" i="1" dirty="0"/>
              <a:t>NetChoice, LLC v. Paxton</a:t>
            </a:r>
            <a:r>
              <a:rPr lang="en-US" sz="1200" dirty="0"/>
              <a:t>, 49 F.4th 439 (5th Cir. 2022)</a:t>
            </a:r>
          </a:p>
          <a:p>
            <a:pPr lvl="1">
              <a:lnSpc>
                <a:spcPct val="120000"/>
              </a:lnSpc>
              <a:spcBef>
                <a:spcPct val="0"/>
              </a:spcBef>
              <a:defRPr/>
            </a:pPr>
            <a:r>
              <a:rPr lang="en-US" sz="1200" i="1" dirty="0"/>
              <a:t>NetChoice LLC v. Attorney General of Florida,</a:t>
            </a:r>
            <a:r>
              <a:rPr lang="en-US" sz="1200" dirty="0"/>
              <a:t> 34 F.4th 1196 (11th Cir. 2022) (affirming in part preliminarily injunction enjoining Fla. Stat. Ann. §§ 106.072 to 501.2041, which the district court had characterized as legislation that imposed “sweeping requirements on some but not all social-media providers”)</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p>
          <a:p>
            <a:pPr lvl="2">
              <a:lnSpc>
                <a:spcPct val="120000"/>
              </a:lnSpc>
              <a:spcBef>
                <a:spcPct val="0"/>
              </a:spcBef>
              <a:defRPr/>
            </a:pPr>
            <a:r>
              <a:rPr lang="en-US" sz="1000" dirty="0"/>
              <a:t>platforms 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lvl="1">
              <a:lnSpc>
                <a:spcPct val="120000"/>
              </a:lnSpc>
              <a:spcBef>
                <a:spcPct val="0"/>
              </a:spcBef>
              <a:defRPr/>
            </a:pPr>
            <a:r>
              <a:rPr lang="en-US" sz="1050" i="1" dirty="0"/>
              <a:t>Trump v. Twitter Inc., </a:t>
            </a:r>
            <a:r>
              <a:rPr lang="en-US" sz="1050" dirty="0"/>
              <a:t>_ F. Supp. 3d _, 2022 WL 1443233 (N.D. Cal. 2022) (dismissing civil Stop Social Media Censorship Act claim where only one plaintiff was a Florida resident with an active Twitter account, and she alleged conduct that predated SSMCA’s effective date)</a:t>
            </a:r>
            <a:endParaRPr lang="en-US" sz="1050" i="1" dirty="0"/>
          </a:p>
          <a:p>
            <a:pPr lvl="1">
              <a:lnSpc>
                <a:spcPct val="120000"/>
              </a:lnSpc>
              <a:spcBef>
                <a:spcPct val="0"/>
              </a:spcBef>
              <a:defRPr/>
            </a:pPr>
            <a:r>
              <a:rPr lang="en-US" sz="1050" i="1" dirty="0"/>
              <a:t>Biden v. Knight First Amendment Institute</a:t>
            </a:r>
            <a:r>
              <a:rPr lang="en-US" sz="1050" dirty="0"/>
              <a:t>, 141 S. Ct. 1220, 1221 (2021) (Thomas, J. concurring)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r>
              <a:rPr lang="en-US" sz="1050" dirty="0"/>
              <a:t>The First Amendment applies to government entities, not private companies:</a:t>
            </a:r>
          </a:p>
          <a:p>
            <a:pPr lvl="2">
              <a:lnSpc>
                <a:spcPct val="120000"/>
              </a:lnSpc>
              <a:spcBef>
                <a:spcPct val="0"/>
              </a:spcBef>
              <a:defRPr/>
            </a:pPr>
            <a:r>
              <a:rPr lang="en-US" sz="900" i="1" dirty="0"/>
              <a:t>Prager University v. Google LLC</a:t>
            </a:r>
            <a:r>
              <a:rPr lang="en-US" sz="900" dirty="0"/>
              <a:t>, 951 F.3d, 991, 999-1000 (9th Cir. 2020) </a:t>
            </a:r>
          </a:p>
          <a:p>
            <a:pPr lvl="2">
              <a:lnSpc>
                <a:spcPct val="120000"/>
              </a:lnSpc>
              <a:spcBef>
                <a:spcPct val="0"/>
              </a:spcBef>
              <a:defRPr/>
            </a:pPr>
            <a:r>
              <a:rPr lang="en-US" sz="900" i="1" dirty="0"/>
              <a:t>Lewis v. Google LLC,</a:t>
            </a:r>
            <a:r>
              <a:rPr lang="en-US" sz="900" dirty="0"/>
              <a:t> 851 F. App’x 723 (9th Cir. 2021) (applying </a:t>
            </a:r>
            <a:r>
              <a:rPr lang="en-US" sz="900" i="1" dirty="0"/>
              <a:t>Prager </a:t>
            </a:r>
            <a:r>
              <a:rPr lang="en-US" sz="900" dirty="0"/>
              <a:t>)</a:t>
            </a:r>
          </a:p>
          <a:p>
            <a:pPr>
              <a:lnSpc>
                <a:spcPct val="120000"/>
              </a:lnSpc>
              <a:spcBef>
                <a:spcPct val="0"/>
              </a:spcBef>
              <a:defRPr/>
            </a:pPr>
            <a:r>
              <a:rPr lang="en-US" sz="1400" dirty="0"/>
              <a:t>Utah child screening and curfew law (3/1/24)</a:t>
            </a:r>
          </a:p>
          <a:p>
            <a:pPr>
              <a:lnSpc>
                <a:spcPct val="120000"/>
              </a:lnSpc>
              <a:spcBef>
                <a:spcPct val="0"/>
              </a:spcBef>
              <a:defRPr/>
            </a:pPr>
            <a:r>
              <a:rPr lang="en-US" sz="1400" dirty="0"/>
              <a:t>California child protection law – AB 2273</a:t>
            </a:r>
          </a:p>
          <a:p>
            <a:pPr lvl="1">
              <a:lnSpc>
                <a:spcPct val="120000"/>
              </a:lnSpc>
              <a:spcBef>
                <a:spcPct val="0"/>
              </a:spcBef>
              <a:defRPr/>
            </a:pPr>
            <a:r>
              <a:rPr lang="en-US" sz="1200" i="1" dirty="0"/>
              <a:t>NetChoice v. Bonta</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076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62706" y="43934"/>
            <a:ext cx="9081294" cy="369332"/>
          </a:xfrm>
        </p:spPr>
        <p:txBody>
          <a:bodyPr>
            <a:noAutofit/>
          </a:bodyPr>
          <a:lstStyle/>
          <a:p>
            <a:pPr>
              <a:defRPr/>
            </a:pPr>
            <a:r>
              <a:rPr lang="en-US" sz="2000" dirty="0"/>
              <a:t>Can public officials block users from their social media accounts? </a:t>
            </a:r>
            <a:endParaRPr lang="en-US" sz="4000" i="1" dirty="0"/>
          </a:p>
        </p:txBody>
      </p:sp>
      <p:sp>
        <p:nvSpPr>
          <p:cNvPr id="4644867" name="Rectangle 3"/>
          <p:cNvSpPr>
            <a:spLocks noGrp="1" noRot="1" noChangeArrowheads="1"/>
          </p:cNvSpPr>
          <p:nvPr>
            <p:ph type="body" idx="1"/>
          </p:nvPr>
        </p:nvSpPr>
        <p:spPr>
          <a:xfrm>
            <a:off x="0" y="43934"/>
            <a:ext cx="9144000" cy="6814066"/>
          </a:xfrm>
        </p:spPr>
        <p:txBody>
          <a:bodyPr>
            <a:noAutofit/>
          </a:bodyPr>
          <a:lstStyle/>
          <a:p>
            <a:pPr>
              <a:lnSpc>
                <a:spcPct val="120000"/>
              </a:lnSpc>
              <a:spcBef>
                <a:spcPct val="0"/>
              </a:spcBef>
              <a:defRPr/>
            </a:pPr>
            <a:endParaRPr lang="en-US" sz="1400" dirty="0"/>
          </a:p>
          <a:p>
            <a:pPr>
              <a:lnSpc>
                <a:spcPct val="120000"/>
              </a:lnSpc>
              <a:spcBef>
                <a:spcPct val="0"/>
              </a:spcBef>
              <a:defRPr/>
            </a:pPr>
            <a:r>
              <a:rPr lang="en-US" sz="1800" i="1" dirty="0"/>
              <a:t>Garnier v. O'Connor-Ratcliff</a:t>
            </a:r>
            <a:r>
              <a:rPr lang="en-US" sz="1800" dirty="0"/>
              <a:t>, 41 F.4th 1158 (9th Cir. 2022), </a:t>
            </a:r>
            <a:r>
              <a:rPr lang="en-US" sz="1800" i="1" dirty="0"/>
              <a:t>cert. granted sub nom. O’Connor-Ratcliff v. Garnier</a:t>
            </a:r>
            <a:r>
              <a:rPr lang="en-US" sz="1800" dirty="0"/>
              <a:t>, _ U.S. _, 2023 WL 3046119 (Apr. 24, 2023)</a:t>
            </a:r>
          </a:p>
          <a:p>
            <a:pPr lvl="1">
              <a:lnSpc>
                <a:spcPct val="120000"/>
              </a:lnSpc>
              <a:spcBef>
                <a:spcPct val="0"/>
              </a:spcBef>
              <a:defRPr/>
            </a:pPr>
            <a:r>
              <a:rPr lang="en-US" sz="1600" dirty="0"/>
              <a:t> </a:t>
            </a:r>
            <a:r>
              <a:rPr lang="en-US" sz="1400" dirty="0"/>
              <a:t>school board members could not block critics from spamming their personal accounts where they posted information about their work on the school board</a:t>
            </a:r>
          </a:p>
          <a:p>
            <a:pPr lvl="1">
              <a:lnSpc>
                <a:spcPct val="120000"/>
              </a:lnSpc>
              <a:spcBef>
                <a:spcPct val="0"/>
              </a:spcBef>
              <a:defRPr/>
            </a:pPr>
            <a:r>
              <a:rPr lang="en-US" sz="1400" dirty="0"/>
              <a:t>Issue: Whether a public official engages in state action subject to the First Amendment by blocking an individual from the official’s personal social-media account, when the official uses the account to feature their job and communicate about job-related matters with the public, but does not do so pursuant to any governmental authority or duty</a:t>
            </a:r>
          </a:p>
          <a:p>
            <a:pPr>
              <a:lnSpc>
                <a:spcPct val="120000"/>
              </a:lnSpc>
              <a:spcBef>
                <a:spcPct val="0"/>
              </a:spcBef>
              <a:defRPr/>
            </a:pPr>
            <a:r>
              <a:rPr lang="en-US" sz="1800" i="1" dirty="0"/>
              <a:t>Lindke v. Freed</a:t>
            </a:r>
            <a:r>
              <a:rPr lang="en-US" sz="1800" dirty="0"/>
              <a:t>, 37 F.4th 1199 (6th Cir. 2022), </a:t>
            </a:r>
            <a:r>
              <a:rPr lang="en-US" sz="1800" i="1" dirty="0"/>
              <a:t>cert. granted, </a:t>
            </a:r>
            <a:r>
              <a:rPr lang="en-US" sz="1800" dirty="0"/>
              <a:t>2023 WL 3046121 (Apr. 24, 2023)</a:t>
            </a:r>
          </a:p>
          <a:p>
            <a:pPr lvl="1">
              <a:lnSpc>
                <a:spcPct val="120000"/>
              </a:lnSpc>
              <a:spcBef>
                <a:spcPct val="0"/>
              </a:spcBef>
              <a:defRPr/>
            </a:pPr>
            <a:r>
              <a:rPr lang="en-US" sz="1400" dirty="0"/>
              <a:t>A city manager's conduct in deleting social media user's comments and blocking user did not constitute “state action” such that manager could be liable under § 1983</a:t>
            </a:r>
          </a:p>
          <a:p>
            <a:pPr lvl="1">
              <a:lnSpc>
                <a:spcPct val="120000"/>
              </a:lnSpc>
              <a:spcBef>
                <a:spcPct val="0"/>
              </a:spcBef>
              <a:defRPr/>
            </a:pPr>
            <a:r>
              <a:rPr lang="en-US" sz="1400" dirty="0"/>
              <a:t>Issue: Whether a public official’s social media activity can constitute state action only if the official used the account to perform a governmental duty or under the authority of his or her office</a:t>
            </a:r>
          </a:p>
          <a:p>
            <a:pPr>
              <a:lnSpc>
                <a:spcPct val="120000"/>
              </a:lnSpc>
              <a:spcBef>
                <a:spcPct val="0"/>
              </a:spcBef>
              <a:defRPr/>
            </a:pPr>
            <a:r>
              <a:rPr lang="en-US" sz="1800" dirty="0"/>
              <a:t>Earlier case:</a:t>
            </a:r>
          </a:p>
          <a:p>
            <a:pPr lvl="1">
              <a:lnSpc>
                <a:spcPct val="120000"/>
              </a:lnSpc>
              <a:spcBef>
                <a:spcPct val="0"/>
              </a:spcBef>
              <a:defRPr/>
            </a:pPr>
            <a:r>
              <a:rPr lang="en-US" sz="1600" i="1" dirty="0"/>
              <a:t>Knight First Amendment Institute v. Trump</a:t>
            </a:r>
            <a:r>
              <a:rPr lang="en-US" sz="1600" dirty="0"/>
              <a:t>, 928 F.3d 226 (2d Cir. 2019)</a:t>
            </a:r>
          </a:p>
          <a:p>
            <a:pPr lvl="2">
              <a:lnSpc>
                <a:spcPct val="120000"/>
              </a:lnSpc>
              <a:spcBef>
                <a:spcPct val="0"/>
              </a:spcBef>
              <a:defRPr/>
            </a:pPr>
            <a:r>
              <a:rPr lang="en-US" sz="1100" dirty="0"/>
              <a:t>President Trump’s Twitter account was a public forum</a:t>
            </a:r>
          </a:p>
          <a:p>
            <a:pPr lvl="2">
              <a:lnSpc>
                <a:spcPct val="120000"/>
              </a:lnSpc>
              <a:spcBef>
                <a:spcPct val="0"/>
              </a:spcBef>
              <a:defRPr/>
            </a:pPr>
            <a:r>
              <a:rPr lang="en-US" sz="1100" dirty="0"/>
              <a:t>Trump, as President, acted in a government capacity in blocking users, which amounted to unconstitutional viewpoint discrimination</a:t>
            </a:r>
          </a:p>
          <a:p>
            <a:pPr lvl="1">
              <a:lnSpc>
                <a:spcPct val="120000"/>
              </a:lnSpc>
              <a:spcBef>
                <a:spcPct val="0"/>
              </a:spcBef>
              <a:defRPr/>
            </a:pPr>
            <a:r>
              <a:rPr lang="en-US" sz="1400" i="1" dirty="0"/>
              <a:t>Biden v. Knight First Amendment Institute</a:t>
            </a:r>
            <a:r>
              <a:rPr lang="en-US" sz="1400" dirty="0"/>
              <a:t>, 141 S. Ct. 1220, 1221 (2021) (Thomas, J. concurring in denying cert. due to mootness)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endParaRPr lang="en-US" sz="1200" dirty="0"/>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92855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SECONDARY IP LIABILITY AND THE CDA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280388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a:latin typeface="Book Antiqua" panose="02040602050305030304" pitchFamily="18" charset="0"/>
              </a:rPr>
              <a:t>DMCA</a:t>
            </a:r>
          </a:p>
          <a:p>
            <a:pPr lvl="1">
              <a:lnSpc>
                <a:spcPts val="1000"/>
              </a:lnSpc>
            </a:pPr>
            <a:r>
              <a:rPr lang="en-US" altLang="en-US" sz="5600" dirty="0">
                <a:latin typeface="Book Antiqua" panose="02040602050305030304" pitchFamily="18" charset="0"/>
              </a:rPr>
              <a:t>Copyright Office Section 512 Report (May 2020)</a:t>
            </a:r>
          </a:p>
          <a:p>
            <a:pPr marL="585216" lvl="1" indent="0">
              <a:lnSpc>
                <a:spcPts val="1000"/>
              </a:lnSpc>
              <a:buNone/>
            </a:pPr>
            <a:endParaRPr lang="en-US" altLang="en-US" sz="5600" dirty="0">
              <a:latin typeface="Book Antiqua" panose="02040602050305030304" pitchFamily="18" charset="0"/>
            </a:endParaRPr>
          </a:p>
          <a:p>
            <a:pPr>
              <a:lnSpc>
                <a:spcPts val="1000"/>
              </a:lnSpc>
            </a:pPr>
            <a:r>
              <a:rPr lang="en-US" sz="5600" dirty="0">
                <a:latin typeface="Book Antiqua" panose="02040602050305030304" pitchFamily="18" charset="0"/>
              </a:rPr>
              <a:t>CASE 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Available June 2022 or sooner</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days</a:t>
            </a:r>
          </a:p>
          <a:p>
            <a:pPr marL="137160" indent="0">
              <a:lnSpc>
                <a:spcPts val="1000"/>
              </a:lnSpc>
              <a:buNone/>
            </a:pPr>
            <a:br>
              <a:rPr lang="en-US" altLang="en-US" sz="5600" dirty="0">
                <a:latin typeface="Book Antiqua" panose="02040602050305030304" pitchFamily="18" charset="0"/>
              </a:rPr>
            </a:br>
            <a:r>
              <a:rPr lang="en-US" altLang="en-US" sz="5600" b="1" dirty="0">
                <a:latin typeface="Book Antiqua" panose="02040602050305030304" pitchFamily="18" charset="0"/>
              </a:rPr>
              <a:t>Trademark Litigation</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A counterfeit is “identical with, or substantially indistinguishable from, a registered 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While all counterfeits infringe a trademark, not all trademarks are counterfeits</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Direct Infringement </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Print-on-Demand: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YYGM SA v. Redbubble, Inc</a:t>
            </a:r>
            <a:r>
              <a:rPr lang="en-US" altLang="en-US" sz="5200" dirty="0">
                <a:latin typeface="Book Antiqua" panose="02040602050305030304" pitchFamily="18" charset="0"/>
              </a:rPr>
              <a:t>., 2020 WL 3984528 (C.D. Cal. 2020) (SJ for Redbubble on direct and vicarious liability claims)</a:t>
            </a:r>
          </a:p>
          <a:p>
            <a:pPr lvl="1">
              <a:lnSpc>
                <a:spcPts val="800"/>
              </a:lnSpc>
              <a:spcBef>
                <a:spcPts val="0"/>
              </a:spcBef>
            </a:pPr>
            <a:endParaRPr lang="en-US" altLang="en-US" sz="5400" dirty="0">
              <a:latin typeface="Book Antiqua" panose="02040602050305030304" pitchFamily="18" charset="0"/>
            </a:endParaRPr>
          </a:p>
          <a:p>
            <a:pPr lvl="2">
              <a:lnSpc>
                <a:spcPts val="800"/>
              </a:lnSpc>
              <a:spcBef>
                <a:spcPts val="0"/>
              </a:spcBef>
            </a:pPr>
            <a:r>
              <a:rPr lang="en-US" altLang="en-US" sz="5200" i="1" dirty="0">
                <a:latin typeface="Book Antiqua" panose="02040602050305030304" pitchFamily="18" charset="0"/>
              </a:rPr>
              <a:t>Atari Interactive, Inc. v. Redbubble, Inc</a:t>
            </a:r>
            <a:r>
              <a:rPr lang="en-US" altLang="en-US" sz="5200" dirty="0">
                <a:latin typeface="Book Antiqua" panose="02040602050305030304" pitchFamily="18" charset="0"/>
              </a:rPr>
              <a:t>., 2021 WL 706790 (N.D. Cal 2021)</a:t>
            </a:r>
            <a:endParaRPr lang="en-US" altLang="en-US" sz="5400" dirty="0">
              <a:latin typeface="Book Antiqua" panose="02040602050305030304" pitchFamily="18" charset="0"/>
            </a:endParaRP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liability</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Publisher’s 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takedown</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 562 U.S. 1082 (2010)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Patent Litigation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Blazer v. eBay, Inc</a:t>
            </a:r>
            <a:r>
              <a:rPr lang="en-US" sz="5600" dirty="0">
                <a:latin typeface="Book Antiqua" panose="02040602050305030304" pitchFamily="18" charset="0"/>
              </a:rPr>
              <a:t>., Case No. 1:15-CV-01059-KOB, 2017 WL 1047572 (N.D. Ala. 2017)</a:t>
            </a:r>
          </a:p>
          <a:p>
            <a:pPr marL="137160" indent="0">
              <a:lnSpc>
                <a:spcPts val="1000"/>
              </a:lnSpc>
              <a:buNone/>
            </a:pPr>
            <a:endParaRPr lang="en-US" sz="5600" b="1"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The Communications Decency Act </a:t>
            </a: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p>
          <a:p>
            <a:pPr lvl="2">
              <a:lnSpc>
                <a:spcPts val="1400"/>
              </a:lnSpc>
              <a:spcBef>
                <a:spcPts val="0"/>
              </a:spcBef>
              <a:defRPr/>
            </a:pPr>
            <a:r>
              <a:rPr lang="en-US" sz="5400" dirty="0">
                <a:latin typeface="Book Antiqua" panose="02040602050305030304" pitchFamily="18" charset="0"/>
              </a:rPr>
              <a:t>State right of publicity, trademark trade secret and other IP claims? </a:t>
            </a: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a:t>Secondary IP Liability </a:t>
            </a:r>
            <a:endParaRPr lang="en-US" sz="2800" dirty="0"/>
          </a:p>
        </p:txBody>
      </p:sp>
    </p:spTree>
    <p:extLst>
      <p:ext uri="{BB962C8B-B14F-4D97-AF65-F5344CB8AC3E}">
        <p14:creationId xmlns:p14="http://schemas.microsoft.com/office/powerpoint/2010/main" val="1357601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31368419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a:t>Cybersecurity/Data Privacy 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p>
          <a:p>
            <a:pPr lvl="2">
              <a:lnSpc>
                <a:spcPct val="90000"/>
              </a:lnSpc>
              <a:defRPr/>
            </a:pPr>
            <a:r>
              <a:rPr lang="en-US" sz="1000" i="1" dirty="0"/>
              <a:t>Tamraz v. Bakotic Pathology Associates, LLC, </a:t>
            </a:r>
            <a:r>
              <a:rPr lang="en-US" sz="1000" dirty="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CPRA </a:t>
            </a:r>
          </a:p>
          <a:p>
            <a:pPr>
              <a:lnSpc>
                <a:spcPct val="80000"/>
              </a:lnSpc>
              <a:defRPr/>
            </a:pPr>
            <a:r>
              <a:rPr lang="en-US" sz="1800" dirty="0"/>
              <a:t>Securities fraud</a:t>
            </a:r>
          </a:p>
          <a:p>
            <a:pPr lvl="1">
              <a:lnSpc>
                <a:spcPct val="80000"/>
              </a:lnSpc>
              <a:defRPr/>
            </a:pPr>
            <a:r>
              <a:rPr lang="en-US" sz="1400" i="1" dirty="0"/>
              <a:t>In re Alphabet, Inc. Securities Litigation, </a:t>
            </a:r>
            <a:r>
              <a:rPr lang="en-US" sz="1400" dirty="0"/>
              <a:t>1 F.4th 687 (9th Cir. 2021) </a:t>
            </a:r>
          </a:p>
          <a:p>
            <a:pPr lvl="1">
              <a:lnSpc>
                <a:spcPct val="80000"/>
              </a:lnSpc>
              <a:defRPr/>
            </a:pPr>
            <a:r>
              <a:rPr lang="en-US" sz="1400" i="1" dirty="0"/>
              <a:t>In 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Privacy Rights Act (CPRA) </a:t>
            </a:r>
          </a:p>
          <a:p>
            <a:pPr lvl="3">
              <a:lnSpc>
                <a:spcPct val="80000"/>
              </a:lnSpc>
              <a:defRPr/>
            </a:pPr>
            <a:r>
              <a:rPr lang="en-US" sz="1100" dirty="0"/>
              <a:t> Other claims are preempted by the CPRA </a:t>
            </a:r>
            <a:r>
              <a:rPr lang="en-US" sz="1100" i="1" dirty="0"/>
              <a:t>only </a:t>
            </a:r>
            <a:r>
              <a:rPr lang="en-US" sz="1100" dirty="0"/>
              <a:t>if based on a violation of the CPRA</a:t>
            </a:r>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the California Privacy Protection Agency (CPPA)</a:t>
            </a:r>
          </a:p>
          <a:p>
            <a:pPr lvl="2">
              <a:lnSpc>
                <a:spcPct val="80000"/>
              </a:lnSpc>
              <a:defRPr/>
            </a:pPr>
            <a:r>
              <a:rPr lang="en-US" sz="1200" dirty="0"/>
              <a:t>Coordinate litigation and regulatory enforcement (usually confidential)  </a:t>
            </a:r>
          </a:p>
        </p:txBody>
      </p:sp>
    </p:spTree>
    <p:extLst>
      <p:ext uri="{BB962C8B-B14F-4D97-AF65-F5344CB8AC3E}">
        <p14:creationId xmlns:p14="http://schemas.microsoft.com/office/powerpoint/2010/main" val="127620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located</a:t>
            </a:r>
          </a:p>
          <a:p>
            <a:pPr lvl="1"/>
            <a:r>
              <a:rPr lang="en-US" altLang="en-US" sz="1200" i="1" dirty="0"/>
              <a:t>In re Dickey’s Barbecue Restaurants, Inc., Customer Data Security Breach Litigation</a:t>
            </a:r>
            <a:r>
              <a:rPr lang="en-US" altLang="en-US" sz="1200" dirty="0"/>
              <a:t>, 521 F. Supp. 3d 1355 (J.P.M.D.L. 2021) (denying consolidation)</a:t>
            </a:r>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a:t>Summary judgment </a:t>
            </a:r>
            <a:r>
              <a:rPr lang="en-US" altLang="en-US" sz="1400" dirty="0"/>
              <a:t> </a:t>
            </a:r>
          </a:p>
          <a:p>
            <a:pPr eaLnBrk="1" hangingPunct="1"/>
            <a:r>
              <a:rPr lang="en-US" altLang="en-US" sz="1600" dirty="0"/>
              <a:t>Class Certification</a:t>
            </a:r>
          </a:p>
          <a:p>
            <a:pPr eaLnBrk="1" hangingPunct="1"/>
            <a:r>
              <a:rPr lang="en-US" altLang="en-US" sz="1600" dirty="0"/>
              <a:t>Work Product and other privileges</a:t>
            </a:r>
          </a:p>
          <a:p>
            <a:pPr lvl="1"/>
            <a:r>
              <a:rPr lang="en-US" altLang="en-US" sz="1400" i="1" dirty="0"/>
              <a:t>In re: Capital One Consumer Data Security Breach Litig</a:t>
            </a:r>
            <a:r>
              <a:rPr lang="en-US" altLang="en-US" sz="1400" dirty="0"/>
              <a:t>., MDL No. 1:19md2915, 2020 WL 3470261 (E.D. Va. June 25, 2020) (</a:t>
            </a:r>
            <a:r>
              <a:rPr lang="en-US" altLang="en-US" sz="1200" dirty="0"/>
              <a:t>Ordering production of the Mandiant Report) </a:t>
            </a:r>
          </a:p>
          <a:p>
            <a:pPr lvl="2"/>
            <a:r>
              <a:rPr lang="en-US" altLang="en-US" sz="1400" dirty="0"/>
              <a:t>Applied the 4th Circuit’s “driving force” test – (1) was the report prepared when the litigation was a real likelihood (yes); (2) would it have been created anyway in the absence of litigation (yes)</a:t>
            </a:r>
          </a:p>
          <a:p>
            <a:pPr lvl="2"/>
            <a:r>
              <a:rPr lang="en-US" altLang="en-US" sz="14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400" dirty="0"/>
              <a:t>Footnote 8: use different vendors, scopes of work and/or different investigation teams</a:t>
            </a:r>
          </a:p>
          <a:p>
            <a:pPr lvl="1"/>
            <a:r>
              <a:rPr lang="en-US" altLang="en-US" sz="1400" i="1" dirty="0"/>
              <a:t>In re: Capital One Consumer Data Security Breach Litig</a:t>
            </a:r>
            <a:r>
              <a:rPr lang="en-US" altLang="en-US" sz="1400" dirty="0"/>
              <a:t>., MDL No. 1:19md2915, 2020 WL 5016930 (E.D. Va. Aug. 21, 2020) (Price Waterhouse – not produced)</a:t>
            </a:r>
            <a:endParaRPr lang="en-US" altLang="en-US" sz="1400" u="sng" dirty="0"/>
          </a:p>
          <a:p>
            <a:pPr lvl="1"/>
            <a:r>
              <a:rPr lang="en-US" altLang="en-US" sz="1400" dirty="0"/>
              <a:t>The Ninth Circuit does not weigh motivations where documents may be used both for business purposes and litigation: </a:t>
            </a:r>
            <a:r>
              <a:rPr lang="en-US" altLang="en-US" sz="1400" i="1" dirty="0"/>
              <a:t>In re Grand Jury Subpoena</a:t>
            </a:r>
            <a:r>
              <a:rPr lang="en-US" altLang="en-US" sz="1400" dirty="0"/>
              <a:t>, 357 F.3d 900, 908 (9th Cir. 2004)</a:t>
            </a:r>
          </a:p>
          <a:p>
            <a:pPr lvl="2">
              <a:buClr>
                <a:prstClr val="white"/>
              </a:buClr>
            </a:pPr>
            <a:r>
              <a:rPr lang="en-US" altLang="en-US" sz="1400" i="1" dirty="0">
                <a:solidFill>
                  <a:prstClr val="white"/>
                </a:solidFill>
              </a:rPr>
              <a:t>Cf. In re Grand Jury Subpoena</a:t>
            </a:r>
            <a:r>
              <a:rPr lang="en-US" altLang="en-US" sz="1400" dirty="0">
                <a:solidFill>
                  <a:prstClr val="white"/>
                </a:solidFill>
              </a:rPr>
              <a:t>, 13 F.4th 710 (9th Cir. 2021)</a:t>
            </a:r>
            <a:endParaRPr lang="en-US" altLang="en-US" sz="1400" dirty="0"/>
          </a:p>
          <a:p>
            <a:pPr eaLnBrk="1" hangingPunct="1"/>
            <a:r>
              <a:rPr lang="en-US" altLang="en-US" sz="14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4109974965"/>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141 S. Ct. 2190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138 S. Ct. 981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894624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Software and Chat </a:t>
            </a:r>
          </a:p>
        </p:txBody>
      </p:sp>
    </p:spTree>
    <p:extLst>
      <p:ext uri="{BB962C8B-B14F-4D97-AF65-F5344CB8AC3E}">
        <p14:creationId xmlns:p14="http://schemas.microsoft.com/office/powerpoint/2010/main" val="429611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800" dirty="0"/>
              <a:t>A private cause of action for "any person aggrieved by a violation" of BIPA</a:t>
            </a:r>
          </a:p>
          <a:p>
            <a:pPr lvl="1">
              <a:lnSpc>
                <a:spcPct val="80000"/>
              </a:lnSpc>
              <a:defRPr/>
            </a:pPr>
            <a:r>
              <a:rPr lang="en-US" sz="1800" i="1" dirty="0"/>
              <a:t>Rosenbach v. Six Flags Entertainment Corp., </a:t>
            </a:r>
            <a:r>
              <a:rPr lang="en-US" sz="1800" dirty="0"/>
              <a:t>129 N.E.3d 1197 (Ill. 2019) (holding that a person need not have sustained actual damage beyond violation of his or her rights under the statute to be </a:t>
            </a:r>
            <a:r>
              <a:rPr lang="en-US" sz="1800" i="1" dirty="0"/>
              <a:t>aggrieved </a:t>
            </a:r>
            <a:r>
              <a:rPr lang="en-US" sz="1800" dirty="0"/>
              <a:t>by a violation)</a:t>
            </a:r>
          </a:p>
          <a:p>
            <a:pPr lvl="1">
              <a:lnSpc>
                <a:spcPct val="80000"/>
              </a:lnSpc>
              <a:defRPr/>
            </a:pPr>
            <a:r>
              <a:rPr lang="en-US" sz="1600" dirty="0"/>
              <a:t>A plaintiff may recover the greater of </a:t>
            </a:r>
          </a:p>
          <a:p>
            <a:pPr lvl="2">
              <a:lnSpc>
                <a:spcPct val="80000"/>
              </a:lnSpc>
              <a:defRPr/>
            </a:pPr>
            <a:r>
              <a:rPr lang="en-US" sz="1600" dirty="0"/>
              <a:t>(1) actual damages or </a:t>
            </a:r>
          </a:p>
          <a:p>
            <a:pPr lvl="2">
              <a:lnSpc>
                <a:spcPct val="80000"/>
              </a:lnSpc>
              <a:defRPr/>
            </a:pPr>
            <a:r>
              <a:rPr lang="en-US" sz="1600" dirty="0"/>
              <a:t>(2) $1,000 in liquidated damages for negligent violations or $5,000 if intentional or reckless </a:t>
            </a:r>
          </a:p>
          <a:p>
            <a:pPr lvl="1">
              <a:lnSpc>
                <a:spcPct val="80000"/>
              </a:lnSpc>
              <a:defRPr/>
            </a:pPr>
            <a:r>
              <a:rPr lang="en-US" sz="1600" dirty="0"/>
              <a:t>The statute also authorizes recovery of attorneys' fees</a:t>
            </a:r>
          </a:p>
          <a:p>
            <a:pPr>
              <a:lnSpc>
                <a:spcPct val="80000"/>
              </a:lnSpc>
              <a:defRPr/>
            </a:pPr>
            <a:r>
              <a:rPr lang="en-US" sz="1600" i="1" dirty="0"/>
              <a:t>Patel v. Facebook</a:t>
            </a:r>
            <a:r>
              <a:rPr lang="en-US" sz="1600" dirty="0"/>
              <a:t>, 932 F.3d 1264</a:t>
            </a:r>
            <a:r>
              <a:rPr lang="en-US" sz="1600" i="1" dirty="0"/>
              <a:t> </a:t>
            </a:r>
            <a:r>
              <a:rPr lang="en-US" sz="16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600" i="1" dirty="0"/>
              <a:t>In re: Facebook Biometric Information Privacy Litigation, </a:t>
            </a:r>
            <a:r>
              <a:rPr lang="en-US" sz="16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600" i="1" dirty="0"/>
              <a:t>Johnson v. Mitek Systems, Inc.</a:t>
            </a:r>
            <a:r>
              <a:rPr lang="en-US" sz="16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800" dirty="0"/>
          </a:p>
          <a:p>
            <a:pPr>
              <a:lnSpc>
                <a:spcPct val="80000"/>
              </a:lnSpc>
              <a:defRPr/>
            </a:pPr>
            <a:r>
              <a:rPr lang="en-US" sz="1800" dirty="0"/>
              <a:t>Standing arguments </a:t>
            </a:r>
          </a:p>
          <a:p>
            <a:pPr>
              <a:lnSpc>
                <a:spcPct val="80000"/>
              </a:lnSpc>
              <a:defRPr/>
            </a:pPr>
            <a:r>
              <a:rPr lang="en-US" sz="1800" dirty="0"/>
              <a:t>2022: 90 opinions referencing BIPA. Approved class settlements ranged from $250,000 to $100 Million </a:t>
            </a:r>
            <a:r>
              <a:rPr lang="en-US" sz="1800" i="1" dirty="0"/>
              <a:t>(Rivera v. Google</a:t>
            </a:r>
            <a:r>
              <a:rPr lang="en-US" sz="1800" dirty="0"/>
              <a:t>)</a:t>
            </a:r>
            <a:r>
              <a:rPr lang="en-US" sz="1800" i="1" dirty="0"/>
              <a:t>.</a:t>
            </a:r>
            <a:r>
              <a:rPr lang="en-US" sz="1800" dirty="0"/>
              <a:t> First jury trial resulted in a $228 Million verdict (</a:t>
            </a:r>
            <a:r>
              <a:rPr lang="en-US" sz="1800" i="1" dirty="0"/>
              <a:t>Rogers v. BNSF Ry. Co.</a:t>
            </a:r>
            <a:r>
              <a:rPr lang="en-US" sz="1800" dirty="0"/>
              <a:t>).</a:t>
            </a:r>
            <a:endParaRPr lang="en-US" altLang="en-US" sz="1600" i="1" dirty="0"/>
          </a:p>
          <a:p>
            <a:pPr lvl="1"/>
            <a:endParaRPr lang="en-US" altLang="en-US" sz="1200" dirty="0"/>
          </a:p>
          <a:p>
            <a:pPr eaLnBrk="1" hangingPunct="1"/>
            <a:endParaRPr lang="en-US" altLang="en-US" sz="900" dirty="0"/>
          </a:p>
          <a:p>
            <a:pPr lvl="1"/>
            <a:endParaRPr lang="en-US" altLang="en-US" sz="105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41</a:t>
            </a:fld>
            <a:endParaRPr lang="en-US" dirty="0"/>
          </a:p>
        </p:txBody>
      </p:sp>
    </p:spTree>
    <p:extLst>
      <p:ext uri="{BB962C8B-B14F-4D97-AF65-F5344CB8AC3E}">
        <p14:creationId xmlns:p14="http://schemas.microsoft.com/office/powerpoint/2010/main" val="763955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276600"/>
          </a:xfrm>
          <a:ln>
            <a:solidFill>
              <a:schemeClr val="tx1"/>
            </a:solidFill>
          </a:ln>
        </p:spPr>
        <p:txBody>
          <a:bodyPr lIns="92075" tIns="46038" rIns="92075" bIns="46038">
            <a:normAutofit/>
          </a:bodyPr>
          <a:lstStyle/>
          <a:p>
            <a:pPr>
              <a:defRPr/>
            </a:pPr>
            <a:r>
              <a:rPr lang="en-US" dirty="0">
                <a:latin typeface="EngraversGothic BT" pitchFamily="34" charset="0"/>
              </a:rPr>
              <a:t>LITIGATION UNDER THE California Privacy Rights and Enforcement Act of 2020 (CPRA)</a:t>
            </a:r>
            <a:endParaRPr lang="en-US" sz="2000"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999935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a:t>The private right of action narrowly applies only to security breaches and the failure to implement reasonable measures, not other CPRA provisions</a:t>
            </a:r>
          </a:p>
          <a:p>
            <a:pPr lvl="1">
              <a:lnSpc>
                <a:spcPct val="80000"/>
              </a:lnSpc>
              <a:defRPr/>
            </a:pPr>
            <a:r>
              <a:rPr lang="en-US" sz="1600" dirty="0"/>
              <a:t>Regulatory enforcement of the rest of the Act is by the California Privacy Protection Agency (CPPA). </a:t>
            </a:r>
          </a:p>
          <a:p>
            <a:pPr lvl="1">
              <a:lnSpc>
                <a:spcPct val="80000"/>
              </a:lnSpc>
              <a:defRPr/>
            </a:pPr>
            <a:r>
              <a:rPr lang="en-US" sz="1600" i="1" dirty="0"/>
              <a:t>Sephora </a:t>
            </a:r>
            <a:r>
              <a:rPr lang="en-US" sz="1600" dirty="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CPRA 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p>
          <a:p>
            <a:pPr lvl="1">
              <a:lnSpc>
                <a:spcPct val="80000"/>
              </a:lnSpc>
              <a:defRPr/>
            </a:pPr>
            <a:r>
              <a:rPr lang="en-US" sz="1400" dirty="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a:t>CPRA claims typically are joined with other cybersecurity breach or data privacy claims in civil litigation</a:t>
            </a:r>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Putative Class Action Litigation</a:t>
            </a:r>
          </a:p>
        </p:txBody>
      </p:sp>
    </p:spTree>
    <p:extLst>
      <p:ext uri="{BB962C8B-B14F-4D97-AF65-F5344CB8AC3E}">
        <p14:creationId xmlns:p14="http://schemas.microsoft.com/office/powerpoint/2010/main" val="2007001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“CPRA claims” aren’t actually actionable under the CPRA</a:t>
            </a:r>
          </a:p>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CPRA 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p>
          <a:p>
            <a:pPr lvl="1"/>
            <a:r>
              <a:rPr lang="en-US" altLang="en-US" sz="1400" i="1" dirty="0"/>
              <a:t>Atkinson v. Minted, Inc</a:t>
            </a:r>
            <a:r>
              <a:rPr lang="en-US" altLang="en-US" sz="1400" dirty="0"/>
              <a:t>., 2021 WL 6028374 (N.D. Cal. Dec. 17, 2021) </a:t>
            </a:r>
          </a:p>
          <a:p>
            <a:pPr lvl="1"/>
            <a:r>
              <a:rPr lang="en-US" altLang="en-US" sz="1400" i="1" dirty="0"/>
              <a:t>Kostka v. Dickey’s Barbecue Restaurants, Inc., </a:t>
            </a:r>
            <a:r>
              <a:rPr lang="en-US" altLang="en-US" sz="1400" dirty="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3617828570"/>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a:bodyPr>
          <a:lstStyle/>
          <a:p>
            <a:r>
              <a:rPr lang="en-US" sz="2800" dirty="0"/>
              <a:t>How will litigation change under the CPRA?</a:t>
            </a:r>
          </a:p>
        </p:txBody>
      </p:sp>
      <p:sp>
        <p:nvSpPr>
          <p:cNvPr id="3" name="Content Placeholder 2"/>
          <p:cNvSpPr>
            <a:spLocks noGrp="1"/>
          </p:cNvSpPr>
          <p:nvPr>
            <p:ph idx="1"/>
          </p:nvPr>
        </p:nvSpPr>
        <p:spPr>
          <a:xfrm>
            <a:off x="457200" y="609600"/>
            <a:ext cx="8229600" cy="6172200"/>
          </a:xfrm>
        </p:spPr>
        <p:txBody>
          <a:bodyPr>
            <a:normAutofit fontScale="70000" lnSpcReduction="20000"/>
          </a:bodyPr>
          <a:lstStyle/>
          <a:p>
            <a:r>
              <a:rPr lang="en-US" dirty="0"/>
              <a:t>CPRA litigation commenced 1/1/23; regulatory enforcement begins 7/1/23</a:t>
            </a:r>
          </a:p>
          <a:p>
            <a:r>
              <a:rPr lang="en-US" dirty="0"/>
              <a:t>The litigation remedies are largely the same except:</a:t>
            </a:r>
          </a:p>
          <a:p>
            <a:pPr lvl="1"/>
            <a:r>
              <a:rPr lang="en-US" dirty="0"/>
              <a:t>New thresholds for CPRA applicability for a business (and covers sharing)</a:t>
            </a:r>
          </a:p>
          <a:p>
            <a:pPr lvl="1"/>
            <a:r>
              <a:rPr lang="en-US" dirty="0"/>
              <a:t>Expanded to cover anyone whose email address in combination with a password or security question and answer that would permit access to the account was subject to an unauthorized access and exfiltration, theft, or disclosure</a:t>
            </a:r>
          </a:p>
          <a:p>
            <a:pPr lvl="1"/>
            <a:r>
              <a:rPr lang="en-US" dirty="0"/>
              <a:t>The CPRA will apply to businesses engaged in consumer credit collection and reporting</a:t>
            </a:r>
          </a:p>
          <a:p>
            <a:pPr lvl="1"/>
            <a:r>
              <a:rPr lang="en-US" dirty="0"/>
              <a:t>New caveat on what constitutes a cure</a:t>
            </a:r>
          </a:p>
          <a:p>
            <a:pPr lvl="1"/>
            <a:r>
              <a:rPr lang="en-US" dirty="0"/>
              <a:t>Online contract formation</a:t>
            </a:r>
          </a:p>
          <a:p>
            <a:pPr lvl="1"/>
            <a:r>
              <a:rPr lang="en-US" dirty="0"/>
              <a:t>Representative action nonwaiver</a:t>
            </a:r>
          </a:p>
          <a:p>
            <a:r>
              <a:rPr lang="en-US" dirty="0">
                <a:solidFill>
                  <a:srgbClr val="FF0000"/>
                </a:solidFill>
              </a:rPr>
              <a:t>New threshold</a:t>
            </a:r>
            <a:r>
              <a:rPr lang="en-US" dirty="0"/>
              <a:t>: The CPRA applies to businesses with (1) annual gross revenue &gt; $25 M; (2) that buy, sell or receive for commercial purposes personal information of (50,000) </a:t>
            </a:r>
            <a:r>
              <a:rPr lang="en-US" dirty="0">
                <a:solidFill>
                  <a:srgbClr val="FF0000"/>
                </a:solidFill>
              </a:rPr>
              <a:t>100,00</a:t>
            </a:r>
            <a:r>
              <a:rPr lang="en-US" dirty="0"/>
              <a:t> or more consumers, households or devices, and (3) businesses that derive 50% or more of their annual revenue from selling (</a:t>
            </a:r>
            <a:r>
              <a:rPr lang="en-US" dirty="0">
                <a:solidFill>
                  <a:srgbClr val="FF0000"/>
                </a:solidFill>
              </a:rPr>
              <a:t>buying</a:t>
            </a:r>
            <a:r>
              <a:rPr lang="en-US" dirty="0"/>
              <a:t> or </a:t>
            </a:r>
            <a:r>
              <a:rPr lang="en-US" dirty="0">
                <a:solidFill>
                  <a:srgbClr val="FF0000"/>
                </a:solidFill>
              </a:rPr>
              <a:t>sharing</a:t>
            </a:r>
            <a:r>
              <a:rPr lang="en-US" dirty="0"/>
              <a:t>) consumers’ personal information (excludes entities subject to federal regulation)</a:t>
            </a:r>
          </a:p>
          <a:p>
            <a:r>
              <a:rPr lang="en-US" dirty="0"/>
              <a:t>New Civil Code § 1798.150 - implementation and maintenance of reasonable security procedures and practices does not amount to a cure (in response to a 30 day letter)</a:t>
            </a:r>
          </a:p>
          <a:p>
            <a:r>
              <a:rPr lang="en-US" dirty="0"/>
              <a:t>New Civil Code § 1798.140(h) - Consent does not include "acceptance of a general or broad terms of use" that describes "personal information processing along with other, unrelated </a:t>
            </a:r>
            <a:br>
              <a:rPr lang="en-US" dirty="0"/>
            </a:br>
            <a:r>
              <a:rPr lang="en-US" dirty="0"/>
              <a:t>information . . . .“</a:t>
            </a:r>
          </a:p>
          <a:p>
            <a:r>
              <a:rPr lang="en-US" dirty="0"/>
              <a:t>New Civil Code § 1798.192 – prohibits and renders void “a representative action waiver”</a:t>
            </a:r>
          </a:p>
          <a:p>
            <a:endParaRPr lang="en-US" dirty="0"/>
          </a:p>
        </p:txBody>
      </p:sp>
    </p:spTree>
    <p:extLst>
      <p:ext uri="{BB962C8B-B14F-4D97-AF65-F5344CB8AC3E}">
        <p14:creationId xmlns:p14="http://schemas.microsoft.com/office/powerpoint/2010/main" val="3668002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201827858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lnSpcReduction="10000"/>
          </a:bodyPr>
          <a:lstStyle/>
          <a:p>
            <a:pPr lvl="2">
              <a:lnSpc>
                <a:spcPct val="80000"/>
              </a:lnSpc>
              <a:defRPr/>
            </a:pPr>
            <a:r>
              <a:rPr lang="en-US"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i="1" dirty="0"/>
          </a:p>
          <a:p>
            <a:pPr lvl="2">
              <a:lnSpc>
                <a:spcPct val="80000"/>
              </a:lnSpc>
              <a:defRPr/>
            </a:pPr>
            <a:r>
              <a:rPr lang="en-US" dirty="0"/>
              <a:t>Where there is no privity of contract, a business cannot directly limit its potential exposure to consumers, but it may -- </a:t>
            </a:r>
          </a:p>
          <a:p>
            <a:pPr lvl="3">
              <a:lnSpc>
                <a:spcPct val="80000"/>
              </a:lnSpc>
              <a:defRPr/>
            </a:pPr>
            <a:r>
              <a:rPr lang="en-US" dirty="0"/>
              <a:t>seek indemnification from others </a:t>
            </a:r>
          </a:p>
          <a:p>
            <a:pPr lvl="3">
              <a:lnSpc>
                <a:spcPct val="80000"/>
              </a:lnSpc>
              <a:defRPr/>
            </a:pPr>
            <a:r>
              <a:rPr lang="en-US" dirty="0"/>
              <a:t>contractually require that a business partner make it an intended beneficiary of an end user agreement (including an arbitration agreement), or </a:t>
            </a:r>
          </a:p>
          <a:p>
            <a:pPr lvl="3">
              <a:lnSpc>
                <a:spcPct val="80000"/>
              </a:lnSpc>
              <a:defRPr/>
            </a:pPr>
            <a:r>
              <a:rPr lang="en-US" dirty="0"/>
              <a:t>obtain insurance coverage </a:t>
            </a:r>
          </a:p>
          <a:p>
            <a:pPr lvl="2">
              <a:lnSpc>
                <a:spcPct val="80000"/>
              </a:lnSpc>
              <a:defRPr/>
            </a:pPr>
            <a:r>
              <a:rPr lang="en-US"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dirty="0"/>
              <a:t>The best way to mitigate the risk of class action litigation is to have an enforceable arbitration agreement (or be an intended beneficiary of a party that does) --</a:t>
            </a:r>
          </a:p>
          <a:p>
            <a:pPr lvl="3">
              <a:lnSpc>
                <a:spcPct val="80000"/>
              </a:lnSpc>
              <a:defRPr/>
            </a:pPr>
            <a:r>
              <a:rPr lang="en-US" dirty="0"/>
              <a:t>You must have an enforceable online or mobile contract (or be an intended beneficiary of one)</a:t>
            </a:r>
          </a:p>
          <a:p>
            <a:pPr lvl="3">
              <a:lnSpc>
                <a:spcPct val="80000"/>
              </a:lnSpc>
              <a:defRPr/>
            </a:pPr>
            <a:r>
              <a:rPr lang="en-US" dirty="0"/>
              <a:t>You must have an enforceable arbitration provision (or be an intended beneficiary of one)</a:t>
            </a:r>
          </a:p>
          <a:p>
            <a:pPr lvl="3">
              <a:lnSpc>
                <a:spcPct val="80000"/>
              </a:lnSpc>
              <a:defRPr/>
            </a:pPr>
            <a:r>
              <a:rPr lang="en-US"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961624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93446709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34020145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6445711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15375133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0814549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6767579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49269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93085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2204368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a:t>Roley v. Google LLC, </a:t>
            </a:r>
            <a:r>
              <a:rPr lang="en-US" sz="6400" dirty="0"/>
              <a:t>40 F.4th 903 (9th Cir. 2022) (ad that contributing to Google Maps could “unlock cool benefits like . . . 1TB of Google Drive storage” not a contract offer)</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Dohrmann v. Intuit, Inc.</a:t>
            </a:r>
            <a:r>
              <a:rPr lang="en-US" sz="6400" dirty="0"/>
              <a:t>, 823 F. App’x 482 (9th Cir. 2020)</a:t>
            </a:r>
          </a:p>
          <a:p>
            <a:pPr lvl="2">
              <a:lnSpc>
                <a:spcPct val="80000"/>
              </a:lnSpc>
              <a:defRPr/>
            </a:pPr>
            <a:r>
              <a:rPr lang="en-US" sz="5600" dirty="0"/>
              <a:t>Reversing the denial of a motion to compel arbitration</a:t>
            </a:r>
          </a:p>
          <a:p>
            <a:pPr lvl="2">
              <a:lnSpc>
                <a:spcPct val="80000"/>
              </a:lnSpc>
              <a:defRPr/>
            </a:pPr>
            <a:r>
              <a:rPr lang="en-US" sz="5600" dirty="0"/>
              <a:t>Holding the arbitration provision in Intuit’s Terms of Use enforceable where a user, to access a TurboTax account, was required, after entering a user ID and password, to click a “Sign In” button, directly above the following language: “By clicking Sign In, you agree to the Turbo Terms of Use, TurboTax Terms of Use, and have read and acknowledged our Privacy Statement,” where each of those documents was highlighted in blue hyperlinks which, if clicked, directed the user to a new webpage containing the agreement</a:t>
            </a:r>
            <a:endParaRPr lang="en-US" sz="6400" u="sng" dirty="0"/>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22315721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Arbitration</a:t>
            </a:r>
            <a:r>
              <a:rPr lang="en-US" dirty="0"/>
              <a:t> </a:t>
            </a:r>
          </a:p>
        </p:txBody>
      </p:sp>
      <p:sp>
        <p:nvSpPr>
          <p:cNvPr id="5059587" name="Rectangle 3"/>
          <p:cNvSpPr>
            <a:spLocks noGrp="1" noRot="1" noChangeArrowheads="1"/>
          </p:cNvSpPr>
          <p:nvPr>
            <p:ph type="body" idx="4294967295"/>
          </p:nvPr>
        </p:nvSpPr>
        <p:spPr>
          <a:xfrm>
            <a:off x="0" y="381000"/>
            <a:ext cx="8842375" cy="6477000"/>
          </a:xfrm>
        </p:spPr>
        <p:txBody>
          <a:bodyPr>
            <a:normAutofit lnSpcReduction="10000"/>
          </a:bodyPr>
          <a:lstStyle/>
          <a:p>
            <a:pPr eaLnBrk="1" hangingPunct="1">
              <a:lnSpc>
                <a:spcPct val="80000"/>
              </a:lnSpc>
              <a:defRPr/>
            </a:pPr>
            <a:r>
              <a:rPr lang="en-US" sz="1100" dirty="0"/>
              <a:t>Arbitration and Class Action Waivers </a:t>
            </a:r>
          </a:p>
          <a:p>
            <a:pPr lvl="1" eaLnBrk="1" hangingPunct="1">
              <a:lnSpc>
                <a:spcPct val="80000"/>
              </a:lnSpc>
              <a:defRPr/>
            </a:pPr>
            <a:r>
              <a:rPr lang="en-US" sz="1100" i="1" dirty="0"/>
              <a:t>AT&amp;T Mobility LLC v. Concepcion</a:t>
            </a:r>
            <a:r>
              <a:rPr lang="en-US" sz="1100" i="1" u="sng" dirty="0"/>
              <a:t>,</a:t>
            </a:r>
            <a:r>
              <a:rPr lang="en-US" sz="1100" dirty="0"/>
              <a:t> 131 S. Ct. 1740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eaLnBrk="1" hangingPunct="1">
              <a:lnSpc>
                <a:spcPct val="90000"/>
              </a:lnSpc>
              <a:defRPr/>
            </a:pPr>
            <a:r>
              <a:rPr lang="en-US" sz="1100" i="1" dirty="0"/>
              <a:t>American Express Co. v. Italian Colors Restaurant</a:t>
            </a:r>
            <a:r>
              <a:rPr lang="en-US" sz="1100" dirty="0"/>
              <a:t>, 133 S. Ct. 2304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p>
          <a:p>
            <a:pPr lvl="1">
              <a:lnSpc>
                <a:spcPct val="80000"/>
              </a:lnSpc>
              <a:defRPr/>
            </a:pPr>
            <a:r>
              <a:rPr lang="en-US" sz="1300" i="1" dirty="0"/>
              <a:t>MacClelland v. Cellco Partnership, </a:t>
            </a:r>
            <a:r>
              <a:rPr lang="en-US" sz="1300" dirty="0"/>
              <a:t>_ F. Supp. 3d _, 2022 WL 2390997 (N.D. Cal. July 1, 2022) (holding unconscionable a mass arbitration clause that provided that if 25 or more customers initiated dispute notices raising similar claims or brought by the same or coordinated counsel the claims would be arbitrated in tranches of 5 bellwether cases at a time, which the court concluded could take 156 years to resolve all claims at issue given the average time of 7 months to resolution of AAA claims)</a:t>
            </a:r>
          </a:p>
          <a:p>
            <a:pPr marL="585216" lvl="1" indent="0">
              <a:lnSpc>
                <a:spcPct val="80000"/>
              </a:lnSpc>
              <a:buNone/>
              <a:defRPr/>
            </a:pPr>
            <a:r>
              <a:rPr lang="en-US" sz="1100" dirty="0"/>
              <a:t> </a:t>
            </a:r>
            <a:endParaRPr lang="en-US" sz="1100" i="1" dirty="0"/>
          </a:p>
          <a:p>
            <a:pPr eaLnBrk="1" hangingPunct="1">
              <a:lnSpc>
                <a:spcPct val="80000"/>
              </a:lnSpc>
              <a:defRPr/>
            </a:pPr>
            <a:r>
              <a:rPr lang="en-US" sz="1100" dirty="0"/>
              <a:t>Public 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a:t>McGill v. Citibank, N.A</a:t>
            </a:r>
            <a:r>
              <a:rPr lang="en-US" sz="1100" dirty="0"/>
              <a:t>., 2 Cal. 5th 945, 216 Cal. Rptr. 3d 627, 393 P.3d 85 (2017) </a:t>
            </a:r>
          </a:p>
          <a:p>
            <a:pPr lvl="1">
              <a:defRPr/>
            </a:pPr>
            <a:r>
              <a:rPr lang="en-US" sz="1100" dirty="0"/>
              <a:t>CPRA amendment </a:t>
            </a:r>
          </a:p>
          <a:p>
            <a:pPr lvl="1">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130 S. Ct. 2772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FedArb</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3818951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344424" y="2667000"/>
            <a:ext cx="8113776" cy="1555001"/>
          </a:xfrm>
        </p:spPr>
        <p:txBody>
          <a:bodyPr lIns="92075" tIns="46038" rIns="92075" bIns="46038">
            <a:noAutofit/>
          </a:bodyPr>
          <a:lstStyle/>
          <a:p>
            <a:pPr algn="l">
              <a:defRPr/>
            </a:pPr>
            <a:br>
              <a:rPr lang="en-US" sz="5400" dirty="0">
                <a:effectLst/>
              </a:rPr>
            </a:br>
            <a:br>
              <a:rPr lang="en-US" sz="5400" dirty="0">
                <a:effectLst/>
              </a:rPr>
            </a:br>
            <a:br>
              <a:rPr lang="en-US" sz="5400" dirty="0">
                <a:effectLst/>
              </a:rPr>
            </a:br>
            <a:br>
              <a:rPr lang="en-US" sz="5400" dirty="0">
                <a:effectLst/>
              </a:rPr>
            </a:br>
            <a:r>
              <a:rPr lang="en-US" sz="5400" dirty="0">
                <a:effectLst/>
              </a:rPr>
              <a:t>INTERNET and mobile LAW – </a:t>
            </a:r>
            <a:br>
              <a:rPr lang="en-US" sz="5400" dirty="0">
                <a:effectLst/>
              </a:rPr>
            </a:br>
            <a:r>
              <a:rPr lang="en-US" sz="5400" dirty="0">
                <a:effectLst/>
              </a:rPr>
              <a:t>YEAR IN REVIEW</a:t>
            </a:r>
            <a:br>
              <a:rPr lang="en-US" sz="5400" dirty="0">
                <a:effectLst/>
              </a:rPr>
            </a:br>
            <a:br>
              <a:rPr lang="en-US" sz="5400" dirty="0">
                <a:effectLst/>
              </a:rPr>
            </a:br>
            <a:endParaRPr lang="en-US" sz="5400" dirty="0">
              <a:effectLst/>
            </a:endParaRP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770295" y="5029200"/>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1752600" y="4274337"/>
            <a:ext cx="5410200" cy="2583663"/>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2400" b="1" kern="0" dirty="0"/>
              <a:t>Ian Ballon, JD, LLM, CIPP/US</a:t>
            </a:r>
          </a:p>
          <a:p>
            <a:pPr marL="342900" indent="-342900" eaLnBrk="1" hangingPunct="1">
              <a:lnSpc>
                <a:spcPct val="80000"/>
              </a:lnSpc>
              <a:defRPr/>
            </a:pPr>
            <a:r>
              <a:rPr lang="en-US" sz="2400" b="1" kern="0" dirty="0"/>
              <a:t>Co-Chair, Global IP &amp; Technology Practice Group</a:t>
            </a:r>
          </a:p>
          <a:p>
            <a:pPr marL="342900" indent="-342900" eaLnBrk="1" hangingPunct="1">
              <a:lnSpc>
                <a:spcPct val="80000"/>
              </a:lnSpc>
              <a:defRPr/>
            </a:pPr>
            <a:r>
              <a:rPr lang="en-US" sz="2400" b="1" kern="0" dirty="0"/>
              <a:t>Greenberg Traurig LLP</a:t>
            </a:r>
            <a:endParaRPr lang="en-US" sz="2400" kern="0" dirty="0"/>
          </a:p>
          <a:p>
            <a:pPr marL="342900" indent="-342900" eaLnBrk="1" hangingPunct="1">
              <a:lnSpc>
                <a:spcPct val="80000"/>
              </a:lnSpc>
              <a:defRPr/>
            </a:pPr>
            <a:r>
              <a:rPr lang="en-US" sz="2000" kern="0" dirty="0"/>
              <a:t>(650) 289-7881   (310) 586-6575  (202) 331-3138</a:t>
            </a:r>
          </a:p>
          <a:p>
            <a:pPr marL="342900" indent="-342900" eaLnBrk="1" hangingPunct="1">
              <a:lnSpc>
                <a:spcPct val="80000"/>
              </a:lnSpc>
              <a:defRPr/>
            </a:pPr>
            <a:r>
              <a:rPr lang="en-US" sz="2000" kern="0" dirty="0">
                <a:hlinkClick r:id="rId3"/>
              </a:rPr>
              <a:t>Ballon@GTLaw.com</a:t>
            </a:r>
            <a:endParaRPr lang="en-US" sz="2000" kern="0" dirty="0"/>
          </a:p>
          <a:p>
            <a:pPr marL="342900" indent="-342900" eaLnBrk="1" hangingPunct="1">
              <a:lnSpc>
                <a:spcPct val="80000"/>
              </a:lnSpc>
              <a:defRPr/>
            </a:pPr>
            <a:r>
              <a:rPr lang="en-US" sz="20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559617" y="4800600"/>
            <a:ext cx="33431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0" y="4222001"/>
            <a:ext cx="1577242" cy="2417956"/>
          </a:xfrm>
          <a:prstGeom prst="rect">
            <a:avLst/>
          </a:prstGeom>
        </p:spPr>
      </p:pic>
    </p:spTree>
    <p:extLst>
      <p:ext uri="{BB962C8B-B14F-4D97-AF65-F5344CB8AC3E}">
        <p14:creationId xmlns:p14="http://schemas.microsoft.com/office/powerpoint/2010/main" val="38310720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2</TotalTime>
  <Pages>45</Pages>
  <Words>11788</Words>
  <Application>Microsoft Office PowerPoint</Application>
  <PresentationFormat>On-screen Show (4:3)</PresentationFormat>
  <Paragraphs>554</Paragraphs>
  <Slides>59</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59</vt:i4>
      </vt:variant>
    </vt:vector>
  </HeadingPairs>
  <TitlesOfParts>
    <vt:vector size="70"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    INTERNET and mobile LAW –  YEAR IN REVIEW  </vt:lpstr>
      <vt:lpstr>PowerPoint Presentation</vt:lpstr>
      <vt:lpstr>PowerPoint Presentation</vt:lpstr>
      <vt:lpstr>Year in Review and what to expect for 2023….</vt:lpstr>
      <vt:lpstr>AI Art and copyrightability</vt:lpstr>
      <vt:lpstr>PowerPoint Presentation</vt:lpstr>
      <vt:lpstr>PowerPoint Presentation</vt:lpstr>
      <vt:lpstr>PowerPoint Presentation</vt:lpstr>
      <vt:lpstr>PowerPoint Presentation</vt:lpstr>
      <vt:lpstr>PowerPoint Presentation</vt:lpstr>
      <vt:lpstr>PowerPoint Presentation</vt:lpstr>
      <vt:lpstr>AI Art and Copyrightability</vt:lpstr>
      <vt:lpstr>ARTIFICIAL INTELLIGENCE, SCREEN SCRAPING AND data portability</vt:lpstr>
      <vt:lpstr>AI/ Screen Scraping/ Data Portability </vt:lpstr>
      <vt:lpstr>Copyright  fair use AND THE WARHOL CASE</vt:lpstr>
      <vt:lpstr>Copyright Fair Use  </vt:lpstr>
      <vt:lpstr>Andy Warhol Foundation for the Visual Arts, Inc. v. Goldsmith, 11 F.4th 26 (2d Cir. 2021), cert. granted, 142 S. Ct. 1412 (2022)    </vt:lpstr>
      <vt:lpstr>Copyright Fair Use  </vt:lpstr>
      <vt:lpstr>Andy Warhol Foundation for the Visual Arts, Inc. v. Goldsmith, 11 F.4th 26 (2d Cir. 2021), cert. granted, 142 S. Ct. 1412 (2022)    </vt:lpstr>
      <vt:lpstr>NFTs</vt:lpstr>
      <vt:lpstr>PowerPoint Presentation</vt:lpstr>
      <vt:lpstr>NFTs and copyright law </vt:lpstr>
      <vt:lpstr>FIRST AMENDMENT LIMITATIONS ON Lanham act ENFORCEMENT AND THE JACK DANIELS CASE  </vt:lpstr>
      <vt:lpstr>Lanham Act Fair Use and the First Amendment</vt:lpstr>
      <vt:lpstr>PowerPoint Presentation</vt:lpstr>
      <vt:lpstr>Punchbowl, Inc. v. AJ Press, 52 F.4th 1091(9th Cir. 2022)</vt:lpstr>
      <vt:lpstr>VIP Productions LLC v. Jack Daniel's Properties, Inc.</vt:lpstr>
      <vt:lpstr>THE CDA: Gonzalez v. google and twitter, inc. v. taamneh </vt:lpstr>
      <vt:lpstr>230 – Intellectual Property </vt:lpstr>
      <vt:lpstr>230 &amp; Related Speech Cases</vt:lpstr>
      <vt:lpstr>Marketplaces</vt:lpstr>
      <vt:lpstr>State Laws to Restrict Social Media Speech</vt:lpstr>
      <vt:lpstr>Can public officials block users from their social media accounts? </vt:lpstr>
      <vt:lpstr>SECONDARY IP LIABILITY AND THE CDA </vt:lpstr>
      <vt:lpstr>Secondary IP Liability </vt:lpstr>
      <vt:lpstr>CPRA AND RELATED DATA PRIVACY, CYBERSECURITY BREACH &amp; AdTech PUTATIVE CLASS ACTION LITIGATION</vt:lpstr>
      <vt:lpstr>Cybersecurity/Data Privacy Class Action Litigation </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How will litigation change under the CPRA?</vt:lpstr>
      <vt:lpstr>MITIGATING RISK</vt:lpstr>
      <vt:lpstr>Litigation - Risk Mitigation </vt:lpstr>
      <vt:lpstr>ONLINE AND MOBILE CONTRACT FORMATION </vt:lpstr>
      <vt:lpstr>Online and Mobile Contract Formation </vt:lpstr>
      <vt:lpstr>PowerPoint Presentation</vt:lpstr>
      <vt:lpstr>PowerPoint Presentation</vt:lpstr>
      <vt:lpstr>PowerPoint Presentation</vt:lpstr>
      <vt:lpstr>Online and Mobile Contract Formation </vt:lpstr>
      <vt:lpstr>PowerPoint Presentation</vt:lpstr>
      <vt:lpstr>PowerPoint Presentation</vt:lpstr>
      <vt:lpstr>PowerPoint Presentation</vt:lpstr>
      <vt:lpstr>Online and Mobile Contract Formation </vt:lpstr>
      <vt:lpstr>Arbitration &amp; Mass Arbitration </vt:lpstr>
      <vt:lpstr>    INTERNET and mobile LAW –  YEAR IN REVIEW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Arata, Kallie (Mgr-ShrdSvc-Mktg)</cp:lastModifiedBy>
  <cp:revision>406</cp:revision>
  <cp:lastPrinted>2023-01-11T02:22:25Z</cp:lastPrinted>
  <dcterms:created xsi:type="dcterms:W3CDTF">1900-01-01T00:00:00Z</dcterms:created>
  <dcterms:modified xsi:type="dcterms:W3CDTF">2023-05-04T17:16:36Z</dcterms:modified>
</cp:coreProperties>
</file>