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0"/>
  </p:notesMasterIdLst>
  <p:handoutMasterIdLst>
    <p:handoutMasterId r:id="rId61"/>
  </p:handoutMasterIdLst>
  <p:sldIdLst>
    <p:sldId id="3898"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903" r:id="rId15"/>
    <p:sldId id="3887" r:id="rId16"/>
    <p:sldId id="3820" r:id="rId17"/>
    <p:sldId id="3846" r:id="rId18"/>
    <p:sldId id="3847" r:id="rId19"/>
    <p:sldId id="3881" r:id="rId20"/>
    <p:sldId id="3880" r:id="rId21"/>
    <p:sldId id="3882" r:id="rId22"/>
    <p:sldId id="3831" r:id="rId23"/>
    <p:sldId id="3832" r:id="rId24"/>
    <p:sldId id="3833" r:id="rId25"/>
    <p:sldId id="3888" r:id="rId26"/>
    <p:sldId id="3849" r:id="rId27"/>
    <p:sldId id="3899" r:id="rId28"/>
    <p:sldId id="3836" r:id="rId29"/>
    <p:sldId id="3853" r:id="rId30"/>
    <p:sldId id="3869" r:id="rId31"/>
    <p:sldId id="3854" r:id="rId32"/>
    <p:sldId id="3901" r:id="rId33"/>
    <p:sldId id="3855" r:id="rId34"/>
    <p:sldId id="3856" r:id="rId35"/>
    <p:sldId id="3794" r:id="rId36"/>
    <p:sldId id="3795" r:id="rId37"/>
    <p:sldId id="3796" r:id="rId38"/>
    <p:sldId id="3797" r:id="rId39"/>
    <p:sldId id="3892" r:id="rId40"/>
    <p:sldId id="3891" r:id="rId41"/>
    <p:sldId id="3798" r:id="rId42"/>
    <p:sldId id="3799" r:id="rId43"/>
    <p:sldId id="3800" r:id="rId44"/>
    <p:sldId id="3801" r:id="rId45"/>
    <p:sldId id="3802" r:id="rId46"/>
    <p:sldId id="3803" r:id="rId47"/>
    <p:sldId id="3804" r:id="rId48"/>
    <p:sldId id="3857" r:id="rId49"/>
    <p:sldId id="3858" r:id="rId50"/>
    <p:sldId id="3859" r:id="rId51"/>
    <p:sldId id="3860" r:id="rId52"/>
    <p:sldId id="3884" r:id="rId53"/>
    <p:sldId id="3862" r:id="rId54"/>
    <p:sldId id="3863" r:id="rId55"/>
    <p:sldId id="3864" r:id="rId56"/>
    <p:sldId id="3885" r:id="rId57"/>
    <p:sldId id="3866" r:id="rId58"/>
    <p:sldId id="3905"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3" autoAdjust="0"/>
    <p:restoredTop sz="98870" autoAdjust="0"/>
  </p:normalViewPr>
  <p:slideViewPr>
    <p:cSldViewPr>
      <p:cViewPr varScale="1">
        <p:scale>
          <a:sx n="62" d="100"/>
          <a:sy n="62" d="100"/>
        </p:scale>
        <p:origin x="1424" y="44"/>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64500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699389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15</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585237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4050527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(310) 586-6575  (650) 289-7881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kern="0" dirty="0"/>
              <a:t>Facebook, LinkedIn, Twitter: Ian Ballon</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56917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Gonzalez </a:t>
            </a:r>
            <a:r>
              <a:rPr lang="en-US" altLang="en-US" sz="6400" dirty="0"/>
              <a:t>and </a:t>
            </a:r>
            <a:r>
              <a:rPr lang="en-US" altLang="en-US" sz="6400" i="1" dirty="0"/>
              <a:t>Garnier</a:t>
            </a:r>
            <a:r>
              <a:rPr lang="en-US" altLang="en-US" sz="6400" dirty="0"/>
              <a:t> will impact the tech community and innovation in the coming year </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 Utah (12/31/23) and Iowa (1/1/25) -- other proposed laws not enacted. Federal preemption?</a:t>
            </a:r>
          </a:p>
          <a:p>
            <a:pPr lvl="1"/>
            <a:r>
              <a:rPr lang="en-US" altLang="en-US" sz="4800" dirty="0"/>
              <a:t>CCPA litigation track record</a:t>
            </a:r>
          </a:p>
          <a:p>
            <a:pPr lvl="1"/>
            <a:r>
              <a:rPr lang="en-US" altLang="en-US" sz="4800" dirty="0"/>
              <a:t>CPRA regulations and enforcement by the California Privacy Protection Agency (CPPA) </a:t>
            </a:r>
          </a:p>
          <a:p>
            <a:pPr lvl="1"/>
            <a:r>
              <a:rPr lang="en-US" altLang="en-US" sz="4800" dirty="0"/>
              <a:t>Washington state’s My Health My Data Act (signed into law 4/27/23), which includes a private right of action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762000"/>
            <a:ext cx="9067800" cy="6096000"/>
          </a:xfrm>
        </p:spPr>
        <p:txBody>
          <a:bodyPr>
            <a:noAutofit/>
          </a:bodyPr>
          <a:lstStyle/>
          <a:p>
            <a:endParaRPr lang="en-US" altLang="en-US" sz="1400" dirty="0"/>
          </a:p>
          <a:p>
            <a:r>
              <a:rPr lang="en-US" altLang="en-US" dirty="0"/>
              <a:t>Using data sets to train algorithms for ML/AI/Generative AI</a:t>
            </a:r>
          </a:p>
          <a:p>
            <a:pPr lvl="1"/>
            <a:r>
              <a:rPr lang="en-US" altLang="en-US" dirty="0"/>
              <a:t>Your own data or data freely available or licensed </a:t>
            </a:r>
          </a:p>
          <a:p>
            <a:pPr lvl="1"/>
            <a:r>
              <a:rPr lang="en-US" altLang="en-US" dirty="0"/>
              <a:t>Third party data (which may be proprietary (under IP or other laws) or incomplete (due to privacy opt-out laws))</a:t>
            </a:r>
          </a:p>
          <a:p>
            <a:pPr marL="137160" indent="0">
              <a:buNone/>
            </a:pPr>
            <a:endParaRPr lang="en-US" altLang="en-US" dirty="0"/>
          </a:p>
          <a:p>
            <a:r>
              <a:rPr lang="en-US" altLang="en-US" dirty="0"/>
              <a:t>Ethical Issues</a:t>
            </a:r>
          </a:p>
          <a:p>
            <a:endParaRPr lang="en-US" altLang="en-US" dirty="0"/>
          </a:p>
          <a:p>
            <a:r>
              <a:rPr lang="en-US" altLang="en-US" dirty="0"/>
              <a:t>Potential regulation in the U.S. and E.U.</a:t>
            </a:r>
          </a:p>
          <a:p>
            <a:pPr marL="13716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762000"/>
          </a:xfrm>
        </p:spPr>
        <p:txBody>
          <a:bodyPr>
            <a:noAutofit/>
          </a:bodyPr>
          <a:lstStyle/>
          <a:p>
            <a:pPr eaLnBrk="1" fontAlgn="auto" hangingPunct="1">
              <a:spcAft>
                <a:spcPct val="0"/>
              </a:spcAft>
              <a:defRPr/>
            </a:pPr>
            <a:r>
              <a:rPr lang="en-US" sz="2800" dirty="0"/>
              <a:t>Use of third party data / Web scraping and AI</a:t>
            </a:r>
          </a:p>
        </p:txBody>
      </p:sp>
    </p:spTree>
    <p:extLst>
      <p:ext uri="{BB962C8B-B14F-4D97-AF65-F5344CB8AC3E}">
        <p14:creationId xmlns:p14="http://schemas.microsoft.com/office/powerpoint/2010/main" val="220541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_ U.S.  _, 2023 WL 3511534 (May 18, 2023)</a:t>
            </a:r>
          </a:p>
        </p:txBody>
      </p:sp>
    </p:spTree>
    <p:extLst>
      <p:ext uri="{BB962C8B-B14F-4D97-AF65-F5344CB8AC3E}">
        <p14:creationId xmlns:p14="http://schemas.microsoft.com/office/powerpoint/2010/main" val="1415141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_ U.S.  _, 2023 WL 3511534 (May 18, 2023)</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533400"/>
            <a:ext cx="9220200" cy="6324599"/>
          </a:xfrm>
        </p:spPr>
        <p:txBody>
          <a:bodyPr>
            <a:normAutofit/>
          </a:bodyPr>
          <a:lstStyle/>
          <a:p>
            <a:pPr lvl="0">
              <a:buClr>
                <a:prstClr val="white"/>
              </a:buClr>
            </a:pPr>
            <a:r>
              <a:rPr lang="en-US" altLang="en-US" sz="2000" dirty="0"/>
              <a:t>An NFT may be reproduced, distributed or publicly displayed, implicating copyright rights</a:t>
            </a:r>
          </a:p>
          <a:p>
            <a:pPr lvl="0">
              <a:buClr>
                <a:prstClr val="white"/>
              </a:buClr>
            </a:pPr>
            <a:r>
              <a:rPr lang="en-US" altLang="en-US" sz="2000" dirty="0"/>
              <a:t>If you buy an NFT you don’t necessarily acquire underlying IP rights to exploit the work (beyond being able to resell the NFT)</a:t>
            </a:r>
          </a:p>
          <a:p>
            <a:pPr lvl="0">
              <a:buClr>
                <a:prstClr val="white"/>
              </a:buClr>
            </a:pPr>
            <a:r>
              <a:rPr lang="en-US" sz="1600" i="1" dirty="0"/>
              <a:t>Miramax, LLC v. Tarantino,</a:t>
            </a:r>
            <a:r>
              <a:rPr lang="en-US" sz="1600"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1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16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Jury trial (Feb 2023): </a:t>
            </a:r>
          </a:p>
          <a:p>
            <a:pPr lvl="2">
              <a:buClr>
                <a:prstClr val="white"/>
              </a:buClr>
            </a:pPr>
            <a:r>
              <a:rPr lang="en-US" altLang="en-US" sz="1400" dirty="0" err="1">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MetaBirkin</a:t>
            </a: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NFTs - not protected speech</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$133,000 damages</a:t>
            </a:r>
          </a:p>
          <a:p>
            <a:pPr lvl="1">
              <a:buClr>
                <a:prstClr val="white"/>
              </a:buClr>
            </a:pP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76200" y="0"/>
            <a:ext cx="8950325" cy="533400"/>
          </a:xfrm>
        </p:spPr>
        <p:txBody>
          <a:bodyPr>
            <a:noAutofit/>
          </a:bodyPr>
          <a:lstStyle/>
          <a:p>
            <a:pPr eaLnBrk="1" hangingPunct="1"/>
            <a:r>
              <a:rPr lang="en-US" altLang="en-US" sz="2800" dirty="0"/>
              <a:t>NFTs and IP law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495799"/>
            <a:ext cx="4572000" cy="2362199"/>
          </a:xfrm>
          <a:prstGeom prst="rect">
            <a:avLst/>
          </a:prstGeom>
        </p:spPr>
      </p:pic>
    </p:spTree>
    <p:extLst>
      <p:ext uri="{BB962C8B-B14F-4D97-AF65-F5344CB8AC3E}">
        <p14:creationId xmlns:p14="http://schemas.microsoft.com/office/powerpoint/2010/main" val="3568728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a:t>.</a:t>
            </a:r>
          </a:p>
        </p:txBody>
      </p:sp>
    </p:spTree>
    <p:extLst>
      <p:ext uri="{BB962C8B-B14F-4D97-AF65-F5344CB8AC3E}">
        <p14:creationId xmlns:p14="http://schemas.microsoft.com/office/powerpoint/2010/main" val="1593973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50556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64770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solidFill>
                  <a:srgbClr val="FF0000"/>
                </a:solidFill>
              </a:rPr>
              <a:t>Gonzalez v. Google LLC, </a:t>
            </a:r>
            <a:r>
              <a:rPr lang="en-US" sz="1200" dirty="0">
                <a:solidFill>
                  <a:srgbClr val="FF0000"/>
                </a:solidFill>
              </a:rPr>
              <a:t>_ U.S. _ (May 18, 2023)</a:t>
            </a:r>
          </a:p>
          <a:p>
            <a:pPr lvl="1">
              <a:lnSpc>
                <a:spcPct val="120000"/>
              </a:lnSpc>
              <a:spcBef>
                <a:spcPct val="0"/>
              </a:spcBef>
              <a:defRPr/>
            </a:pPr>
            <a:r>
              <a:rPr lang="en-US" sz="1200" i="1" dirty="0">
                <a:solidFill>
                  <a:srgbClr val="FF0000"/>
                </a:solidFill>
              </a:rPr>
              <a:t>Twitter v. </a:t>
            </a:r>
            <a:r>
              <a:rPr lang="en-US" sz="1200" i="1" dirty="0" err="1">
                <a:solidFill>
                  <a:srgbClr val="FF0000"/>
                </a:solidFill>
              </a:rPr>
              <a:t>Taamneh</a:t>
            </a:r>
            <a:r>
              <a:rPr lang="en-US" sz="1200" i="1" dirty="0">
                <a:solidFill>
                  <a:srgbClr val="FF0000"/>
                </a:solidFill>
              </a:rPr>
              <a:t>, </a:t>
            </a:r>
            <a:r>
              <a:rPr lang="en-US" sz="1200" dirty="0">
                <a:solidFill>
                  <a:srgbClr val="FF0000"/>
                </a:solidFill>
              </a:rPr>
              <a:t>_ U.S. _, 2023 WL 3511531 (May 18, 2023)</a:t>
            </a:r>
            <a:endParaRPr lang="en-US" sz="1200" i="1" dirty="0">
              <a:solidFill>
                <a:srgbClr val="FF0000"/>
              </a:solidFill>
            </a:endParaRPr>
          </a:p>
          <a:p>
            <a:pPr lvl="2">
              <a:lnSpc>
                <a:spcPct val="120000"/>
              </a:lnSpc>
              <a:spcBef>
                <a:spcPct val="0"/>
              </a:spcBef>
              <a:defRPr/>
            </a:pPr>
            <a:r>
              <a:rPr lang="en-US" sz="1000" dirty="0"/>
              <a:t>Were claims brought under Justice Against Sponsors of International Terrorism Act (JASTA)  barred by the CDA?</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a:t>Possible outcomes of </a:t>
            </a:r>
            <a:r>
              <a:rPr lang="en-US" sz="1400" i="1" dirty="0"/>
              <a:t>Gonzalez </a:t>
            </a:r>
            <a:r>
              <a:rPr lang="en-US" sz="1400" dirty="0"/>
              <a:t>and </a:t>
            </a:r>
            <a:r>
              <a:rPr lang="en-US" sz="1400" i="1" dirty="0"/>
              <a:t>Taamneh</a:t>
            </a:r>
          </a:p>
          <a:p>
            <a:pPr lvl="1">
              <a:lnSpc>
                <a:spcPct val="120000"/>
              </a:lnSpc>
              <a:spcBef>
                <a:spcPct val="0"/>
              </a:spcBef>
              <a:defRPr/>
            </a:pPr>
            <a:r>
              <a:rPr lang="en-US" sz="1200" dirty="0"/>
              <a:t>CDA inapplicable</a:t>
            </a:r>
          </a:p>
          <a:p>
            <a:pPr lvl="1">
              <a:lnSpc>
                <a:spcPct val="120000"/>
              </a:lnSpc>
              <a:spcBef>
                <a:spcPct val="0"/>
              </a:spcBef>
              <a:defRPr/>
            </a:pPr>
            <a:r>
              <a:rPr lang="en-US" sz="1200" dirty="0"/>
              <a:t>A narrow exception</a:t>
            </a:r>
          </a:p>
          <a:p>
            <a:pPr lvl="1">
              <a:lnSpc>
                <a:spcPct val="120000"/>
              </a:lnSpc>
              <a:spcBef>
                <a:spcPct val="0"/>
              </a:spcBef>
              <a:defRPr/>
            </a:pPr>
            <a:r>
              <a:rPr lang="en-US" sz="1200" dirty="0"/>
              <a:t>A reinterpretation of 26 years of case law </a:t>
            </a:r>
          </a:p>
          <a:p>
            <a:pPr>
              <a:lnSpc>
                <a:spcPct val="120000"/>
              </a:lnSpc>
              <a:spcBef>
                <a:spcPct val="0"/>
              </a:spcBef>
              <a:defRPr/>
            </a:pPr>
            <a:r>
              <a:rPr lang="en-US" sz="1100" i="1" dirty="0"/>
              <a:t>Preventing Online Censorship</a:t>
            </a:r>
            <a:r>
              <a:rPr lang="en-US" sz="1100" dirty="0"/>
              <a:t>, Executive Order No. 13,925 of May 28, 2020, 85 Fed. Reg. 34079 (June 2, 2020), </a:t>
            </a:r>
            <a:r>
              <a:rPr lang="en-US" sz="1100" i="1" dirty="0"/>
              <a:t>revoked by, Revocation of Certain Presidential Actions and Technical Amendment, Executive Order 14029 of May 14, 2021</a:t>
            </a:r>
            <a:r>
              <a:rPr lang="en-US" sz="11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Utah child screening and curfew law (3/1/24)</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43934"/>
            <a:ext cx="9081294" cy="369332"/>
          </a:xfrm>
        </p:spPr>
        <p:txBody>
          <a:bodyPr>
            <a:noAutofit/>
          </a:bodyPr>
          <a:lstStyle/>
          <a:p>
            <a:pPr>
              <a:defRPr/>
            </a:pPr>
            <a:r>
              <a:rPr lang="en-US" sz="2000" dirty="0"/>
              <a:t>Can public officials block users from their social media accounts? </a:t>
            </a:r>
            <a:endParaRPr lang="en-US" sz="4000" i="1" dirty="0"/>
          </a:p>
        </p:txBody>
      </p:sp>
      <p:sp>
        <p:nvSpPr>
          <p:cNvPr id="4644867" name="Rectangle 3"/>
          <p:cNvSpPr>
            <a:spLocks noGrp="1" noRot="1" noChangeArrowheads="1"/>
          </p:cNvSpPr>
          <p:nvPr>
            <p:ph type="body" idx="1"/>
          </p:nvPr>
        </p:nvSpPr>
        <p:spPr>
          <a:xfrm>
            <a:off x="0" y="43934"/>
            <a:ext cx="9144000" cy="6814066"/>
          </a:xfrm>
        </p:spPr>
        <p:txBody>
          <a:bodyPr>
            <a:noAutofit/>
          </a:bodyPr>
          <a:lstStyle/>
          <a:p>
            <a:pPr>
              <a:lnSpc>
                <a:spcPct val="120000"/>
              </a:lnSpc>
              <a:spcBef>
                <a:spcPct val="0"/>
              </a:spcBef>
              <a:defRPr/>
            </a:pPr>
            <a:endParaRPr lang="en-US" sz="1400" dirty="0"/>
          </a:p>
          <a:p>
            <a:pPr>
              <a:lnSpc>
                <a:spcPct val="120000"/>
              </a:lnSpc>
              <a:spcBef>
                <a:spcPct val="0"/>
              </a:spcBef>
              <a:defRPr/>
            </a:pPr>
            <a:r>
              <a:rPr lang="en-US" sz="1800" i="1" dirty="0"/>
              <a:t>Garnier v. O'Connor-Ratcliff</a:t>
            </a:r>
            <a:r>
              <a:rPr lang="en-US" sz="1800" dirty="0"/>
              <a:t>, 41 F.4th 1158 (9th Cir. 2022), </a:t>
            </a:r>
            <a:r>
              <a:rPr lang="en-US" sz="1800" i="1" dirty="0"/>
              <a:t>cert. granted sub nom. O’Connor-Ratcliff v. Garnier</a:t>
            </a:r>
            <a:r>
              <a:rPr lang="en-US" sz="1800" dirty="0"/>
              <a:t>, _ U.S. _, 2023 WL 3046119 (Apr. 24, 2023)</a:t>
            </a:r>
          </a:p>
          <a:p>
            <a:pPr lvl="1">
              <a:lnSpc>
                <a:spcPct val="120000"/>
              </a:lnSpc>
              <a:spcBef>
                <a:spcPct val="0"/>
              </a:spcBef>
              <a:defRPr/>
            </a:pPr>
            <a:r>
              <a:rPr lang="en-US" sz="1600" dirty="0"/>
              <a:t>The Ninth Circuit held that </a:t>
            </a:r>
            <a:r>
              <a:rPr lang="en-US" sz="1400" dirty="0"/>
              <a:t>school board members could not block critics from spamming their personal accounts where they posted information about their work on the school board</a:t>
            </a:r>
          </a:p>
          <a:p>
            <a:pPr lvl="1">
              <a:lnSpc>
                <a:spcPct val="120000"/>
              </a:lnSpc>
              <a:spcBef>
                <a:spcPct val="0"/>
              </a:spcBef>
              <a:defRPr/>
            </a:pPr>
            <a:r>
              <a:rPr lang="en-US" sz="1400" dirty="0"/>
              <a:t>Issue: Whether a public official engages in state action subject to the First Amendment by blocking an individual from the official’s personal social-media account, when the official uses the account to feature their job and communicate about job-related matters with the public, but does not do so pursuant to any governmental authority or duty</a:t>
            </a:r>
          </a:p>
          <a:p>
            <a:pPr>
              <a:lnSpc>
                <a:spcPct val="120000"/>
              </a:lnSpc>
              <a:spcBef>
                <a:spcPct val="0"/>
              </a:spcBef>
              <a:defRPr/>
            </a:pPr>
            <a:r>
              <a:rPr lang="en-US" sz="1800" i="1" dirty="0"/>
              <a:t>Lindke v. Freed</a:t>
            </a:r>
            <a:r>
              <a:rPr lang="en-US" sz="1800" dirty="0"/>
              <a:t>, 37 F.4th 1199 (6th Cir. 2022), </a:t>
            </a:r>
            <a:r>
              <a:rPr lang="en-US" sz="1800" i="1" dirty="0"/>
              <a:t>cert. granted, </a:t>
            </a:r>
            <a:r>
              <a:rPr lang="en-US" sz="1800" dirty="0"/>
              <a:t>2023 WL 3046121 (Apr. 24, 2023)</a:t>
            </a:r>
          </a:p>
          <a:p>
            <a:pPr lvl="1">
              <a:lnSpc>
                <a:spcPct val="120000"/>
              </a:lnSpc>
              <a:spcBef>
                <a:spcPct val="0"/>
              </a:spcBef>
              <a:defRPr/>
            </a:pPr>
            <a:r>
              <a:rPr lang="en-US" sz="1400" dirty="0"/>
              <a:t>The Sixth Circuit held that a city manager's conduct in deleting social media user's comments and blocking the user did not constitute “state action” such that he could be liable under § 1983</a:t>
            </a:r>
          </a:p>
          <a:p>
            <a:pPr lvl="1">
              <a:lnSpc>
                <a:spcPct val="120000"/>
              </a:lnSpc>
              <a:spcBef>
                <a:spcPct val="0"/>
              </a:spcBef>
              <a:defRPr/>
            </a:pPr>
            <a:r>
              <a:rPr lang="en-US" sz="1400" dirty="0"/>
              <a:t>Issue: Whether a public official’s social media activity can constitute state action only if the official used the account to perform a governmental duty or under the authority of his or her office</a:t>
            </a:r>
          </a:p>
          <a:p>
            <a:pPr>
              <a:lnSpc>
                <a:spcPct val="120000"/>
              </a:lnSpc>
              <a:spcBef>
                <a:spcPct val="0"/>
              </a:spcBef>
              <a:defRPr/>
            </a:pPr>
            <a:r>
              <a:rPr lang="en-US" sz="1800" dirty="0"/>
              <a:t>Earlier case:</a:t>
            </a:r>
          </a:p>
          <a:p>
            <a:pPr lvl="1">
              <a:lnSpc>
                <a:spcPct val="120000"/>
              </a:lnSpc>
              <a:spcBef>
                <a:spcPct val="0"/>
              </a:spcBef>
              <a:defRPr/>
            </a:pPr>
            <a:r>
              <a:rPr lang="en-US" sz="1600" i="1" dirty="0"/>
              <a:t>Knight First Amendment Institute v. Trump</a:t>
            </a:r>
            <a:r>
              <a:rPr lang="en-US" sz="1600" dirty="0"/>
              <a:t>, 928 F.3d 226 (2d Cir. 2019)</a:t>
            </a:r>
          </a:p>
          <a:p>
            <a:pPr lvl="2">
              <a:lnSpc>
                <a:spcPct val="120000"/>
              </a:lnSpc>
              <a:spcBef>
                <a:spcPct val="0"/>
              </a:spcBef>
              <a:defRPr/>
            </a:pPr>
            <a:r>
              <a:rPr lang="en-US" sz="1100" dirty="0"/>
              <a:t>Holding that President Trump’s Twitter account was a public forum</a:t>
            </a:r>
          </a:p>
          <a:p>
            <a:pPr lvl="2">
              <a:lnSpc>
                <a:spcPct val="120000"/>
              </a:lnSpc>
              <a:spcBef>
                <a:spcPct val="0"/>
              </a:spcBef>
              <a:defRPr/>
            </a:pPr>
            <a:r>
              <a:rPr lang="en-US" sz="1100" dirty="0"/>
              <a:t>Trump, as President, acted in a government capacity in blocking users, which amounted to unconstitutional viewpoint discrimination</a:t>
            </a:r>
          </a:p>
          <a:p>
            <a:pPr lvl="1">
              <a:lnSpc>
                <a:spcPct val="120000"/>
              </a:lnSpc>
              <a:spcBef>
                <a:spcPct val="0"/>
              </a:spcBef>
              <a:defRPr/>
            </a:pPr>
            <a:r>
              <a:rPr lang="en-US" sz="1400" i="1" dirty="0"/>
              <a:t>Biden v. Knight First Amendment Institute</a:t>
            </a:r>
            <a:r>
              <a:rPr lang="en-US" sz="1400" dirty="0"/>
              <a:t>, 141 S. Ct. 1220, 1221 (2021) (Thomas, J. concurring in denying cert. due to mootness)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endParaRPr lang="en-US" sz="1200"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92855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40</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(310) 586-6575  (650) 289-7881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kern="0" dirty="0"/>
              <a:t>Facebook, LinkedIn, Twitter: Ian Ballon</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2005139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14</TotalTime>
  <Pages>45</Pages>
  <Words>11766</Words>
  <Application>Microsoft Office PowerPoint</Application>
  <PresentationFormat>On-screen Show (4:3)</PresentationFormat>
  <Paragraphs>551</Paragraphs>
  <Slides>58</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and mobile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Use of third party data / Web scraping and AI</vt:lpstr>
      <vt:lpstr>AI/ Screen Scraping/ Data Portability </vt:lpstr>
      <vt:lpstr>Copyright  fair use AND THE WARHOL CASE</vt:lpstr>
      <vt:lpstr>Copyright Fair Use  </vt:lpstr>
      <vt:lpstr>Andy Warhol Foundation for the Visual Arts, Inc. v. Goldsmith, _ U.S.  _, 2023 WL 3511534 (May 18, 2023)    </vt:lpstr>
      <vt:lpstr>NFTs</vt:lpstr>
      <vt:lpstr>PowerPoint Presentation</vt:lpstr>
      <vt:lpstr>NFTs and IP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Can public officials block users from their social media accounts? </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and mobile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Arata, Kallie (Mgr-ShrdSvc-Mktg)</cp:lastModifiedBy>
  <cp:revision>417</cp:revision>
  <cp:lastPrinted>2023-01-11T02:22:25Z</cp:lastPrinted>
  <dcterms:created xsi:type="dcterms:W3CDTF">1900-01-01T00:00:00Z</dcterms:created>
  <dcterms:modified xsi:type="dcterms:W3CDTF">2023-05-23T03:18:47Z</dcterms:modified>
</cp:coreProperties>
</file>