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 id="2147483882" r:id="rId2"/>
  </p:sldMasterIdLst>
  <p:notesMasterIdLst>
    <p:notesMasterId r:id="rId84"/>
  </p:notesMasterIdLst>
  <p:handoutMasterIdLst>
    <p:handoutMasterId r:id="rId85"/>
  </p:handoutMasterIdLst>
  <p:sldIdLst>
    <p:sldId id="3750" r:id="rId3"/>
    <p:sldId id="3643" r:id="rId4"/>
    <p:sldId id="3816" r:id="rId5"/>
    <p:sldId id="4007" r:id="rId6"/>
    <p:sldId id="4008" r:id="rId7"/>
    <p:sldId id="4009" r:id="rId8"/>
    <p:sldId id="3811" r:id="rId9"/>
    <p:sldId id="3875" r:id="rId10"/>
    <p:sldId id="3929" r:id="rId11"/>
    <p:sldId id="4005" r:id="rId12"/>
    <p:sldId id="3937" r:id="rId13"/>
    <p:sldId id="3938" r:id="rId14"/>
    <p:sldId id="3939" r:id="rId15"/>
    <p:sldId id="3876" r:id="rId16"/>
    <p:sldId id="3941" r:id="rId17"/>
    <p:sldId id="3942" r:id="rId18"/>
    <p:sldId id="3943" r:id="rId19"/>
    <p:sldId id="3944" r:id="rId20"/>
    <p:sldId id="3945" r:id="rId21"/>
    <p:sldId id="3878" r:id="rId22"/>
    <p:sldId id="4001" r:id="rId23"/>
    <p:sldId id="3949" r:id="rId24"/>
    <p:sldId id="3950" r:id="rId25"/>
    <p:sldId id="3951" r:id="rId26"/>
    <p:sldId id="3952" r:id="rId27"/>
    <p:sldId id="4003" r:id="rId28"/>
    <p:sldId id="4004" r:id="rId29"/>
    <p:sldId id="3955" r:id="rId30"/>
    <p:sldId id="3956" r:id="rId31"/>
    <p:sldId id="3957" r:id="rId32"/>
    <p:sldId id="3958" r:id="rId33"/>
    <p:sldId id="3959" r:id="rId34"/>
    <p:sldId id="3960" r:id="rId35"/>
    <p:sldId id="4012" r:id="rId36"/>
    <p:sldId id="4014" r:id="rId37"/>
    <p:sldId id="4010" r:id="rId38"/>
    <p:sldId id="4011" r:id="rId39"/>
    <p:sldId id="3962" r:id="rId40"/>
    <p:sldId id="3963" r:id="rId41"/>
    <p:sldId id="3964" r:id="rId42"/>
    <p:sldId id="3965" r:id="rId43"/>
    <p:sldId id="3966" r:id="rId44"/>
    <p:sldId id="3969" r:id="rId45"/>
    <p:sldId id="3996" r:id="rId46"/>
    <p:sldId id="3971" r:id="rId47"/>
    <p:sldId id="3972" r:id="rId48"/>
    <p:sldId id="3973" r:id="rId49"/>
    <p:sldId id="3974" r:id="rId50"/>
    <p:sldId id="3997" r:id="rId51"/>
    <p:sldId id="3975" r:id="rId52"/>
    <p:sldId id="4006" r:id="rId53"/>
    <p:sldId id="3976" r:id="rId54"/>
    <p:sldId id="3977" r:id="rId55"/>
    <p:sldId id="3978" r:id="rId56"/>
    <p:sldId id="3979" r:id="rId57"/>
    <p:sldId id="3998" r:id="rId58"/>
    <p:sldId id="3980" r:id="rId59"/>
    <p:sldId id="3981" r:id="rId60"/>
    <p:sldId id="3999" r:id="rId61"/>
    <p:sldId id="3983" r:id="rId62"/>
    <p:sldId id="3985" r:id="rId63"/>
    <p:sldId id="3986" r:id="rId64"/>
    <p:sldId id="3991" r:id="rId65"/>
    <p:sldId id="3992" r:id="rId66"/>
    <p:sldId id="3993" r:id="rId67"/>
    <p:sldId id="4023" r:id="rId68"/>
    <p:sldId id="4024" r:id="rId69"/>
    <p:sldId id="4025" r:id="rId70"/>
    <p:sldId id="4026" r:id="rId71"/>
    <p:sldId id="4015" r:id="rId72"/>
    <p:sldId id="4016" r:id="rId73"/>
    <p:sldId id="4017" r:id="rId74"/>
    <p:sldId id="4022" r:id="rId75"/>
    <p:sldId id="4000" r:id="rId76"/>
    <p:sldId id="3889" r:id="rId77"/>
    <p:sldId id="3892" r:id="rId78"/>
    <p:sldId id="3893" r:id="rId79"/>
    <p:sldId id="3894" r:id="rId80"/>
    <p:sldId id="3895" r:id="rId81"/>
    <p:sldId id="3896" r:id="rId82"/>
    <p:sldId id="3897" r:id="rId8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60" autoAdjust="0"/>
    <p:restoredTop sz="98870" autoAdjust="0"/>
  </p:normalViewPr>
  <p:slideViewPr>
    <p:cSldViewPr>
      <p:cViewPr varScale="1">
        <p:scale>
          <a:sx n="81" d="100"/>
          <a:sy n="81" d="100"/>
        </p:scale>
        <p:origin x="1186" y="62"/>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ableStyles" Target="tableStyle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169920" cy="479488"/>
          </a:xfrm>
          <a:prstGeom prst="rect">
            <a:avLst/>
          </a:prstGeom>
          <a:noFill/>
          <a:ln w="9525">
            <a:noFill/>
            <a:miter lim="800000"/>
          </a:ln>
          <a:effectLst/>
        </p:spPr>
        <p:txBody>
          <a:bodyPr vert="horz" wrap="square" lIns="19758" tIns="0" rIns="1975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4145280" y="0"/>
            <a:ext cx="3169920" cy="479488"/>
          </a:xfrm>
          <a:prstGeom prst="rect">
            <a:avLst/>
          </a:prstGeom>
          <a:noFill/>
          <a:ln w="9525">
            <a:noFill/>
            <a:miter lim="800000"/>
          </a:ln>
          <a:effectLst/>
        </p:spPr>
        <p:txBody>
          <a:bodyPr vert="horz" wrap="square" lIns="19758" tIns="0" rIns="1975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9121712"/>
            <a:ext cx="3169920" cy="479488"/>
          </a:xfrm>
          <a:prstGeom prst="rect">
            <a:avLst/>
          </a:prstGeom>
          <a:noFill/>
          <a:ln w="9525">
            <a:noFill/>
            <a:miter lim="800000"/>
          </a:ln>
          <a:effectLst/>
        </p:spPr>
        <p:txBody>
          <a:bodyPr vert="horz" wrap="square" lIns="19758" tIns="0" rIns="1975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4145280" y="9121712"/>
            <a:ext cx="3169920" cy="479488"/>
          </a:xfrm>
          <a:prstGeom prst="rect">
            <a:avLst/>
          </a:prstGeom>
          <a:noFill/>
          <a:ln w="9525">
            <a:noFill/>
            <a:miter lim="800000"/>
          </a:ln>
          <a:effectLst/>
        </p:spPr>
        <p:txBody>
          <a:bodyPr vert="horz" wrap="square" lIns="19758" tIns="0" rIns="1975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75360" y="4560859"/>
            <a:ext cx="5364480" cy="4318657"/>
          </a:xfrm>
          <a:prstGeom prst="rect">
            <a:avLst/>
          </a:prstGeom>
          <a:noFill/>
          <a:ln w="9525">
            <a:noFill/>
            <a:miter lim="800000"/>
          </a:ln>
          <a:effectLst/>
        </p:spPr>
        <p:txBody>
          <a:bodyPr vert="horz" wrap="square" lIns="95495" tIns="47748" rIns="95495" bIns="47748"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266825" y="727075"/>
            <a:ext cx="4783138" cy="3586163"/>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49" indent="-296365" eaLnBrk="0" hangingPunct="0">
              <a:defRPr>
                <a:solidFill>
                  <a:schemeClr val="tx1"/>
                </a:solidFill>
                <a:latin typeface="Arial" pitchFamily="34" charset="0"/>
              </a:defRPr>
            </a:lvl2pPr>
            <a:lvl3pPr marL="1185461" indent="-237093" eaLnBrk="0" hangingPunct="0">
              <a:defRPr>
                <a:solidFill>
                  <a:schemeClr val="tx1"/>
                </a:solidFill>
                <a:latin typeface="Arial" pitchFamily="34" charset="0"/>
              </a:defRPr>
            </a:lvl3pPr>
            <a:lvl4pPr marL="1659644" indent="-237093" eaLnBrk="0" hangingPunct="0">
              <a:defRPr>
                <a:solidFill>
                  <a:schemeClr val="tx1"/>
                </a:solidFill>
                <a:latin typeface="Arial" pitchFamily="34" charset="0"/>
              </a:defRPr>
            </a:lvl4pPr>
            <a:lvl5pPr marL="2133829" indent="-237093" eaLnBrk="0" hangingPunct="0">
              <a:defRPr>
                <a:solidFill>
                  <a:schemeClr val="tx1"/>
                </a:solidFill>
                <a:latin typeface="Arial" pitchFamily="34" charset="0"/>
              </a:defRPr>
            </a:lvl5pPr>
            <a:lvl6pPr marL="2608013" indent="-237093" eaLnBrk="0" fontAlgn="base" hangingPunct="0">
              <a:spcBef>
                <a:spcPct val="0"/>
              </a:spcBef>
              <a:spcAft>
                <a:spcPct val="0"/>
              </a:spcAft>
              <a:defRPr>
                <a:solidFill>
                  <a:schemeClr val="tx1"/>
                </a:solidFill>
                <a:latin typeface="Arial" pitchFamily="34" charset="0"/>
              </a:defRPr>
            </a:lvl6pPr>
            <a:lvl7pPr marL="3082196" indent="-237093" eaLnBrk="0" fontAlgn="base" hangingPunct="0">
              <a:spcBef>
                <a:spcPct val="0"/>
              </a:spcBef>
              <a:spcAft>
                <a:spcPct val="0"/>
              </a:spcAft>
              <a:defRPr>
                <a:solidFill>
                  <a:schemeClr val="tx1"/>
                </a:solidFill>
                <a:latin typeface="Arial" pitchFamily="34" charset="0"/>
              </a:defRPr>
            </a:lvl7pPr>
            <a:lvl8pPr marL="3556381" indent="-237093" eaLnBrk="0" fontAlgn="base" hangingPunct="0">
              <a:spcBef>
                <a:spcPct val="0"/>
              </a:spcBef>
              <a:spcAft>
                <a:spcPct val="0"/>
              </a:spcAft>
              <a:defRPr>
                <a:solidFill>
                  <a:schemeClr val="tx1"/>
                </a:solidFill>
                <a:latin typeface="Arial" pitchFamily="34" charset="0"/>
              </a:defRPr>
            </a:lvl8pPr>
            <a:lvl9pPr marL="4030564" indent="-237093"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237397"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237397"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8" tIns="0" rIns="1975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42" tIns="49394" rIns="97142" bIns="49394"/>
          <a:lstStyle/>
          <a:p>
            <a:pPr defTabSz="986238"/>
            <a:endParaRPr lang="en-US" altLang="en-US" dirty="0"/>
          </a:p>
        </p:txBody>
      </p:sp>
    </p:spTree>
    <p:extLst>
      <p:ext uri="{BB962C8B-B14F-4D97-AF65-F5344CB8AC3E}">
        <p14:creationId xmlns:p14="http://schemas.microsoft.com/office/powerpoint/2010/main" val="4115351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defTabSz="948507" eaLnBrk="1" hangingPunct="1">
              <a:defRPr/>
            </a:pPr>
            <a:endParaRPr lang="en-US" altLang="en-US" dirty="0">
              <a:solidFill>
                <a:srgbClr val="000000"/>
              </a:solidFill>
            </a:endParaRPr>
          </a:p>
        </p:txBody>
      </p:sp>
    </p:spTree>
    <p:extLst>
      <p:ext uri="{BB962C8B-B14F-4D97-AF65-F5344CB8AC3E}">
        <p14:creationId xmlns:p14="http://schemas.microsoft.com/office/powerpoint/2010/main" val="1471074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842" indent="-285708" eaLnBrk="0" hangingPunct="0">
              <a:defRPr>
                <a:solidFill>
                  <a:schemeClr val="tx1"/>
                </a:solidFill>
                <a:latin typeface="Arial" panose="020B0604020202020204" pitchFamily="34" charset="0"/>
              </a:defRPr>
            </a:lvl2pPr>
            <a:lvl3pPr marL="1142833" indent="-228567" eaLnBrk="0" hangingPunct="0">
              <a:defRPr>
                <a:solidFill>
                  <a:schemeClr val="tx1"/>
                </a:solidFill>
                <a:latin typeface="Arial" panose="020B0604020202020204" pitchFamily="34" charset="0"/>
              </a:defRPr>
            </a:lvl3pPr>
            <a:lvl4pPr marL="1599966" indent="-228567" eaLnBrk="0" hangingPunct="0">
              <a:defRPr>
                <a:solidFill>
                  <a:schemeClr val="tx1"/>
                </a:solidFill>
                <a:latin typeface="Arial" panose="020B0604020202020204" pitchFamily="34" charset="0"/>
              </a:defRPr>
            </a:lvl4pPr>
            <a:lvl5pPr marL="2057099" indent="-228567" eaLnBrk="0" hangingPunct="0">
              <a:defRPr>
                <a:solidFill>
                  <a:schemeClr val="tx1"/>
                </a:solidFill>
                <a:latin typeface="Arial" panose="020B0604020202020204" pitchFamily="34" charset="0"/>
              </a:defRPr>
            </a:lvl5pPr>
            <a:lvl6pPr marL="2514232" indent="-228567" eaLnBrk="0" fontAlgn="base" hangingPunct="0">
              <a:spcBef>
                <a:spcPct val="0"/>
              </a:spcBef>
              <a:spcAft>
                <a:spcPct val="0"/>
              </a:spcAft>
              <a:defRPr>
                <a:solidFill>
                  <a:schemeClr val="tx1"/>
                </a:solidFill>
                <a:latin typeface="Arial" panose="020B0604020202020204" pitchFamily="34" charset="0"/>
              </a:defRPr>
            </a:lvl6pPr>
            <a:lvl7pPr marL="2971365" indent="-228567" eaLnBrk="0" fontAlgn="base" hangingPunct="0">
              <a:spcBef>
                <a:spcPct val="0"/>
              </a:spcBef>
              <a:spcAft>
                <a:spcPct val="0"/>
              </a:spcAft>
              <a:defRPr>
                <a:solidFill>
                  <a:schemeClr val="tx1"/>
                </a:solidFill>
                <a:latin typeface="Arial" panose="020B0604020202020204" pitchFamily="34" charset="0"/>
              </a:defRPr>
            </a:lvl7pPr>
            <a:lvl8pPr marL="3428497" indent="-228567" eaLnBrk="0" fontAlgn="base" hangingPunct="0">
              <a:spcBef>
                <a:spcPct val="0"/>
              </a:spcBef>
              <a:spcAft>
                <a:spcPct val="0"/>
              </a:spcAft>
              <a:defRPr>
                <a:solidFill>
                  <a:schemeClr val="tx1"/>
                </a:solidFill>
                <a:latin typeface="Arial" panose="020B0604020202020204" pitchFamily="34" charset="0"/>
              </a:defRPr>
            </a:lvl8pPr>
            <a:lvl9pPr marL="3885630" indent="-228567" eaLnBrk="0" fontAlgn="base" hangingPunct="0">
              <a:spcBef>
                <a:spcPct val="0"/>
              </a:spcBef>
              <a:spcAft>
                <a:spcPct val="0"/>
              </a:spcAft>
              <a:defRPr>
                <a:solidFill>
                  <a:schemeClr val="tx1"/>
                </a:solidFill>
                <a:latin typeface="Arial" panose="020B0604020202020204" pitchFamily="34" charset="0"/>
              </a:defRPr>
            </a:lvl9pPr>
          </a:lstStyle>
          <a:p>
            <a:pPr defTabSz="914266"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29226" indent="-318932" eaLnBrk="0" hangingPunct="0">
              <a:defRPr>
                <a:solidFill>
                  <a:schemeClr val="tx1"/>
                </a:solidFill>
                <a:latin typeface="Arial" pitchFamily="34" charset="0"/>
              </a:defRPr>
            </a:lvl2pPr>
            <a:lvl3pPr marL="1275732" indent="-255147" eaLnBrk="0" hangingPunct="0">
              <a:defRPr>
                <a:solidFill>
                  <a:schemeClr val="tx1"/>
                </a:solidFill>
                <a:latin typeface="Arial" pitchFamily="34" charset="0"/>
              </a:defRPr>
            </a:lvl3pPr>
            <a:lvl4pPr marL="1786024" indent="-255147" eaLnBrk="0" hangingPunct="0">
              <a:defRPr>
                <a:solidFill>
                  <a:schemeClr val="tx1"/>
                </a:solidFill>
                <a:latin typeface="Arial" pitchFamily="34" charset="0"/>
              </a:defRPr>
            </a:lvl4pPr>
            <a:lvl5pPr marL="2296317" indent="-255147" eaLnBrk="0" hangingPunct="0">
              <a:defRPr>
                <a:solidFill>
                  <a:schemeClr val="tx1"/>
                </a:solidFill>
                <a:latin typeface="Arial" pitchFamily="34" charset="0"/>
              </a:defRPr>
            </a:lvl5pPr>
            <a:lvl6pPr marL="2806610" indent="-255147" eaLnBrk="0" fontAlgn="base" hangingPunct="0">
              <a:spcBef>
                <a:spcPct val="0"/>
              </a:spcBef>
              <a:spcAft>
                <a:spcPct val="0"/>
              </a:spcAft>
              <a:defRPr>
                <a:solidFill>
                  <a:schemeClr val="tx1"/>
                </a:solidFill>
                <a:latin typeface="Arial" pitchFamily="34" charset="0"/>
              </a:defRPr>
            </a:lvl6pPr>
            <a:lvl7pPr marL="3316903" indent="-255147" eaLnBrk="0" fontAlgn="base" hangingPunct="0">
              <a:spcBef>
                <a:spcPct val="0"/>
              </a:spcBef>
              <a:spcAft>
                <a:spcPct val="0"/>
              </a:spcAft>
              <a:defRPr>
                <a:solidFill>
                  <a:schemeClr val="tx1"/>
                </a:solidFill>
                <a:latin typeface="Arial" pitchFamily="34" charset="0"/>
              </a:defRPr>
            </a:lvl7pPr>
            <a:lvl8pPr marL="3827195" indent="-255147" eaLnBrk="0" fontAlgn="base" hangingPunct="0">
              <a:spcBef>
                <a:spcPct val="0"/>
              </a:spcBef>
              <a:spcAft>
                <a:spcPct val="0"/>
              </a:spcAft>
              <a:defRPr>
                <a:solidFill>
                  <a:schemeClr val="tx1"/>
                </a:solidFill>
                <a:latin typeface="Arial" pitchFamily="34" charset="0"/>
              </a:defRPr>
            </a:lvl8pPr>
            <a:lvl9pPr marL="4337488" indent="-255147" eaLnBrk="0" fontAlgn="base" hangingPunct="0">
              <a:spcBef>
                <a:spcPct val="0"/>
              </a:spcBef>
              <a:spcAft>
                <a:spcPct val="0"/>
              </a:spcAft>
              <a:defRPr>
                <a:solidFill>
                  <a:schemeClr val="tx1"/>
                </a:solidFill>
                <a:latin typeface="Arial" pitchFamily="34" charset="0"/>
              </a:defRPr>
            </a:lvl9pPr>
          </a:lstStyle>
          <a:p>
            <a:pPr defTabSz="948507">
              <a:defRPr/>
            </a:pPr>
            <a:endParaRPr lang="en-US" dirty="0">
              <a:solidFill>
                <a:srgbClr val="000000"/>
              </a:solidFill>
            </a:endParaRPr>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62018" y="4863087"/>
            <a:ext cx="5841097" cy="46082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526" tIns="54166" rIns="106526" bIns="54166"/>
          <a:lstStyle/>
          <a:p>
            <a:pPr defTabSz="1061338"/>
            <a:endParaRPr lang="en-US" altLang="en-US" dirty="0"/>
          </a:p>
        </p:txBody>
      </p:sp>
    </p:spTree>
    <p:extLst>
      <p:ext uri="{BB962C8B-B14F-4D97-AF65-F5344CB8AC3E}">
        <p14:creationId xmlns:p14="http://schemas.microsoft.com/office/powerpoint/2010/main" val="4056634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71337" indent="-296668" eaLnBrk="0" hangingPunct="0">
              <a:defRPr>
                <a:solidFill>
                  <a:schemeClr val="tx1"/>
                </a:solidFill>
                <a:latin typeface="Arial" panose="020B0604020202020204" pitchFamily="34" charset="0"/>
              </a:defRPr>
            </a:lvl2pPr>
            <a:lvl3pPr marL="1186673" indent="-237334" eaLnBrk="0" hangingPunct="0">
              <a:defRPr>
                <a:solidFill>
                  <a:schemeClr val="tx1"/>
                </a:solidFill>
                <a:latin typeface="Arial" panose="020B0604020202020204" pitchFamily="34" charset="0"/>
              </a:defRPr>
            </a:lvl3pPr>
            <a:lvl4pPr marL="1661342" indent="-237334" eaLnBrk="0" hangingPunct="0">
              <a:defRPr>
                <a:solidFill>
                  <a:schemeClr val="tx1"/>
                </a:solidFill>
                <a:latin typeface="Arial" panose="020B0604020202020204" pitchFamily="34" charset="0"/>
              </a:defRPr>
            </a:lvl4pPr>
            <a:lvl5pPr marL="2136011" indent="-237334" eaLnBrk="0" hangingPunct="0">
              <a:defRPr>
                <a:solidFill>
                  <a:schemeClr val="tx1"/>
                </a:solidFill>
                <a:latin typeface="Arial" panose="020B0604020202020204" pitchFamily="34" charset="0"/>
              </a:defRPr>
            </a:lvl5pPr>
            <a:lvl6pPr marL="2610680" indent="-237334" eaLnBrk="0" fontAlgn="base" hangingPunct="0">
              <a:spcBef>
                <a:spcPct val="0"/>
              </a:spcBef>
              <a:spcAft>
                <a:spcPct val="0"/>
              </a:spcAft>
              <a:defRPr>
                <a:solidFill>
                  <a:schemeClr val="tx1"/>
                </a:solidFill>
                <a:latin typeface="Arial" panose="020B0604020202020204" pitchFamily="34" charset="0"/>
              </a:defRPr>
            </a:lvl6pPr>
            <a:lvl7pPr marL="3085349" indent="-237334" eaLnBrk="0" fontAlgn="base" hangingPunct="0">
              <a:spcBef>
                <a:spcPct val="0"/>
              </a:spcBef>
              <a:spcAft>
                <a:spcPct val="0"/>
              </a:spcAft>
              <a:defRPr>
                <a:solidFill>
                  <a:schemeClr val="tx1"/>
                </a:solidFill>
                <a:latin typeface="Arial" panose="020B0604020202020204" pitchFamily="34" charset="0"/>
              </a:defRPr>
            </a:lvl7pPr>
            <a:lvl8pPr marL="3560019" indent="-237334" eaLnBrk="0" fontAlgn="base" hangingPunct="0">
              <a:spcBef>
                <a:spcPct val="0"/>
              </a:spcBef>
              <a:spcAft>
                <a:spcPct val="0"/>
              </a:spcAft>
              <a:defRPr>
                <a:solidFill>
                  <a:schemeClr val="tx1"/>
                </a:solidFill>
                <a:latin typeface="Arial" panose="020B0604020202020204" pitchFamily="34" charset="0"/>
              </a:defRPr>
            </a:lvl8pPr>
            <a:lvl9pPr marL="4034687" indent="-237334" eaLnBrk="0" fontAlgn="base" hangingPunct="0">
              <a:spcBef>
                <a:spcPct val="0"/>
              </a:spcBef>
              <a:spcAft>
                <a:spcPct val="0"/>
              </a:spcAft>
              <a:defRPr>
                <a:solidFill>
                  <a:schemeClr val="tx1"/>
                </a:solidFill>
                <a:latin typeface="Arial" panose="020B0604020202020204" pitchFamily="34" charset="0"/>
              </a:defRPr>
            </a:lvl9pPr>
          </a:lstStyle>
          <a:p>
            <a:pPr defTabSz="914266">
              <a:defRPr/>
            </a:pPr>
            <a:endParaRPr sz="1200" i="0" dirty="0">
              <a:solidFill>
                <a:prstClr val="black"/>
              </a:solidFill>
              <a:cs typeface="Arial"/>
            </a:endParaRPr>
          </a:p>
        </p:txBody>
      </p:sp>
    </p:spTree>
    <p:extLst>
      <p:ext uri="{BB962C8B-B14F-4D97-AF65-F5344CB8AC3E}">
        <p14:creationId xmlns:p14="http://schemas.microsoft.com/office/powerpoint/2010/main" val="3080822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71337" indent="-296668" eaLnBrk="0" hangingPunct="0">
              <a:defRPr>
                <a:solidFill>
                  <a:schemeClr val="tx1"/>
                </a:solidFill>
                <a:latin typeface="Arial" panose="020B0604020202020204" pitchFamily="34" charset="0"/>
              </a:defRPr>
            </a:lvl2pPr>
            <a:lvl3pPr marL="1186673" indent="-237334" eaLnBrk="0" hangingPunct="0">
              <a:defRPr>
                <a:solidFill>
                  <a:schemeClr val="tx1"/>
                </a:solidFill>
                <a:latin typeface="Arial" panose="020B0604020202020204" pitchFamily="34" charset="0"/>
              </a:defRPr>
            </a:lvl3pPr>
            <a:lvl4pPr marL="1661342" indent="-237334" eaLnBrk="0" hangingPunct="0">
              <a:defRPr>
                <a:solidFill>
                  <a:schemeClr val="tx1"/>
                </a:solidFill>
                <a:latin typeface="Arial" panose="020B0604020202020204" pitchFamily="34" charset="0"/>
              </a:defRPr>
            </a:lvl4pPr>
            <a:lvl5pPr marL="2136011" indent="-237334" eaLnBrk="0" hangingPunct="0">
              <a:defRPr>
                <a:solidFill>
                  <a:schemeClr val="tx1"/>
                </a:solidFill>
                <a:latin typeface="Arial" panose="020B0604020202020204" pitchFamily="34" charset="0"/>
              </a:defRPr>
            </a:lvl5pPr>
            <a:lvl6pPr marL="2610680" indent="-237334" eaLnBrk="0" fontAlgn="base" hangingPunct="0">
              <a:spcBef>
                <a:spcPct val="0"/>
              </a:spcBef>
              <a:spcAft>
                <a:spcPct val="0"/>
              </a:spcAft>
              <a:defRPr>
                <a:solidFill>
                  <a:schemeClr val="tx1"/>
                </a:solidFill>
                <a:latin typeface="Arial" panose="020B0604020202020204" pitchFamily="34" charset="0"/>
              </a:defRPr>
            </a:lvl6pPr>
            <a:lvl7pPr marL="3085349" indent="-237334" eaLnBrk="0" fontAlgn="base" hangingPunct="0">
              <a:spcBef>
                <a:spcPct val="0"/>
              </a:spcBef>
              <a:spcAft>
                <a:spcPct val="0"/>
              </a:spcAft>
              <a:defRPr>
                <a:solidFill>
                  <a:schemeClr val="tx1"/>
                </a:solidFill>
                <a:latin typeface="Arial" panose="020B0604020202020204" pitchFamily="34" charset="0"/>
              </a:defRPr>
            </a:lvl7pPr>
            <a:lvl8pPr marL="3560019" indent="-237334" eaLnBrk="0" fontAlgn="base" hangingPunct="0">
              <a:spcBef>
                <a:spcPct val="0"/>
              </a:spcBef>
              <a:spcAft>
                <a:spcPct val="0"/>
              </a:spcAft>
              <a:defRPr>
                <a:solidFill>
                  <a:schemeClr val="tx1"/>
                </a:solidFill>
                <a:latin typeface="Arial" panose="020B0604020202020204" pitchFamily="34" charset="0"/>
              </a:defRPr>
            </a:lvl8pPr>
            <a:lvl9pPr marL="4034687" indent="-237334" eaLnBrk="0" fontAlgn="base" hangingPunct="0">
              <a:spcBef>
                <a:spcPct val="0"/>
              </a:spcBef>
              <a:spcAft>
                <a:spcPct val="0"/>
              </a:spcAft>
              <a:defRPr>
                <a:solidFill>
                  <a:schemeClr val="tx1"/>
                </a:solidFill>
                <a:latin typeface="Arial" panose="020B0604020202020204" pitchFamily="34" charset="0"/>
              </a:defRPr>
            </a:lvl9pPr>
          </a:lstStyle>
          <a:p>
            <a:pPr defTabSz="914266">
              <a:defRPr/>
            </a:pPr>
            <a:endParaRPr sz="1200" i="0" dirty="0">
              <a:solidFill>
                <a:prstClr val="black"/>
              </a:solidFill>
              <a:cs typeface="Arial"/>
            </a:endParaRPr>
          </a:p>
        </p:txBody>
      </p:sp>
    </p:spTree>
    <p:extLst>
      <p:ext uri="{BB962C8B-B14F-4D97-AF65-F5344CB8AC3E}">
        <p14:creationId xmlns:p14="http://schemas.microsoft.com/office/powerpoint/2010/main" val="4184061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325509" y="9420784"/>
            <a:ext cx="3307743" cy="4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498" tIns="0" rIns="20498"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26</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57524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325509" y="9420784"/>
            <a:ext cx="3307743" cy="4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498" tIns="0" rIns="20498"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27</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4055994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4271157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29226" indent="-318932" eaLnBrk="0" hangingPunct="0">
              <a:defRPr>
                <a:solidFill>
                  <a:schemeClr val="tx1"/>
                </a:solidFill>
                <a:latin typeface="Arial" pitchFamily="34" charset="0"/>
              </a:defRPr>
            </a:lvl2pPr>
            <a:lvl3pPr marL="1275732" indent="-255147" eaLnBrk="0" hangingPunct="0">
              <a:defRPr>
                <a:solidFill>
                  <a:schemeClr val="tx1"/>
                </a:solidFill>
                <a:latin typeface="Arial" pitchFamily="34" charset="0"/>
              </a:defRPr>
            </a:lvl3pPr>
            <a:lvl4pPr marL="1786024" indent="-255147" eaLnBrk="0" hangingPunct="0">
              <a:defRPr>
                <a:solidFill>
                  <a:schemeClr val="tx1"/>
                </a:solidFill>
                <a:latin typeface="Arial" pitchFamily="34" charset="0"/>
              </a:defRPr>
            </a:lvl4pPr>
            <a:lvl5pPr marL="2296317" indent="-255147" eaLnBrk="0" hangingPunct="0">
              <a:defRPr>
                <a:solidFill>
                  <a:schemeClr val="tx1"/>
                </a:solidFill>
                <a:latin typeface="Arial" pitchFamily="34" charset="0"/>
              </a:defRPr>
            </a:lvl5pPr>
            <a:lvl6pPr marL="2806610" indent="-255147" eaLnBrk="0" fontAlgn="base" hangingPunct="0">
              <a:spcBef>
                <a:spcPct val="0"/>
              </a:spcBef>
              <a:spcAft>
                <a:spcPct val="0"/>
              </a:spcAft>
              <a:defRPr>
                <a:solidFill>
                  <a:schemeClr val="tx1"/>
                </a:solidFill>
                <a:latin typeface="Arial" pitchFamily="34" charset="0"/>
              </a:defRPr>
            </a:lvl6pPr>
            <a:lvl7pPr marL="3316903" indent="-255147" eaLnBrk="0" fontAlgn="base" hangingPunct="0">
              <a:spcBef>
                <a:spcPct val="0"/>
              </a:spcBef>
              <a:spcAft>
                <a:spcPct val="0"/>
              </a:spcAft>
              <a:defRPr>
                <a:solidFill>
                  <a:schemeClr val="tx1"/>
                </a:solidFill>
                <a:latin typeface="Arial" pitchFamily="34" charset="0"/>
              </a:defRPr>
            </a:lvl7pPr>
            <a:lvl8pPr marL="3827195" indent="-255147" eaLnBrk="0" fontAlgn="base" hangingPunct="0">
              <a:spcBef>
                <a:spcPct val="0"/>
              </a:spcBef>
              <a:spcAft>
                <a:spcPct val="0"/>
              </a:spcAft>
              <a:defRPr>
                <a:solidFill>
                  <a:schemeClr val="tx1"/>
                </a:solidFill>
                <a:latin typeface="Arial" pitchFamily="34" charset="0"/>
              </a:defRPr>
            </a:lvl8pPr>
            <a:lvl9pPr marL="4337488" indent="-25514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62018" y="4863087"/>
            <a:ext cx="5841097" cy="46082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526" tIns="54166" rIns="106526" bIns="54166"/>
          <a:lstStyle/>
          <a:p>
            <a:pPr defTabSz="1061338"/>
            <a:endParaRPr lang="en-US" altLang="en-US" dirty="0"/>
          </a:p>
        </p:txBody>
      </p:sp>
    </p:spTree>
    <p:extLst>
      <p:ext uri="{BB962C8B-B14F-4D97-AF65-F5344CB8AC3E}">
        <p14:creationId xmlns:p14="http://schemas.microsoft.com/office/powerpoint/2010/main" val="1921987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70550" indent="-296365" eaLnBrk="0" hangingPunct="0">
              <a:defRPr>
                <a:solidFill>
                  <a:schemeClr val="tx1"/>
                </a:solidFill>
                <a:latin typeface="Arial" panose="020B0604020202020204" pitchFamily="34" charset="0"/>
              </a:defRPr>
            </a:lvl2pPr>
            <a:lvl3pPr marL="1185461" indent="-237093" eaLnBrk="0" hangingPunct="0">
              <a:defRPr>
                <a:solidFill>
                  <a:schemeClr val="tx1"/>
                </a:solidFill>
                <a:latin typeface="Arial" panose="020B0604020202020204" pitchFamily="34" charset="0"/>
              </a:defRPr>
            </a:lvl3pPr>
            <a:lvl4pPr marL="1659645" indent="-237093" eaLnBrk="0" hangingPunct="0">
              <a:defRPr>
                <a:solidFill>
                  <a:schemeClr val="tx1"/>
                </a:solidFill>
                <a:latin typeface="Arial" panose="020B0604020202020204" pitchFamily="34" charset="0"/>
              </a:defRPr>
            </a:lvl4pPr>
            <a:lvl5pPr marL="2133829" indent="-237093" eaLnBrk="0" hangingPunct="0">
              <a:defRPr>
                <a:solidFill>
                  <a:schemeClr val="tx1"/>
                </a:solidFill>
                <a:latin typeface="Arial" panose="020B0604020202020204" pitchFamily="34" charset="0"/>
              </a:defRPr>
            </a:lvl5pPr>
            <a:lvl6pPr marL="2608013" indent="-237093" eaLnBrk="0" fontAlgn="base" hangingPunct="0">
              <a:spcBef>
                <a:spcPct val="0"/>
              </a:spcBef>
              <a:spcAft>
                <a:spcPct val="0"/>
              </a:spcAft>
              <a:defRPr>
                <a:solidFill>
                  <a:schemeClr val="tx1"/>
                </a:solidFill>
                <a:latin typeface="Arial" panose="020B0604020202020204" pitchFamily="34" charset="0"/>
              </a:defRPr>
            </a:lvl6pPr>
            <a:lvl7pPr marL="3082197" indent="-237093" eaLnBrk="0" fontAlgn="base" hangingPunct="0">
              <a:spcBef>
                <a:spcPct val="0"/>
              </a:spcBef>
              <a:spcAft>
                <a:spcPct val="0"/>
              </a:spcAft>
              <a:defRPr>
                <a:solidFill>
                  <a:schemeClr val="tx1"/>
                </a:solidFill>
                <a:latin typeface="Arial" panose="020B0604020202020204" pitchFamily="34" charset="0"/>
              </a:defRPr>
            </a:lvl7pPr>
            <a:lvl8pPr marL="3556380" indent="-237093" eaLnBrk="0" fontAlgn="base" hangingPunct="0">
              <a:spcBef>
                <a:spcPct val="0"/>
              </a:spcBef>
              <a:spcAft>
                <a:spcPct val="0"/>
              </a:spcAft>
              <a:defRPr>
                <a:solidFill>
                  <a:schemeClr val="tx1"/>
                </a:solidFill>
                <a:latin typeface="Arial" panose="020B0604020202020204" pitchFamily="34" charset="0"/>
              </a:defRPr>
            </a:lvl8pPr>
            <a:lvl9pPr marL="4030564" indent="-237093" eaLnBrk="0" fontAlgn="base" hangingPunct="0">
              <a:spcBef>
                <a:spcPct val="0"/>
              </a:spcBef>
              <a:spcAft>
                <a:spcPct val="0"/>
              </a:spcAft>
              <a:defRPr>
                <a:solidFill>
                  <a:schemeClr val="tx1"/>
                </a:solidFill>
                <a:latin typeface="Arial" panose="020B0604020202020204" pitchFamily="34" charset="0"/>
              </a:defRPr>
            </a:lvl9pPr>
          </a:lstStyle>
          <a:p>
            <a:pPr defTabSz="948368"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3454627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70550" indent="-296365" eaLnBrk="0" hangingPunct="0">
              <a:defRPr>
                <a:solidFill>
                  <a:schemeClr val="tx1"/>
                </a:solidFill>
                <a:latin typeface="Arial" panose="020B0604020202020204" pitchFamily="34" charset="0"/>
              </a:defRPr>
            </a:lvl2pPr>
            <a:lvl3pPr marL="1185461" indent="-237093" eaLnBrk="0" hangingPunct="0">
              <a:defRPr>
                <a:solidFill>
                  <a:schemeClr val="tx1"/>
                </a:solidFill>
                <a:latin typeface="Arial" panose="020B0604020202020204" pitchFamily="34" charset="0"/>
              </a:defRPr>
            </a:lvl3pPr>
            <a:lvl4pPr marL="1659645" indent="-237093" eaLnBrk="0" hangingPunct="0">
              <a:defRPr>
                <a:solidFill>
                  <a:schemeClr val="tx1"/>
                </a:solidFill>
                <a:latin typeface="Arial" panose="020B0604020202020204" pitchFamily="34" charset="0"/>
              </a:defRPr>
            </a:lvl4pPr>
            <a:lvl5pPr marL="2133829" indent="-237093" eaLnBrk="0" hangingPunct="0">
              <a:defRPr>
                <a:solidFill>
                  <a:schemeClr val="tx1"/>
                </a:solidFill>
                <a:latin typeface="Arial" panose="020B0604020202020204" pitchFamily="34" charset="0"/>
              </a:defRPr>
            </a:lvl5pPr>
            <a:lvl6pPr marL="2608013" indent="-237093" eaLnBrk="0" fontAlgn="base" hangingPunct="0">
              <a:spcBef>
                <a:spcPct val="0"/>
              </a:spcBef>
              <a:spcAft>
                <a:spcPct val="0"/>
              </a:spcAft>
              <a:defRPr>
                <a:solidFill>
                  <a:schemeClr val="tx1"/>
                </a:solidFill>
                <a:latin typeface="Arial" panose="020B0604020202020204" pitchFamily="34" charset="0"/>
              </a:defRPr>
            </a:lvl6pPr>
            <a:lvl7pPr marL="3082197" indent="-237093" eaLnBrk="0" fontAlgn="base" hangingPunct="0">
              <a:spcBef>
                <a:spcPct val="0"/>
              </a:spcBef>
              <a:spcAft>
                <a:spcPct val="0"/>
              </a:spcAft>
              <a:defRPr>
                <a:solidFill>
                  <a:schemeClr val="tx1"/>
                </a:solidFill>
                <a:latin typeface="Arial" panose="020B0604020202020204" pitchFamily="34" charset="0"/>
              </a:defRPr>
            </a:lvl7pPr>
            <a:lvl8pPr marL="3556380" indent="-237093" eaLnBrk="0" fontAlgn="base" hangingPunct="0">
              <a:spcBef>
                <a:spcPct val="0"/>
              </a:spcBef>
              <a:spcAft>
                <a:spcPct val="0"/>
              </a:spcAft>
              <a:defRPr>
                <a:solidFill>
                  <a:schemeClr val="tx1"/>
                </a:solidFill>
                <a:latin typeface="Arial" panose="020B0604020202020204" pitchFamily="34" charset="0"/>
              </a:defRPr>
            </a:lvl8pPr>
            <a:lvl9pPr marL="4030564" indent="-237093" eaLnBrk="0" fontAlgn="base" hangingPunct="0">
              <a:spcBef>
                <a:spcPct val="0"/>
              </a:spcBef>
              <a:spcAft>
                <a:spcPct val="0"/>
              </a:spcAft>
              <a:defRPr>
                <a:solidFill>
                  <a:schemeClr val="tx1"/>
                </a:solidFill>
                <a:latin typeface="Arial" panose="020B0604020202020204" pitchFamily="34" charset="0"/>
              </a:defRPr>
            </a:lvl9pPr>
          </a:lstStyle>
          <a:p>
            <a:pPr defTabSz="948368"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2538372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29226" indent="-318932" eaLnBrk="0" hangingPunct="0">
              <a:defRPr>
                <a:solidFill>
                  <a:schemeClr val="tx1"/>
                </a:solidFill>
                <a:latin typeface="Arial" pitchFamily="34" charset="0"/>
              </a:defRPr>
            </a:lvl2pPr>
            <a:lvl3pPr marL="1275732" indent="-255147" eaLnBrk="0" hangingPunct="0">
              <a:defRPr>
                <a:solidFill>
                  <a:schemeClr val="tx1"/>
                </a:solidFill>
                <a:latin typeface="Arial" pitchFamily="34" charset="0"/>
              </a:defRPr>
            </a:lvl3pPr>
            <a:lvl4pPr marL="1786024" indent="-255147" eaLnBrk="0" hangingPunct="0">
              <a:defRPr>
                <a:solidFill>
                  <a:schemeClr val="tx1"/>
                </a:solidFill>
                <a:latin typeface="Arial" pitchFamily="34" charset="0"/>
              </a:defRPr>
            </a:lvl4pPr>
            <a:lvl5pPr marL="2296317" indent="-255147" eaLnBrk="0" hangingPunct="0">
              <a:defRPr>
                <a:solidFill>
                  <a:schemeClr val="tx1"/>
                </a:solidFill>
                <a:latin typeface="Arial" pitchFamily="34" charset="0"/>
              </a:defRPr>
            </a:lvl5pPr>
            <a:lvl6pPr marL="2806610" indent="-255147" eaLnBrk="0" fontAlgn="base" hangingPunct="0">
              <a:spcBef>
                <a:spcPct val="0"/>
              </a:spcBef>
              <a:spcAft>
                <a:spcPct val="0"/>
              </a:spcAft>
              <a:defRPr>
                <a:solidFill>
                  <a:schemeClr val="tx1"/>
                </a:solidFill>
                <a:latin typeface="Arial" pitchFamily="34" charset="0"/>
              </a:defRPr>
            </a:lvl6pPr>
            <a:lvl7pPr marL="3316903" indent="-255147" eaLnBrk="0" fontAlgn="base" hangingPunct="0">
              <a:spcBef>
                <a:spcPct val="0"/>
              </a:spcBef>
              <a:spcAft>
                <a:spcPct val="0"/>
              </a:spcAft>
              <a:defRPr>
                <a:solidFill>
                  <a:schemeClr val="tx1"/>
                </a:solidFill>
                <a:latin typeface="Arial" pitchFamily="34" charset="0"/>
              </a:defRPr>
            </a:lvl7pPr>
            <a:lvl8pPr marL="3827195" indent="-255147" eaLnBrk="0" fontAlgn="base" hangingPunct="0">
              <a:spcBef>
                <a:spcPct val="0"/>
              </a:spcBef>
              <a:spcAft>
                <a:spcPct val="0"/>
              </a:spcAft>
              <a:defRPr>
                <a:solidFill>
                  <a:schemeClr val="tx1"/>
                </a:solidFill>
                <a:latin typeface="Arial" pitchFamily="34" charset="0"/>
              </a:defRPr>
            </a:lvl8pPr>
            <a:lvl9pPr marL="4337488" indent="-25514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62018" y="4863087"/>
            <a:ext cx="5841097" cy="46082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526" tIns="54166" rIns="106526" bIns="54166"/>
          <a:lstStyle/>
          <a:p>
            <a:pPr defTabSz="1061338"/>
            <a:endParaRPr lang="en-US" altLang="en-US" dirty="0"/>
          </a:p>
        </p:txBody>
      </p:sp>
    </p:spTree>
    <p:extLst>
      <p:ext uri="{BB962C8B-B14F-4D97-AF65-F5344CB8AC3E}">
        <p14:creationId xmlns:p14="http://schemas.microsoft.com/office/powerpoint/2010/main" val="271381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059" indent="-321561" eaLnBrk="0" hangingPunct="0">
              <a:defRPr>
                <a:solidFill>
                  <a:schemeClr val="tx1"/>
                </a:solidFill>
                <a:latin typeface="Arial" pitchFamily="34" charset="0"/>
              </a:defRPr>
            </a:lvl2pPr>
            <a:lvl3pPr marL="1286244" indent="-257249" eaLnBrk="0" hangingPunct="0">
              <a:defRPr>
                <a:solidFill>
                  <a:schemeClr val="tx1"/>
                </a:solidFill>
                <a:latin typeface="Arial" pitchFamily="34" charset="0"/>
              </a:defRPr>
            </a:lvl3pPr>
            <a:lvl4pPr marL="1800740" indent="-257249" eaLnBrk="0" hangingPunct="0">
              <a:defRPr>
                <a:solidFill>
                  <a:schemeClr val="tx1"/>
                </a:solidFill>
                <a:latin typeface="Arial" pitchFamily="34" charset="0"/>
              </a:defRPr>
            </a:lvl4pPr>
            <a:lvl5pPr marL="2315237" indent="-257249" eaLnBrk="0" hangingPunct="0">
              <a:defRPr>
                <a:solidFill>
                  <a:schemeClr val="tx1"/>
                </a:solidFill>
                <a:latin typeface="Arial" pitchFamily="34" charset="0"/>
              </a:defRPr>
            </a:lvl5pPr>
            <a:lvl6pPr marL="2829735" indent="-257249" eaLnBrk="0" fontAlgn="base" hangingPunct="0">
              <a:spcBef>
                <a:spcPct val="0"/>
              </a:spcBef>
              <a:spcAft>
                <a:spcPct val="0"/>
              </a:spcAft>
              <a:defRPr>
                <a:solidFill>
                  <a:schemeClr val="tx1"/>
                </a:solidFill>
                <a:latin typeface="Arial" pitchFamily="34" charset="0"/>
              </a:defRPr>
            </a:lvl6pPr>
            <a:lvl7pPr marL="3344231" indent="-257249" eaLnBrk="0" fontAlgn="base" hangingPunct="0">
              <a:spcBef>
                <a:spcPct val="0"/>
              </a:spcBef>
              <a:spcAft>
                <a:spcPct val="0"/>
              </a:spcAft>
              <a:defRPr>
                <a:solidFill>
                  <a:schemeClr val="tx1"/>
                </a:solidFill>
                <a:latin typeface="Arial" pitchFamily="34" charset="0"/>
              </a:defRPr>
            </a:lvl7pPr>
            <a:lvl8pPr marL="3858729" indent="-257249" eaLnBrk="0" fontAlgn="base" hangingPunct="0">
              <a:spcBef>
                <a:spcPct val="0"/>
              </a:spcBef>
              <a:spcAft>
                <a:spcPct val="0"/>
              </a:spcAft>
              <a:defRPr>
                <a:solidFill>
                  <a:schemeClr val="tx1"/>
                </a:solidFill>
                <a:latin typeface="Arial" pitchFamily="34" charset="0"/>
              </a:defRPr>
            </a:lvl8pPr>
            <a:lvl9pPr marL="4373226" indent="-257249"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219469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994873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83594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4237589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922169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98542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55" indent="-296367" eaLnBrk="0" hangingPunct="0">
              <a:defRPr>
                <a:solidFill>
                  <a:schemeClr val="tx1"/>
                </a:solidFill>
                <a:latin typeface="Arial" pitchFamily="34" charset="0"/>
              </a:defRPr>
            </a:lvl2pPr>
            <a:lvl3pPr marL="1185470" indent="-237094" eaLnBrk="0" hangingPunct="0">
              <a:defRPr>
                <a:solidFill>
                  <a:schemeClr val="tx1"/>
                </a:solidFill>
                <a:latin typeface="Arial" pitchFamily="34" charset="0"/>
              </a:defRPr>
            </a:lvl3pPr>
            <a:lvl4pPr marL="1659658" indent="-237094" eaLnBrk="0" hangingPunct="0">
              <a:defRPr>
                <a:solidFill>
                  <a:schemeClr val="tx1"/>
                </a:solidFill>
                <a:latin typeface="Arial" pitchFamily="34" charset="0"/>
              </a:defRPr>
            </a:lvl4pPr>
            <a:lvl5pPr marL="2133845" indent="-237094" eaLnBrk="0" hangingPunct="0">
              <a:defRPr>
                <a:solidFill>
                  <a:schemeClr val="tx1"/>
                </a:solidFill>
                <a:latin typeface="Arial" pitchFamily="34" charset="0"/>
              </a:defRPr>
            </a:lvl5pPr>
            <a:lvl6pPr marL="2608034" indent="-237094" eaLnBrk="0" fontAlgn="base" hangingPunct="0">
              <a:spcBef>
                <a:spcPct val="0"/>
              </a:spcBef>
              <a:spcAft>
                <a:spcPct val="0"/>
              </a:spcAft>
              <a:defRPr>
                <a:solidFill>
                  <a:schemeClr val="tx1"/>
                </a:solidFill>
                <a:latin typeface="Arial" pitchFamily="34" charset="0"/>
              </a:defRPr>
            </a:lvl6pPr>
            <a:lvl7pPr marL="3082221" indent="-237094" eaLnBrk="0" fontAlgn="base" hangingPunct="0">
              <a:spcBef>
                <a:spcPct val="0"/>
              </a:spcBef>
              <a:spcAft>
                <a:spcPct val="0"/>
              </a:spcAft>
              <a:defRPr>
                <a:solidFill>
                  <a:schemeClr val="tx1"/>
                </a:solidFill>
                <a:latin typeface="Arial" pitchFamily="34" charset="0"/>
              </a:defRPr>
            </a:lvl7pPr>
            <a:lvl8pPr marL="3556409" indent="-237094" eaLnBrk="0" fontAlgn="base" hangingPunct="0">
              <a:spcBef>
                <a:spcPct val="0"/>
              </a:spcBef>
              <a:spcAft>
                <a:spcPct val="0"/>
              </a:spcAft>
              <a:defRPr>
                <a:solidFill>
                  <a:schemeClr val="tx1"/>
                </a:solidFill>
                <a:latin typeface="Arial" pitchFamily="34" charset="0"/>
              </a:defRPr>
            </a:lvl8pPr>
            <a:lvl9pPr marL="4030597" indent="-237094"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237398" y="9104609"/>
            <a:ext cx="3240363" cy="47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7" tIns="0" rIns="1975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32975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349375" y="750888"/>
            <a:ext cx="4937125" cy="3703637"/>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5995" indent="-309998" eaLnBrk="0" hangingPunct="0">
              <a:defRPr>
                <a:solidFill>
                  <a:schemeClr val="tx1"/>
                </a:solidFill>
                <a:latin typeface="Arial" pitchFamily="34" charset="0"/>
              </a:defRPr>
            </a:lvl2pPr>
            <a:lvl3pPr marL="1239992" indent="-247999" eaLnBrk="0" hangingPunct="0">
              <a:defRPr>
                <a:solidFill>
                  <a:schemeClr val="tx1"/>
                </a:solidFill>
                <a:latin typeface="Arial" pitchFamily="34" charset="0"/>
              </a:defRPr>
            </a:lvl3pPr>
            <a:lvl4pPr marL="1735987" indent="-247999" eaLnBrk="0" hangingPunct="0">
              <a:defRPr>
                <a:solidFill>
                  <a:schemeClr val="tx1"/>
                </a:solidFill>
                <a:latin typeface="Arial" pitchFamily="34" charset="0"/>
              </a:defRPr>
            </a:lvl4pPr>
            <a:lvl5pPr marL="2231983" indent="-247999" eaLnBrk="0" hangingPunct="0">
              <a:defRPr>
                <a:solidFill>
                  <a:schemeClr val="tx1"/>
                </a:solidFill>
                <a:latin typeface="Arial" pitchFamily="34" charset="0"/>
              </a:defRPr>
            </a:lvl5pPr>
            <a:lvl6pPr marL="2727981" indent="-247999" eaLnBrk="0" fontAlgn="base" hangingPunct="0">
              <a:spcBef>
                <a:spcPct val="0"/>
              </a:spcBef>
              <a:spcAft>
                <a:spcPct val="0"/>
              </a:spcAft>
              <a:defRPr>
                <a:solidFill>
                  <a:schemeClr val="tx1"/>
                </a:solidFill>
                <a:latin typeface="Arial" pitchFamily="34" charset="0"/>
              </a:defRPr>
            </a:lvl6pPr>
            <a:lvl7pPr marL="3223977" indent="-247999" eaLnBrk="0" fontAlgn="base" hangingPunct="0">
              <a:spcBef>
                <a:spcPct val="0"/>
              </a:spcBef>
              <a:spcAft>
                <a:spcPct val="0"/>
              </a:spcAft>
              <a:defRPr>
                <a:solidFill>
                  <a:schemeClr val="tx1"/>
                </a:solidFill>
                <a:latin typeface="Arial" pitchFamily="34" charset="0"/>
              </a:defRPr>
            </a:lvl7pPr>
            <a:lvl8pPr marL="3719975" indent="-247999" eaLnBrk="0" fontAlgn="base" hangingPunct="0">
              <a:spcBef>
                <a:spcPct val="0"/>
              </a:spcBef>
              <a:spcAft>
                <a:spcPct val="0"/>
              </a:spcAft>
              <a:defRPr>
                <a:solidFill>
                  <a:schemeClr val="tx1"/>
                </a:solidFill>
                <a:latin typeface="Arial" pitchFamily="34" charset="0"/>
              </a:defRPr>
            </a:lvl8pPr>
            <a:lvl9pPr marL="4215971" indent="-247999" eaLnBrk="0" fontAlgn="base" hangingPunct="0">
              <a:spcBef>
                <a:spcPct val="0"/>
              </a:spcBef>
              <a:spcAft>
                <a:spcPct val="0"/>
              </a:spcAft>
              <a:defRPr>
                <a:solidFill>
                  <a:schemeClr val="tx1"/>
                </a:solidFill>
                <a:latin typeface="Arial" pitchFamily="34" charset="0"/>
              </a:defRPr>
            </a:lvl9pPr>
          </a:lstStyle>
          <a:p>
            <a:pPr defTabSz="983886">
              <a:defRPr/>
            </a:pPr>
            <a:endParaRPr dirty="0">
              <a:solidFill>
                <a:srgbClr val="000000"/>
              </a:solidFill>
            </a:endParaRPr>
          </a:p>
        </p:txBody>
      </p:sp>
    </p:spTree>
    <p:extLst>
      <p:ext uri="{BB962C8B-B14F-4D97-AF65-F5344CB8AC3E}">
        <p14:creationId xmlns:p14="http://schemas.microsoft.com/office/powerpoint/2010/main" val="3471683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2779293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3812051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266825" y="727075"/>
            <a:ext cx="4783138" cy="3586163"/>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26593791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endParaRPr dirty="0"/>
          </a:p>
        </p:txBody>
      </p:sp>
    </p:spTree>
    <p:extLst>
      <p:ext uri="{BB962C8B-B14F-4D97-AF65-F5344CB8AC3E}">
        <p14:creationId xmlns:p14="http://schemas.microsoft.com/office/powerpoint/2010/main" val="2731870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237397" y="9104609"/>
            <a:ext cx="3240363" cy="47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9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8110106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879972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1095551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31110426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1946515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341039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54156" y="4567784"/>
            <a:ext cx="5247861" cy="43284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95140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1753810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40585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7565359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577282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3379419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49" indent="-296365" eaLnBrk="0" hangingPunct="0">
              <a:defRPr>
                <a:solidFill>
                  <a:schemeClr val="tx1"/>
                </a:solidFill>
                <a:latin typeface="Arial" pitchFamily="34" charset="0"/>
              </a:defRPr>
            </a:lvl2pPr>
            <a:lvl3pPr marL="1185461" indent="-237093" eaLnBrk="0" hangingPunct="0">
              <a:defRPr>
                <a:solidFill>
                  <a:schemeClr val="tx1"/>
                </a:solidFill>
                <a:latin typeface="Arial" pitchFamily="34" charset="0"/>
              </a:defRPr>
            </a:lvl3pPr>
            <a:lvl4pPr marL="1659644" indent="-237093" eaLnBrk="0" hangingPunct="0">
              <a:defRPr>
                <a:solidFill>
                  <a:schemeClr val="tx1"/>
                </a:solidFill>
                <a:latin typeface="Arial" pitchFamily="34" charset="0"/>
              </a:defRPr>
            </a:lvl4pPr>
            <a:lvl5pPr marL="2133829" indent="-237093" eaLnBrk="0" hangingPunct="0">
              <a:defRPr>
                <a:solidFill>
                  <a:schemeClr val="tx1"/>
                </a:solidFill>
                <a:latin typeface="Arial" pitchFamily="34" charset="0"/>
              </a:defRPr>
            </a:lvl5pPr>
            <a:lvl6pPr marL="2608013" indent="-237093" eaLnBrk="0" fontAlgn="base" hangingPunct="0">
              <a:spcBef>
                <a:spcPct val="0"/>
              </a:spcBef>
              <a:spcAft>
                <a:spcPct val="0"/>
              </a:spcAft>
              <a:defRPr>
                <a:solidFill>
                  <a:schemeClr val="tx1"/>
                </a:solidFill>
                <a:latin typeface="Arial" pitchFamily="34" charset="0"/>
              </a:defRPr>
            </a:lvl6pPr>
            <a:lvl7pPr marL="3082196" indent="-237093" eaLnBrk="0" fontAlgn="base" hangingPunct="0">
              <a:spcBef>
                <a:spcPct val="0"/>
              </a:spcBef>
              <a:spcAft>
                <a:spcPct val="0"/>
              </a:spcAft>
              <a:defRPr>
                <a:solidFill>
                  <a:schemeClr val="tx1"/>
                </a:solidFill>
                <a:latin typeface="Arial" pitchFamily="34" charset="0"/>
              </a:defRPr>
            </a:lvl7pPr>
            <a:lvl8pPr marL="3556381" indent="-237093" eaLnBrk="0" fontAlgn="base" hangingPunct="0">
              <a:spcBef>
                <a:spcPct val="0"/>
              </a:spcBef>
              <a:spcAft>
                <a:spcPct val="0"/>
              </a:spcAft>
              <a:defRPr>
                <a:solidFill>
                  <a:schemeClr val="tx1"/>
                </a:solidFill>
                <a:latin typeface="Arial" pitchFamily="34" charset="0"/>
              </a:defRPr>
            </a:lvl8pPr>
            <a:lvl9pPr marL="4030564" indent="-237093"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237397"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237397"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8" tIns="0" rIns="1975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42" tIns="49394" rIns="97142" bIns="49394"/>
          <a:lstStyle/>
          <a:p>
            <a:pPr defTabSz="986238"/>
            <a:endParaRPr lang="en-US" altLang="en-US" dirty="0"/>
          </a:p>
        </p:txBody>
      </p:sp>
    </p:spTree>
    <p:extLst>
      <p:ext uri="{BB962C8B-B14F-4D97-AF65-F5344CB8AC3E}">
        <p14:creationId xmlns:p14="http://schemas.microsoft.com/office/powerpoint/2010/main" val="3811338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27938352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pPr defTabSz="948507">
              <a:defRPr/>
            </a:pPr>
            <a:endParaRPr dirty="0">
              <a:solidFill>
                <a:srgbClr val="000000"/>
              </a:solidFill>
            </a:endParaRPr>
          </a:p>
        </p:txBody>
      </p:sp>
    </p:spTree>
    <p:extLst>
      <p:ext uri="{BB962C8B-B14F-4D97-AF65-F5344CB8AC3E}">
        <p14:creationId xmlns:p14="http://schemas.microsoft.com/office/powerpoint/2010/main" val="27571196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481901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8507" eaLnBrk="1" hangingPunct="1">
              <a:defRPr/>
            </a:pPr>
            <a:fld id="{9813EB9D-48EA-4A97-91A5-7649601FA2E6}" type="slidenum">
              <a:rPr lang="en-US" altLang="en-US" sz="1200" i="0">
                <a:solidFill>
                  <a:prstClr val="black"/>
                </a:solidFill>
                <a:latin typeface="Arial" panose="020B0604020202020204" pitchFamily="34" charset="0"/>
                <a:cs typeface="Arial"/>
              </a:rPr>
              <a:pPr defTabSz="948507" eaLnBrk="1" hangingPunct="1">
                <a:defRPr/>
              </a:pPr>
              <a:t>80</a:t>
            </a:fld>
            <a:endParaRPr lang="en-US" altLang="en-US" sz="1200" i="0" dirty="0">
              <a:solidFill>
                <a:prstClr val="black"/>
              </a:solidFill>
              <a:latin typeface="Arial" panose="020B0604020202020204" pitchFamily="34" charset="0"/>
              <a:cs typeface="Arial"/>
            </a:endParaRPr>
          </a:p>
        </p:txBody>
      </p:sp>
    </p:spTree>
    <p:extLst>
      <p:ext uri="{BB962C8B-B14F-4D97-AF65-F5344CB8AC3E}">
        <p14:creationId xmlns:p14="http://schemas.microsoft.com/office/powerpoint/2010/main" val="5815402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70662" indent="-296408" eaLnBrk="0" hangingPunct="0">
              <a:defRPr>
                <a:solidFill>
                  <a:schemeClr val="tx1"/>
                </a:solidFill>
                <a:latin typeface="Arial" panose="020B0604020202020204" pitchFamily="34" charset="0"/>
              </a:defRPr>
            </a:lvl2pPr>
            <a:lvl3pPr marL="1185634" indent="-237127" eaLnBrk="0" hangingPunct="0">
              <a:defRPr>
                <a:solidFill>
                  <a:schemeClr val="tx1"/>
                </a:solidFill>
                <a:latin typeface="Arial" panose="020B0604020202020204" pitchFamily="34" charset="0"/>
              </a:defRPr>
            </a:lvl3pPr>
            <a:lvl4pPr marL="1659887" indent="-237127" eaLnBrk="0" hangingPunct="0">
              <a:defRPr>
                <a:solidFill>
                  <a:schemeClr val="tx1"/>
                </a:solidFill>
                <a:latin typeface="Arial" panose="020B0604020202020204" pitchFamily="34" charset="0"/>
              </a:defRPr>
            </a:lvl4pPr>
            <a:lvl5pPr marL="2134141" indent="-237127" eaLnBrk="0" hangingPunct="0">
              <a:defRPr>
                <a:solidFill>
                  <a:schemeClr val="tx1"/>
                </a:solidFill>
                <a:latin typeface="Arial" panose="020B0604020202020204" pitchFamily="34" charset="0"/>
              </a:defRPr>
            </a:lvl5pPr>
            <a:lvl6pPr marL="2608395" indent="-237127" eaLnBrk="0" fontAlgn="base" hangingPunct="0">
              <a:spcBef>
                <a:spcPct val="0"/>
              </a:spcBef>
              <a:spcAft>
                <a:spcPct val="0"/>
              </a:spcAft>
              <a:defRPr>
                <a:solidFill>
                  <a:schemeClr val="tx1"/>
                </a:solidFill>
                <a:latin typeface="Arial" panose="020B0604020202020204" pitchFamily="34" charset="0"/>
              </a:defRPr>
            </a:lvl6pPr>
            <a:lvl7pPr marL="3082648" indent="-237127" eaLnBrk="0" fontAlgn="base" hangingPunct="0">
              <a:spcBef>
                <a:spcPct val="0"/>
              </a:spcBef>
              <a:spcAft>
                <a:spcPct val="0"/>
              </a:spcAft>
              <a:defRPr>
                <a:solidFill>
                  <a:schemeClr val="tx1"/>
                </a:solidFill>
                <a:latin typeface="Arial" panose="020B0604020202020204" pitchFamily="34" charset="0"/>
              </a:defRPr>
            </a:lvl7pPr>
            <a:lvl8pPr marL="3556902" indent="-237127" eaLnBrk="0" fontAlgn="base" hangingPunct="0">
              <a:spcBef>
                <a:spcPct val="0"/>
              </a:spcBef>
              <a:spcAft>
                <a:spcPct val="0"/>
              </a:spcAft>
              <a:defRPr>
                <a:solidFill>
                  <a:schemeClr val="tx1"/>
                </a:solidFill>
                <a:latin typeface="Arial" panose="020B0604020202020204" pitchFamily="34" charset="0"/>
              </a:defRPr>
            </a:lvl8pPr>
            <a:lvl9pPr marL="4031155" indent="-237127" eaLnBrk="0" fontAlgn="base" hangingPunct="0">
              <a:spcBef>
                <a:spcPct val="0"/>
              </a:spcBef>
              <a:spcAft>
                <a:spcPct val="0"/>
              </a:spcAft>
              <a:defRPr>
                <a:solidFill>
                  <a:schemeClr val="tx1"/>
                </a:solidFill>
                <a:latin typeface="Arial" panose="020B0604020202020204" pitchFamily="34" charset="0"/>
              </a:defRPr>
            </a:lvl9pPr>
          </a:lstStyle>
          <a:p>
            <a:pPr defTabSz="948507"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2545929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3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a:t>Click to edit Master subtitle style</a:t>
            </a:r>
          </a:p>
        </p:txBody>
      </p:sp>
    </p:spTree>
    <p:extLst>
      <p:ext uri="{BB962C8B-B14F-4D97-AF65-F5344CB8AC3E}">
        <p14:creationId xmlns:p14="http://schemas.microsoft.com/office/powerpoint/2010/main" val="739028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kumimoji="0" lang="en-US"/>
              <a:t>Click to edit Master title style</a:t>
            </a:r>
          </a:p>
        </p:txBody>
      </p:sp>
      <p:sp>
        <p:nvSpPr>
          <p:cNvPr id="3" name="Content Placeholder 2"/>
          <p:cNvSpPr>
            <a:spLocks noGrp="1"/>
          </p:cNvSpPr>
          <p:nvPr>
            <p:ph idx="1"/>
          </p:nvPr>
        </p:nvSpPr>
        <p:spPr/>
        <p:txBody>
          <a:bodyPr/>
          <a:lstStyle>
            <a:lvl1pPr>
              <a:defRPr sz="1800"/>
            </a:lvl1pPr>
            <a:lvl2pPr>
              <a:defRPr sz="165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extLst>
      <p:ext uri="{BB962C8B-B14F-4D97-AF65-F5344CB8AC3E}">
        <p14:creationId xmlns:p14="http://schemas.microsoft.com/office/powerpoint/2010/main" val="238091898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54864" indent="0" algn="l">
              <a:buNone/>
              <a:defRPr sz="15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7"/>
            <a:ext cx="762000" cy="365125"/>
          </a:xfrm>
        </p:spPr>
        <p:txBody>
          <a:bodyPr/>
          <a:lstStyle/>
          <a:p>
            <a:pPr>
              <a:defRPr/>
            </a:pPr>
            <a:fld id="{D50D5D5E-985B-4293-9BC7-4C967411A827}" type="slidenum">
              <a:rPr lang="en-US" smtClean="0"/>
              <a:t>‹#›</a:t>
            </a:fld>
            <a:endParaRPr lang="en-US" dirty="0"/>
          </a:p>
        </p:txBody>
      </p:sp>
    </p:spTree>
    <p:extLst>
      <p:ext uri="{BB962C8B-B14F-4D97-AF65-F5344CB8AC3E}">
        <p14:creationId xmlns:p14="http://schemas.microsoft.com/office/powerpoint/2010/main" val="285435700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2"/>
            <a:ext cx="40386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extLst>
      <p:ext uri="{BB962C8B-B14F-4D97-AF65-F5344CB8AC3E}">
        <p14:creationId xmlns:p14="http://schemas.microsoft.com/office/powerpoint/2010/main" val="3002199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3"/>
            <a:ext cx="4040188"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535113"/>
            <a:ext cx="4041775"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2"/>
            <a:ext cx="4040188"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362202"/>
            <a:ext cx="4041775"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extLst>
      <p:ext uri="{BB962C8B-B14F-4D97-AF65-F5344CB8AC3E}">
        <p14:creationId xmlns:p14="http://schemas.microsoft.com/office/powerpoint/2010/main" val="2033824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extLst>
      <p:ext uri="{BB962C8B-B14F-4D97-AF65-F5344CB8AC3E}">
        <p14:creationId xmlns:p14="http://schemas.microsoft.com/office/powerpoint/2010/main" val="3279554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extLst>
      <p:ext uri="{BB962C8B-B14F-4D97-AF65-F5344CB8AC3E}">
        <p14:creationId xmlns:p14="http://schemas.microsoft.com/office/powerpoint/2010/main" val="2497189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vert="horz" anchor="b">
            <a:normAutofit/>
            <a:sp3d prstMaterial="softEdge"/>
          </a:bodyPr>
          <a:lstStyle>
            <a:lvl1pPr algn="l">
              <a:buNone/>
              <a:defRPr sz="165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1" y="1524002"/>
            <a:ext cx="3008313" cy="4602163"/>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2"/>
            <a:ext cx="5111750" cy="5853113"/>
          </a:xfrm>
        </p:spPr>
        <p:txBody>
          <a:bodyPr/>
          <a:lstStyle>
            <a:lvl1pPr>
              <a:defRPr sz="1950"/>
            </a:lvl1pPr>
            <a:lvl2pPr>
              <a:defRPr sz="1800"/>
            </a:lvl2pPr>
            <a:lvl3pPr>
              <a:defRPr sz="1650"/>
            </a:lvl3pPr>
            <a:lvl4pPr>
              <a:defRPr sz="150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extLst>
      <p:ext uri="{BB962C8B-B14F-4D97-AF65-F5344CB8AC3E}">
        <p14:creationId xmlns:p14="http://schemas.microsoft.com/office/powerpoint/2010/main" val="2436735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15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4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050"/>
            </a:lvl1pPr>
            <a:lvl2pPr>
              <a:defRPr sz="900"/>
            </a:lvl2pPr>
            <a:lvl3pPr>
              <a:defRPr sz="750"/>
            </a:lvl3pPr>
            <a:lvl4pPr>
              <a:defRPr sz="675"/>
            </a:lvl4pPr>
            <a:lvl5pPr>
              <a:defRPr sz="675"/>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extLst>
      <p:ext uri="{BB962C8B-B14F-4D97-AF65-F5344CB8AC3E}">
        <p14:creationId xmlns:p14="http://schemas.microsoft.com/office/powerpoint/2010/main" val="4086894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extLst>
      <p:ext uri="{BB962C8B-B14F-4D97-AF65-F5344CB8AC3E}">
        <p14:creationId xmlns:p14="http://schemas.microsoft.com/office/powerpoint/2010/main" val="4246007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extLst>
      <p:ext uri="{BB962C8B-B14F-4D97-AF65-F5344CB8AC3E}">
        <p14:creationId xmlns:p14="http://schemas.microsoft.com/office/powerpoint/2010/main" val="76950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24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5" y="4391025"/>
            <a:ext cx="6010276" cy="1562100"/>
          </a:xfrm>
        </p:spPr>
        <p:txBody>
          <a:bodyPr>
            <a:normAutofit/>
          </a:bodyPr>
          <a:lstStyle>
            <a:lvl1pPr marL="0" indent="0" algn="l">
              <a:lnSpc>
                <a:spcPct val="100000"/>
              </a:lnSpc>
              <a:buNone/>
              <a:defRPr sz="165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a:t>
            </a:r>
          </a:p>
        </p:txBody>
      </p:sp>
      <p:sp>
        <p:nvSpPr>
          <p:cNvPr id="11" name="Date Placeholder 10"/>
          <p:cNvSpPr>
            <a:spLocks noGrp="1"/>
          </p:cNvSpPr>
          <p:nvPr>
            <p:ph type="dt" sz="half" idx="11"/>
          </p:nvPr>
        </p:nvSpPr>
        <p:spPr>
          <a:xfrm>
            <a:off x="333375" y="6356353"/>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endParaRPr lang="en-US" dirty="0"/>
          </a:p>
        </p:txBody>
      </p:sp>
      <p:sp>
        <p:nvSpPr>
          <p:cNvPr id="12" name="Footer Placeholder 11"/>
          <p:cNvSpPr>
            <a:spLocks noGrp="1"/>
          </p:cNvSpPr>
          <p:nvPr>
            <p:ph type="ftr" sz="quarter" idx="12"/>
          </p:nvPr>
        </p:nvSpPr>
        <p:spPr>
          <a:xfrm>
            <a:off x="5695950" y="6356353"/>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Privileged and Confidential</a:t>
            </a:r>
          </a:p>
        </p:txBody>
      </p:sp>
    </p:spTree>
    <p:extLst>
      <p:ext uri="{BB962C8B-B14F-4D97-AF65-F5344CB8AC3E}">
        <p14:creationId xmlns:p14="http://schemas.microsoft.com/office/powerpoint/2010/main" val="2173345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7"/>
            <a:ext cx="2133600" cy="365125"/>
          </a:xfrm>
          <a:prstGeom prst="rect">
            <a:avLst/>
          </a:prstGeom>
        </p:spPr>
        <p:txBody>
          <a:bodyPr vert="horz" anchor="b"/>
          <a:lstStyle>
            <a:lvl1pPr algn="l" eaLnBrk="1" latinLnBrk="0" hangingPunct="1">
              <a:defRPr kumimoji="0" sz="9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7"/>
            <a:ext cx="2895600" cy="365125"/>
          </a:xfrm>
          <a:prstGeom prst="rect">
            <a:avLst/>
          </a:prstGeom>
        </p:spPr>
        <p:txBody>
          <a:bodyPr vert="horz" anchor="b"/>
          <a:lstStyle>
            <a:lvl1pPr algn="ctr" eaLnBrk="1" latinLnBrk="0" hangingPunct="1">
              <a:defRPr kumimoji="0" sz="9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7"/>
            <a:ext cx="762000" cy="365125"/>
          </a:xfrm>
          <a:prstGeom prst="rect">
            <a:avLst/>
          </a:prstGeom>
        </p:spPr>
        <p:txBody>
          <a:bodyPr vert="horz" lIns="0" rIns="0" anchor="b"/>
          <a:lstStyle>
            <a:lvl1pPr algn="r" eaLnBrk="1" latinLnBrk="0" hangingPunct="1">
              <a:defRPr kumimoji="0" sz="900">
                <a:solidFill>
                  <a:schemeClr val="tx1">
                    <a:shade val="50000"/>
                  </a:schemeClr>
                </a:solidFill>
              </a:defRPr>
            </a:lvl1pPr>
          </a:lstStyle>
          <a:p>
            <a:pPr>
              <a:defRPr/>
            </a:pPr>
            <a:fld id="{429FFFE3-F9DD-4A25-9ABE-077C4B6ADB36}" type="slidenum">
              <a:rPr lang="en-US" smtClean="0"/>
              <a:t>‹#›</a:t>
            </a:fld>
            <a:endParaRPr lang="en-US" dirty="0"/>
          </a:p>
        </p:txBody>
      </p:sp>
    </p:spTree>
    <p:extLst>
      <p:ext uri="{BB962C8B-B14F-4D97-AF65-F5344CB8AC3E}">
        <p14:creationId xmlns:p14="http://schemas.microsoft.com/office/powerpoint/2010/main" val="3366737895"/>
      </p:ext>
    </p:extLst>
  </p:cSld>
  <p:clrMap bg1="dk1" tx1="lt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Lst>
  <p:hf hdr="0" ftr="0" dt="0"/>
  <p:txStyles>
    <p:titleStyle>
      <a:lvl1pPr algn="ctr" rtl="0" eaLnBrk="1" latinLnBrk="0" hangingPunct="1">
        <a:spcBef>
          <a:spcPct val="0"/>
        </a:spcBef>
        <a:buNone/>
        <a:defRPr kumimoji="0" sz="27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411480" indent="-308610" algn="l" rtl="0" eaLnBrk="1" latinLnBrk="0" hangingPunct="1">
        <a:spcBef>
          <a:spcPct val="20000"/>
        </a:spcBef>
        <a:buClr>
          <a:schemeClr val="tx1">
            <a:shade val="95000"/>
          </a:schemeClr>
        </a:buClr>
        <a:buSzPct val="65000"/>
        <a:buFont typeface="Wingdings 2"/>
        <a:buChar char=""/>
        <a:defRPr kumimoji="0" sz="1800" kern="1200">
          <a:solidFill>
            <a:schemeClr val="tx1"/>
          </a:solidFill>
          <a:latin typeface="+mn-lt"/>
          <a:ea typeface="+mn-ea"/>
          <a:cs typeface="+mn-cs"/>
        </a:defRPr>
      </a:lvl1pPr>
      <a:lvl2pPr marL="651510" indent="-212598" algn="l" rtl="0" eaLnBrk="1" latinLnBrk="0" hangingPunct="1">
        <a:spcBef>
          <a:spcPct val="20000"/>
        </a:spcBef>
        <a:buClr>
          <a:schemeClr val="tx1"/>
        </a:buClr>
        <a:buSzPct val="80000"/>
        <a:buFont typeface="Wingdings 2"/>
        <a:buChar char=""/>
        <a:defRPr kumimoji="0" sz="1650" kern="1200">
          <a:solidFill>
            <a:schemeClr val="tx1"/>
          </a:solidFill>
          <a:latin typeface="+mn-lt"/>
          <a:ea typeface="+mn-ea"/>
          <a:cs typeface="+mn-cs"/>
        </a:defRPr>
      </a:lvl2pPr>
      <a:lvl3pPr marL="850392" indent="-171450" algn="l" rtl="0" eaLnBrk="1" latinLnBrk="0" hangingPunct="1">
        <a:spcBef>
          <a:spcPct val="20000"/>
        </a:spcBef>
        <a:buClr>
          <a:schemeClr val="tx1"/>
        </a:buClr>
        <a:buSzPct val="95000"/>
        <a:buFont typeface="Wingdings"/>
        <a:buChar char=""/>
        <a:defRPr kumimoji="0" sz="1500" kern="1200">
          <a:solidFill>
            <a:schemeClr val="tx1"/>
          </a:solidFill>
          <a:latin typeface="+mn-lt"/>
          <a:ea typeface="+mn-ea"/>
          <a:cs typeface="+mn-cs"/>
        </a:defRPr>
      </a:lvl3pPr>
      <a:lvl4pPr marL="1014984" indent="-137160" algn="l" rtl="0" eaLnBrk="1" latinLnBrk="0" hangingPunct="1">
        <a:spcBef>
          <a:spcPct val="20000"/>
        </a:spcBef>
        <a:buClr>
          <a:schemeClr val="tx1"/>
        </a:buClr>
        <a:buSzTx/>
        <a:buFont typeface="Wingdings 3"/>
        <a:buChar char=""/>
        <a:defRPr kumimoji="0" sz="1350" kern="1200">
          <a:solidFill>
            <a:schemeClr val="tx1"/>
          </a:solidFill>
          <a:latin typeface="+mn-lt"/>
          <a:ea typeface="+mn-ea"/>
          <a:cs typeface="+mn-cs"/>
        </a:defRPr>
      </a:lvl4pPr>
      <a:lvl5pPr marL="1159002" indent="-137160" algn="l" rtl="0" eaLnBrk="1" latinLnBrk="0" hangingPunct="1">
        <a:spcBef>
          <a:spcPct val="20000"/>
        </a:spcBef>
        <a:buClr>
          <a:schemeClr val="tx1"/>
        </a:buClr>
        <a:buFont typeface="Wingdings 2"/>
        <a:buChar char=""/>
        <a:defRPr kumimoji="0" sz="1350" kern="1200">
          <a:solidFill>
            <a:schemeClr val="tx1"/>
          </a:solidFill>
          <a:latin typeface="+mn-lt"/>
          <a:ea typeface="+mn-ea"/>
          <a:cs typeface="+mn-cs"/>
        </a:defRPr>
      </a:lvl5pPr>
      <a:lvl6pPr marL="1323594" indent="-137160" algn="l" rtl="0" eaLnBrk="1" latinLnBrk="0" hangingPunct="1">
        <a:spcBef>
          <a:spcPct val="20000"/>
        </a:spcBef>
        <a:buClr>
          <a:schemeClr val="tx1"/>
        </a:buClr>
        <a:buFont typeface="Wingdings 3"/>
        <a:buChar char=""/>
        <a:defRPr kumimoji="0" sz="1350" kern="1200">
          <a:solidFill>
            <a:schemeClr val="tx1"/>
          </a:solidFill>
          <a:latin typeface="+mn-lt"/>
          <a:ea typeface="+mn-ea"/>
          <a:cs typeface="+mn-cs"/>
        </a:defRPr>
      </a:lvl6pPr>
      <a:lvl7pPr marL="1474470" indent="-137160" algn="l" rtl="0" eaLnBrk="1" latinLnBrk="0" hangingPunct="1">
        <a:spcBef>
          <a:spcPct val="20000"/>
        </a:spcBef>
        <a:buClr>
          <a:schemeClr val="tx1"/>
        </a:buClr>
        <a:buFont typeface="Wingdings 2"/>
        <a:buChar char=""/>
        <a:defRPr kumimoji="0" sz="1200" kern="1200">
          <a:solidFill>
            <a:schemeClr val="tx1"/>
          </a:solidFill>
          <a:latin typeface="+mn-lt"/>
          <a:ea typeface="+mn-ea"/>
          <a:cs typeface="+mn-cs"/>
        </a:defRPr>
      </a:lvl7pPr>
      <a:lvl8pPr marL="1625346" indent="-137160" algn="l" rtl="0" eaLnBrk="1" latinLnBrk="0" hangingPunct="1">
        <a:spcBef>
          <a:spcPct val="20000"/>
        </a:spcBef>
        <a:buClr>
          <a:schemeClr val="tx1"/>
        </a:buClr>
        <a:buFont typeface="Wingdings 2"/>
        <a:buChar char=""/>
        <a:defRPr kumimoji="0" sz="1050" kern="1200">
          <a:solidFill>
            <a:schemeClr val="tx1"/>
          </a:solidFill>
          <a:latin typeface="+mn-lt"/>
          <a:ea typeface="+mn-ea"/>
          <a:cs typeface="+mn-cs"/>
        </a:defRPr>
      </a:lvl8pPr>
      <a:lvl9pPr marL="1776222" indent="-137160" algn="l" rtl="0" eaLnBrk="1" latinLnBrk="0" hangingPunct="1">
        <a:spcBef>
          <a:spcPct val="20000"/>
        </a:spcBef>
        <a:buClr>
          <a:schemeClr val="tx1"/>
        </a:buClr>
        <a:buFont typeface="Wingdings 2"/>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9.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685800" y="457200"/>
            <a:ext cx="7772400" cy="1752600"/>
          </a:xfrm>
        </p:spPr>
        <p:txBody>
          <a:bodyPr lIns="92075" tIns="46038" rIns="92075" bIns="46038">
            <a:noAutofit/>
          </a:bodyPr>
          <a:lstStyle/>
          <a:p>
            <a:pPr algn="l">
              <a:defRPr/>
            </a:pPr>
            <a:r>
              <a:rPr lang="en-US" sz="2800" dirty="0">
                <a:effectLst/>
              </a:rPr>
              <a:t>BALLON’S 2024 ANNUAL ACC BRIEFING:  INTERNET, AI and privacy law </a:t>
            </a:r>
            <a:br>
              <a:rPr lang="en-US" sz="2800" dirty="0">
                <a:effectLst/>
              </a:rPr>
            </a:br>
            <a:r>
              <a:rPr lang="en-US" sz="2800" dirty="0">
                <a:effectLst/>
              </a:rPr>
              <a:t>year in review</a:t>
            </a: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275075" y="5087112"/>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4267200" y="5029200"/>
            <a:ext cx="4953000"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1600" b="1" kern="0" dirty="0"/>
              <a:t>Ian Ballon, JD, LLM, CIPP/US</a:t>
            </a:r>
          </a:p>
          <a:p>
            <a:pPr marL="342900" indent="-342900" eaLnBrk="1" hangingPunct="1">
              <a:lnSpc>
                <a:spcPct val="80000"/>
              </a:lnSpc>
              <a:defRPr/>
            </a:pPr>
            <a:r>
              <a:rPr lang="en-US" sz="1600" b="1" kern="0" dirty="0"/>
              <a:t>Co-Chair, Global IP &amp; Technology Practice Group</a:t>
            </a:r>
          </a:p>
          <a:p>
            <a:pPr marL="342900" indent="-342900" eaLnBrk="1" hangingPunct="1">
              <a:lnSpc>
                <a:spcPct val="80000"/>
              </a:lnSpc>
              <a:defRPr/>
            </a:pPr>
            <a:r>
              <a:rPr lang="en-US" sz="1600" b="1" kern="0" dirty="0"/>
              <a:t>Greenberg Traurig LLP</a:t>
            </a:r>
            <a:endParaRPr lang="en-US" sz="1600" kern="0" dirty="0"/>
          </a:p>
          <a:p>
            <a:pPr marL="342900" indent="-342900" eaLnBrk="1" hangingPunct="1">
              <a:lnSpc>
                <a:spcPct val="80000"/>
              </a:lnSpc>
              <a:defRPr/>
            </a:pPr>
            <a:r>
              <a:rPr lang="en-US" sz="1400" kern="0" dirty="0"/>
              <a:t>(650) 289-7881       (310) 586-6575        (202) 331-3138</a:t>
            </a:r>
          </a:p>
          <a:p>
            <a:pPr marL="342900" indent="-342900" eaLnBrk="1" hangingPunct="1">
              <a:lnSpc>
                <a:spcPct val="80000"/>
              </a:lnSpc>
              <a:defRPr/>
            </a:pPr>
            <a:r>
              <a:rPr lang="en-US" sz="1400" kern="0" dirty="0"/>
              <a:t>Ballon@GTLaw.com</a:t>
            </a:r>
          </a:p>
          <a:p>
            <a:pPr marL="342900" indent="-342900" eaLnBrk="1" hangingPunct="1">
              <a:lnSpc>
                <a:spcPct val="80000"/>
              </a:lnSpc>
              <a:defRPr/>
            </a:pPr>
            <a:r>
              <a:rPr lang="en-US" sz="1400" kern="0" dirty="0"/>
              <a:t>Facebook, Threads, LinkedIn, </a:t>
            </a:r>
            <a:r>
              <a:rPr lang="en-US" sz="1400" kern="0" dirty="0" err="1"/>
              <a:t>Bluesky</a:t>
            </a:r>
            <a:r>
              <a:rPr lang="en-US" sz="1400" kern="0" dirty="0"/>
              <a:t>: Ian Ballon</a:t>
            </a:r>
          </a:p>
          <a:p>
            <a:pPr marL="342900" indent="-342900" eaLnBrk="1" hangingPunct="1">
              <a:lnSpc>
                <a:spcPct val="80000"/>
              </a:lnSpc>
              <a:defRPr/>
            </a:pPr>
            <a:r>
              <a:rPr lang="en-US" sz="14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347566" y="5000233"/>
            <a:ext cx="33100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a:extLst>
              <a:ext uri="{FF2B5EF4-FFF2-40B4-BE49-F238E27FC236}">
                <a16:creationId xmlns:a16="http://schemas.microsoft.com/office/drawing/2014/main" id="{3F556DEE-7E2C-94EA-3F7E-4C731C08C65B}"/>
              </a:ext>
            </a:extLst>
          </p:cNvPr>
          <p:cNvPicPr>
            <a:picLocks noChangeAspect="1" noChangeArrowheads="1"/>
          </p:cNvPicPr>
          <p:nvPr/>
        </p:nvPicPr>
        <p:blipFill>
          <a:blip r:embed="rId3"/>
          <a:srcRect/>
          <a:stretch>
            <a:fillRect/>
          </a:stretch>
        </p:blipFill>
        <p:spPr>
          <a:xfrm>
            <a:off x="6096000" y="3074020"/>
            <a:ext cx="16002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3328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85800"/>
            <a:ext cx="8229600" cy="4724400"/>
          </a:xfrm>
        </p:spPr>
        <p:txBody>
          <a:bodyPr>
            <a:noAutofit/>
          </a:bodyPr>
          <a:lstStyle/>
          <a:p>
            <a:r>
              <a:rPr lang="en-US" sz="13800" dirty="0"/>
              <a:t>Year in review</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263743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8956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0"/>
            <a:ext cx="6248400" cy="6858000"/>
          </a:xfrm>
          <a:prstGeom prst="rect">
            <a:avLst/>
          </a:prstGeom>
        </p:spPr>
      </p:pic>
    </p:spTree>
    <p:extLst>
      <p:ext uri="{BB962C8B-B14F-4D97-AF65-F5344CB8AC3E}">
        <p14:creationId xmlns:p14="http://schemas.microsoft.com/office/powerpoint/2010/main" val="3312629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953000" cy="5029199"/>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43500" y="2857500"/>
            <a:ext cx="3886200" cy="4114800"/>
          </a:xfrm>
          <a:prstGeom prst="rect">
            <a:avLst/>
          </a:prstGeom>
        </p:spPr>
      </p:pic>
    </p:spTree>
    <p:extLst>
      <p:ext uri="{BB962C8B-B14F-4D97-AF65-F5344CB8AC3E}">
        <p14:creationId xmlns:p14="http://schemas.microsoft.com/office/powerpoint/2010/main" val="195979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228600"/>
            <a:ext cx="8991600" cy="6629400"/>
          </a:xfrm>
        </p:spPr>
        <p:txBody>
          <a:bodyPr>
            <a:normAutofit fontScale="25000" lnSpcReduction="20000"/>
          </a:bodyPr>
          <a:lstStyle/>
          <a:p>
            <a:endParaRPr lang="en-US" altLang="en-US" sz="6400" dirty="0"/>
          </a:p>
          <a:p>
            <a:r>
              <a:rPr lang="en-US" altLang="en-US" sz="8000" dirty="0"/>
              <a:t>Making Sense of the U.S. Supreme Court’s 2023 decisions in </a:t>
            </a:r>
            <a:r>
              <a:rPr lang="en-US" altLang="en-US" sz="8000" i="1" dirty="0"/>
              <a:t>Warhol, Jack Daniels </a:t>
            </a:r>
            <a:r>
              <a:rPr lang="en-US" altLang="en-US" sz="8000" dirty="0"/>
              <a:t>and </a:t>
            </a:r>
            <a:r>
              <a:rPr lang="en-US" altLang="en-US" sz="8000" i="1" dirty="0"/>
              <a:t>Gonzalez </a:t>
            </a:r>
            <a:r>
              <a:rPr lang="en-US" altLang="en-US" sz="8000" dirty="0"/>
              <a:t>and cases pending in 2024</a:t>
            </a:r>
          </a:p>
          <a:p>
            <a:r>
              <a:rPr lang="en-US" altLang="en-US" sz="8000" dirty="0"/>
              <a:t>What’s clear and what’s up for debate about generative AI law in 2024</a:t>
            </a:r>
          </a:p>
          <a:p>
            <a:r>
              <a:rPr lang="en-US" altLang="en-US" sz="8000" dirty="0"/>
              <a:t>The CPRA and other privacy, </a:t>
            </a:r>
            <a:r>
              <a:rPr lang="en-US" altLang="en-US" sz="8000" dirty="0" err="1"/>
              <a:t>Adtech</a:t>
            </a:r>
            <a:r>
              <a:rPr lang="en-US" altLang="en-US" sz="8000" dirty="0"/>
              <a:t> and security breach class action litigation - trends, court opinions, and compliance lessons for transactional lawyers</a:t>
            </a:r>
          </a:p>
          <a:p>
            <a:r>
              <a:rPr lang="en-US" altLang="en-US" sz="8000" dirty="0"/>
              <a:t>The First Amendment, service providers and children - law, lawsuits and coming US Supreme Court cases</a:t>
            </a:r>
          </a:p>
          <a:p>
            <a:r>
              <a:rPr lang="en-US" altLang="en-US" sz="8000" dirty="0"/>
              <a:t>Wire tap scams, mass arbitration and what your TOS, </a:t>
            </a:r>
            <a:r>
              <a:rPr lang="en-US" altLang="en-US" sz="8000" dirty="0" err="1"/>
              <a:t>ToU</a:t>
            </a:r>
            <a:r>
              <a:rPr lang="en-US" altLang="en-US" sz="8000" dirty="0"/>
              <a:t> or EULAs should provide for in 2024</a:t>
            </a:r>
          </a:p>
          <a:p>
            <a:r>
              <a:rPr lang="en-US" altLang="en-US" sz="8000" dirty="0"/>
              <a:t>Data reuse and AI - the law and liability issues surrounding machine learning test sets</a:t>
            </a:r>
          </a:p>
          <a:p>
            <a:r>
              <a:rPr lang="en-US" altLang="en-US" sz="8000" dirty="0"/>
              <a:t>New trademark, copyright, CDA and other court opinions</a:t>
            </a:r>
          </a:p>
          <a:p>
            <a:r>
              <a:rPr lang="en-US" altLang="en-US" sz="8000" dirty="0"/>
              <a:t>Moderation issues in an era of sustained hostility toward tech companies</a:t>
            </a:r>
          </a:p>
          <a:p>
            <a:r>
              <a:rPr lang="en-US" altLang="en-US" sz="8000" dirty="0"/>
              <a:t>The latest case law, trends and litigation and transactional strategies involving Internet and mobile Terms of Use, mass arbitration, privacy, IP law and AI</a:t>
            </a:r>
          </a:p>
          <a:p>
            <a:r>
              <a:rPr lang="en-US" altLang="en-US" sz="4800" i="1" dirty="0" err="1"/>
              <a:t>Abitron</a:t>
            </a:r>
            <a:r>
              <a:rPr lang="en-US" altLang="en-US" sz="4800" i="1" dirty="0"/>
              <a:t> Austria GmbH v. </a:t>
            </a:r>
            <a:r>
              <a:rPr lang="en-US" altLang="en-US" sz="4800" i="1" dirty="0" err="1"/>
              <a:t>Hetronic</a:t>
            </a:r>
            <a:r>
              <a:rPr lang="en-US" altLang="en-US" sz="4800" i="1" dirty="0"/>
              <a:t> International, Inc., </a:t>
            </a:r>
            <a:r>
              <a:rPr lang="en-US" altLang="en-US" sz="4800" dirty="0"/>
              <a:t>600 U.S. 412 (2023) (the Lanham Act sections prohibiting the unauthorized use in commerce of a protected trademark when that use is likely to cause confusion do not apply extraterritorially)</a:t>
            </a:r>
          </a:p>
          <a:p>
            <a:r>
              <a:rPr lang="en-US" altLang="en-US" sz="4800" i="1" dirty="0"/>
              <a:t>SAS Institute, Inc. v. World Programming Ltd</a:t>
            </a:r>
            <a:r>
              <a:rPr lang="en-US" altLang="en-US" sz="4800" dirty="0"/>
              <a:t>., 64 F.4th 1319 (Fed. Cir. 2023) (p bears the burden of proof in the filtration stage in establishing protectable elements in a copyright suit)</a:t>
            </a:r>
          </a:p>
          <a:p>
            <a:r>
              <a:rPr lang="en-US" altLang="en-US" sz="4400" dirty="0"/>
              <a:t>Cases to watch</a:t>
            </a:r>
          </a:p>
          <a:p>
            <a:pPr lvl="1"/>
            <a:r>
              <a:rPr lang="en-US" altLang="en-US" sz="4800" i="1" dirty="0"/>
              <a:t>Vidal v. </a:t>
            </a:r>
            <a:r>
              <a:rPr lang="en-US" altLang="en-US" sz="4800" i="1" dirty="0" err="1"/>
              <a:t>Elster</a:t>
            </a:r>
            <a:r>
              <a:rPr lang="en-US" altLang="en-US" sz="4800" i="1" dirty="0"/>
              <a:t>, </a:t>
            </a:r>
            <a:r>
              <a:rPr lang="en-US" altLang="en-US" sz="4800" dirty="0"/>
              <a:t>143 S. Ct. 2579 (2023), </a:t>
            </a:r>
            <a:r>
              <a:rPr lang="en-US" altLang="en-US" sz="4800" i="1" dirty="0"/>
              <a:t>granting cert., </a:t>
            </a:r>
            <a:r>
              <a:rPr lang="en-US" altLang="en-US" sz="4800" dirty="0"/>
              <a:t>26 F.4th 1328 (Fed. Cir. 2022) (holding that that the Lanham Act provision prohibiting registration of a trademark that consisted of or comprised the name of particular living individual without written consent violated the First Amendment as applied to </a:t>
            </a:r>
            <a:r>
              <a:rPr lang="en-US" altLang="en-US" sz="4800" dirty="0" err="1"/>
              <a:t>Elster’s</a:t>
            </a:r>
            <a:r>
              <a:rPr lang="en-US" altLang="en-US" sz="4800" dirty="0"/>
              <a:t> application to register “TRUMP TOO SMALL” for use on T-shirts)</a:t>
            </a:r>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2024….</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85800"/>
            <a:ext cx="8229600" cy="4724400"/>
          </a:xfrm>
        </p:spPr>
        <p:txBody>
          <a:bodyPr>
            <a:noAutofit/>
          </a:bodyPr>
          <a:lstStyle/>
          <a:p>
            <a:r>
              <a:rPr lang="en-US" sz="5400" dirty="0"/>
              <a:t> GENERATIVE ai law: what is clear and what is up for debate</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04800"/>
            <a:ext cx="9144000" cy="6400800"/>
          </a:xfrm>
        </p:spPr>
        <p:txBody>
          <a:bodyPr>
            <a:noAutofit/>
          </a:bodyPr>
          <a:lstStyle/>
          <a:p>
            <a:endParaRPr lang="en-US" altLang="en-US" sz="1000" dirty="0"/>
          </a:p>
          <a:p>
            <a:r>
              <a:rPr lang="en-US" altLang="en-US" sz="2000" dirty="0"/>
              <a:t>IP protection for the output of generative AI</a:t>
            </a:r>
          </a:p>
          <a:p>
            <a:r>
              <a:rPr lang="en-US" altLang="en-US" sz="2000" dirty="0"/>
              <a:t>Liability for inputs: using content and data sets to train algorithms for ML/AI/Generative AI</a:t>
            </a:r>
          </a:p>
          <a:p>
            <a:pPr lvl="1"/>
            <a:r>
              <a:rPr lang="en-US" altLang="en-US" sz="1800" dirty="0"/>
              <a:t>Your own content or data </a:t>
            </a:r>
          </a:p>
          <a:p>
            <a:pPr lvl="1"/>
            <a:r>
              <a:rPr lang="en-US" altLang="en-US" sz="1800" dirty="0"/>
              <a:t>Content or data freely available for use</a:t>
            </a:r>
          </a:p>
          <a:p>
            <a:pPr lvl="1"/>
            <a:r>
              <a:rPr lang="en-US" altLang="en-US" sz="1800" dirty="0"/>
              <a:t>Content or data licensed for training </a:t>
            </a:r>
          </a:p>
          <a:p>
            <a:pPr lvl="1"/>
            <a:r>
              <a:rPr lang="en-US" altLang="en-US" sz="1800" dirty="0"/>
              <a:t>Third party content or data that may be accessible but not freely available </a:t>
            </a:r>
          </a:p>
          <a:p>
            <a:pPr lvl="2"/>
            <a:r>
              <a:rPr lang="en-US" altLang="en-US" sz="1600" dirty="0"/>
              <a:t>The owner may claim proprietary rights (under IP or other laws)</a:t>
            </a:r>
          </a:p>
          <a:p>
            <a:pPr lvl="2"/>
            <a:r>
              <a:rPr lang="en-US" altLang="en-US" sz="1600" dirty="0"/>
              <a:t> Third party data may be incomplete (due to privacy opt-out laws))</a:t>
            </a:r>
          </a:p>
          <a:p>
            <a:r>
              <a:rPr lang="en-US" altLang="en-US" sz="2000" dirty="0"/>
              <a:t>Privacy laws, including state laws governing automated decision making (and opt out, access and notice rights)</a:t>
            </a:r>
          </a:p>
          <a:p>
            <a:r>
              <a:rPr lang="en-US" altLang="en-US" sz="2000" dirty="0"/>
              <a:t>Ethical Issues</a:t>
            </a:r>
          </a:p>
          <a:p>
            <a:r>
              <a:rPr lang="en-US" altLang="en-US" sz="2000" dirty="0"/>
              <a:t>Using AI in your legal practice </a:t>
            </a:r>
          </a:p>
          <a:p>
            <a:pPr lvl="1"/>
            <a:r>
              <a:rPr lang="en-US" altLang="en-US" sz="1800" i="1" dirty="0"/>
              <a:t>Mata v. </a:t>
            </a:r>
            <a:r>
              <a:rPr lang="en-US" altLang="en-US" sz="1800" i="1" dirty="0" err="1"/>
              <a:t>Avianca</a:t>
            </a:r>
            <a:r>
              <a:rPr lang="en-US" altLang="en-US" sz="1800" i="1" dirty="0"/>
              <a:t>, Inc.,</a:t>
            </a:r>
            <a:r>
              <a:rPr lang="en-US" altLang="en-US" sz="1800" dirty="0"/>
              <a:t> _ F. Supp. 3d _, 2-23 WL 4114965 (S.D.N.Y. 2023)</a:t>
            </a:r>
            <a:endParaRPr lang="en-US" altLang="en-US" sz="1800" i="1" dirty="0"/>
          </a:p>
          <a:p>
            <a:r>
              <a:rPr lang="en-US" altLang="en-US" sz="2000" dirty="0"/>
              <a:t>Potential regulation in the U.S. and E.U.</a:t>
            </a:r>
          </a:p>
          <a:p>
            <a:pPr lvl="1"/>
            <a:r>
              <a:rPr lang="en-US" altLang="en-US" sz="1800" dirty="0"/>
              <a:t>Compare: Japan</a:t>
            </a:r>
          </a:p>
          <a:p>
            <a:r>
              <a:rPr lang="en-US" altLang="en-US" sz="2000" dirty="0"/>
              <a:t>AI is only as good as the test set data used to train the algorithms</a:t>
            </a:r>
          </a:p>
          <a:p>
            <a:pPr marL="102870" indent="0">
              <a:buNone/>
            </a:pPr>
            <a:endParaRPr lang="en-US" altLang="en-US"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533400" y="76200"/>
            <a:ext cx="9601200" cy="533400"/>
          </a:xfrm>
        </p:spPr>
        <p:txBody>
          <a:bodyPr>
            <a:noAutofit/>
          </a:bodyPr>
          <a:lstStyle/>
          <a:p>
            <a:pPr eaLnBrk="1" fontAlgn="auto" hangingPunct="1">
              <a:spcAft>
                <a:spcPct val="0"/>
              </a:spcAft>
              <a:defRPr/>
            </a:pPr>
            <a:r>
              <a:rPr lang="en-US" sz="2400" dirty="0"/>
              <a:t>Generative AI: What’s clear and what’s up for debate</a:t>
            </a:r>
            <a:endParaRPr lang="en-US" sz="3200" dirty="0"/>
          </a:p>
        </p:txBody>
      </p:sp>
    </p:spTree>
    <p:extLst>
      <p:ext uri="{BB962C8B-B14F-4D97-AF65-F5344CB8AC3E}">
        <p14:creationId xmlns:p14="http://schemas.microsoft.com/office/powerpoint/2010/main" val="652851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752600"/>
            <a:ext cx="8229600" cy="3733800"/>
          </a:xfrm>
        </p:spPr>
        <p:txBody>
          <a:bodyPr>
            <a:noAutofit/>
          </a:bodyPr>
          <a:lstStyle/>
          <a:p>
            <a:r>
              <a:rPr lang="en-US" sz="5400" dirty="0"/>
              <a:t>USING THIRD PARTY CONTENT AND DATA FOR TRAINING ALGORITHMS AND GENERATIVE ai</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59331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162800"/>
          </a:xfrm>
          <a:prstGeom prst="rect">
            <a:avLst/>
          </a:prstGeom>
        </p:spPr>
      </p:pic>
    </p:spTree>
    <p:extLst>
      <p:ext uri="{BB962C8B-B14F-4D97-AF65-F5344CB8AC3E}">
        <p14:creationId xmlns:p14="http://schemas.microsoft.com/office/powerpoint/2010/main" val="1313145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0"/>
            <a:ext cx="4343400" cy="6858000"/>
          </a:xfrm>
          <a:prstGeom prst="rect">
            <a:avLst/>
          </a:prstGeom>
        </p:spPr>
      </p:pic>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a:defRPr/>
            </a:pPr>
            <a:fld id="{F8C24D6B-01FB-4983-91AB-0D73D7315240}" type="slidenum">
              <a:rPr lang="en-US" smtClean="0"/>
              <a:t>12</a:t>
            </a:fld>
            <a:endParaRPr lang="en-US" dirty="0"/>
          </a:p>
        </p:txBody>
      </p:sp>
    </p:spTree>
    <p:extLst>
      <p:ext uri="{BB962C8B-B14F-4D97-AF65-F5344CB8AC3E}">
        <p14:creationId xmlns:p14="http://schemas.microsoft.com/office/powerpoint/2010/main" val="1538831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7285" y="0"/>
            <a:ext cx="4229429" cy="6858000"/>
          </a:xfrm>
          <a:prstGeom prst="rect">
            <a:avLst/>
          </a:prstGeom>
        </p:spPr>
      </p:pic>
      <p:sp>
        <p:nvSpPr>
          <p:cNvPr id="4" name="Slide Number Placeholder 3">
            <a:extLst>
              <a:ext uri="{FF2B5EF4-FFF2-40B4-BE49-F238E27FC236}">
                <a16:creationId xmlns:a16="http://schemas.microsoft.com/office/drawing/2014/main" id="{43D43FB7-1CA4-4F52-8E45-80956BC4600D}"/>
              </a:ext>
            </a:extLst>
          </p:cNvPr>
          <p:cNvSpPr>
            <a:spLocks noGrp="1"/>
          </p:cNvSpPr>
          <p:nvPr>
            <p:ph type="sldNum" sz="quarter" idx="12"/>
          </p:nvPr>
        </p:nvSpPr>
        <p:spPr/>
        <p:txBody>
          <a:bodyPr/>
          <a:lstStyle/>
          <a:p>
            <a:pPr>
              <a:defRPr/>
            </a:pPr>
            <a:fld id="{F8C24D6B-01FB-4983-91AB-0D73D7315240}" type="slidenum">
              <a:rPr lang="en-US" smtClean="0"/>
              <a:t>13</a:t>
            </a:fld>
            <a:endParaRPr lang="en-US" dirty="0"/>
          </a:p>
        </p:txBody>
      </p:sp>
    </p:spTree>
    <p:extLst>
      <p:ext uri="{BB962C8B-B14F-4D97-AF65-F5344CB8AC3E}">
        <p14:creationId xmlns:p14="http://schemas.microsoft.com/office/powerpoint/2010/main" val="276250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88" y="-4714875"/>
            <a:ext cx="9172575" cy="16287750"/>
          </a:xfrm>
          <a:prstGeom prst="rect">
            <a:avLst/>
          </a:prstGeom>
        </p:spPr>
      </p:pic>
      <p:sp>
        <p:nvSpPr>
          <p:cNvPr id="4" name="Slide Number Placeholder 3">
            <a:extLst>
              <a:ext uri="{FF2B5EF4-FFF2-40B4-BE49-F238E27FC236}">
                <a16:creationId xmlns:a16="http://schemas.microsoft.com/office/drawing/2014/main" id="{16EB0A67-7038-460D-BC3F-27212FF8AF3C}"/>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14</a:t>
            </a:fld>
            <a:endParaRPr lang="en-US" dirty="0">
              <a:solidFill>
                <a:prstClr val="white">
                  <a:shade val="50000"/>
                </a:prstClr>
              </a:solidFill>
            </a:endParaRPr>
          </a:p>
        </p:txBody>
      </p:sp>
    </p:spTree>
    <p:extLst>
      <p:ext uri="{BB962C8B-B14F-4D97-AF65-F5344CB8AC3E}">
        <p14:creationId xmlns:p14="http://schemas.microsoft.com/office/powerpoint/2010/main" val="2256991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3">
            <a:extLst>
              <a:ext uri="{FF2B5EF4-FFF2-40B4-BE49-F238E27FC236}">
                <a16:creationId xmlns:a16="http://schemas.microsoft.com/office/drawing/2014/main" id="{8F01AF86-C782-4C79-8988-E8E7A39F8511}"/>
              </a:ext>
            </a:extLst>
          </p:cNvPr>
          <p:cNvSpPr>
            <a:spLocks noGrp="1"/>
          </p:cNvSpPr>
          <p:nvPr>
            <p:ph type="sldNum" sz="quarter" idx="12"/>
          </p:nvPr>
        </p:nvSpPr>
        <p:spPr/>
        <p:txBody>
          <a:bodyPr/>
          <a:lstStyle/>
          <a:p>
            <a:pPr>
              <a:defRPr/>
            </a:pPr>
            <a:fld id="{F8C24D6B-01FB-4983-91AB-0D73D7315240}" type="slidenum">
              <a:rPr lang="en-US" smtClean="0"/>
              <a:t>15</a:t>
            </a:fld>
            <a:endParaRPr lang="en-US" dirty="0"/>
          </a:p>
        </p:txBody>
      </p:sp>
    </p:spTree>
    <p:extLst>
      <p:ext uri="{BB962C8B-B14F-4D97-AF65-F5344CB8AC3E}">
        <p14:creationId xmlns:p14="http://schemas.microsoft.com/office/powerpoint/2010/main" val="1469691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
        <p:nvSpPr>
          <p:cNvPr id="6" name="Slide Number Placeholder 5">
            <a:extLst>
              <a:ext uri="{FF2B5EF4-FFF2-40B4-BE49-F238E27FC236}">
                <a16:creationId xmlns:a16="http://schemas.microsoft.com/office/drawing/2014/main" id="{A9FF574B-E991-41DD-B9E9-5FC7B99BBC7D}"/>
              </a:ext>
            </a:extLst>
          </p:cNvPr>
          <p:cNvSpPr>
            <a:spLocks noGrp="1"/>
          </p:cNvSpPr>
          <p:nvPr>
            <p:ph type="sldNum" sz="quarter" idx="12"/>
          </p:nvPr>
        </p:nvSpPr>
        <p:spPr/>
        <p:txBody>
          <a:bodyPr/>
          <a:lstStyle/>
          <a:p>
            <a:pPr>
              <a:defRPr/>
            </a:pPr>
            <a:fld id="{F8C24D6B-01FB-4983-91AB-0D73D7315240}" type="slidenum">
              <a:rPr lang="en-US" smtClean="0"/>
              <a:t>16</a:t>
            </a:fld>
            <a:endParaRPr lang="en-US" dirty="0"/>
          </a:p>
        </p:txBody>
      </p:sp>
    </p:spTree>
    <p:extLst>
      <p:ext uri="{BB962C8B-B14F-4D97-AF65-F5344CB8AC3E}">
        <p14:creationId xmlns:p14="http://schemas.microsoft.com/office/powerpoint/2010/main" val="2693756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
        <p:nvSpPr>
          <p:cNvPr id="4" name="Slide Number Placeholder 3">
            <a:extLst>
              <a:ext uri="{FF2B5EF4-FFF2-40B4-BE49-F238E27FC236}">
                <a16:creationId xmlns:a16="http://schemas.microsoft.com/office/drawing/2014/main" id="{201F679E-595E-4A07-8DE0-8F95597F1951}"/>
              </a:ext>
            </a:extLst>
          </p:cNvPr>
          <p:cNvSpPr>
            <a:spLocks noGrp="1"/>
          </p:cNvSpPr>
          <p:nvPr>
            <p:ph type="sldNum" sz="quarter" idx="12"/>
          </p:nvPr>
        </p:nvSpPr>
        <p:spPr/>
        <p:txBody>
          <a:bodyPr/>
          <a:lstStyle/>
          <a:p>
            <a:pPr>
              <a:defRPr/>
            </a:pPr>
            <a:fld id="{F8C24D6B-01FB-4983-91AB-0D73D7315240}" type="slidenum">
              <a:rPr lang="en-US" smtClean="0"/>
              <a:t>17</a:t>
            </a:fld>
            <a:endParaRPr lang="en-US" dirty="0"/>
          </a:p>
        </p:txBody>
      </p:sp>
    </p:spTree>
    <p:extLst>
      <p:ext uri="{BB962C8B-B14F-4D97-AF65-F5344CB8AC3E}">
        <p14:creationId xmlns:p14="http://schemas.microsoft.com/office/powerpoint/2010/main" val="2768753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 name="Slide Number Placeholder 3">
            <a:extLst>
              <a:ext uri="{FF2B5EF4-FFF2-40B4-BE49-F238E27FC236}">
                <a16:creationId xmlns:a16="http://schemas.microsoft.com/office/drawing/2014/main" id="{FCFAFED5-2980-478E-9BDE-70C96342D0E4}"/>
              </a:ext>
            </a:extLst>
          </p:cNvPr>
          <p:cNvSpPr>
            <a:spLocks noGrp="1"/>
          </p:cNvSpPr>
          <p:nvPr>
            <p:ph type="sldNum" sz="quarter" idx="12"/>
          </p:nvPr>
        </p:nvSpPr>
        <p:spPr/>
        <p:txBody>
          <a:bodyPr/>
          <a:lstStyle/>
          <a:p>
            <a:pPr>
              <a:defRPr/>
            </a:pPr>
            <a:fld id="{F8C24D6B-01FB-4983-91AB-0D73D7315240}" type="slidenum">
              <a:rPr lang="en-US" smtClean="0"/>
              <a:t>18</a:t>
            </a:fld>
            <a:endParaRPr lang="en-US" dirty="0"/>
          </a:p>
        </p:txBody>
      </p:sp>
    </p:spTree>
    <p:extLst>
      <p:ext uri="{BB962C8B-B14F-4D97-AF65-F5344CB8AC3E}">
        <p14:creationId xmlns:p14="http://schemas.microsoft.com/office/powerpoint/2010/main" val="683419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 name="Slide Number Placeholder 3">
            <a:extLst>
              <a:ext uri="{FF2B5EF4-FFF2-40B4-BE49-F238E27FC236}">
                <a16:creationId xmlns:a16="http://schemas.microsoft.com/office/drawing/2014/main" id="{88C2F36F-9073-4CE0-B7EA-06A250D36696}"/>
              </a:ext>
            </a:extLst>
          </p:cNvPr>
          <p:cNvSpPr>
            <a:spLocks noGrp="1"/>
          </p:cNvSpPr>
          <p:nvPr>
            <p:ph type="sldNum" sz="quarter" idx="12"/>
          </p:nvPr>
        </p:nvSpPr>
        <p:spPr/>
        <p:txBody>
          <a:bodyPr/>
          <a:lstStyle/>
          <a:p>
            <a:pPr>
              <a:defRPr/>
            </a:pPr>
            <a:fld id="{F8C24D6B-01FB-4983-91AB-0D73D7315240}" type="slidenum">
              <a:rPr lang="en-US" smtClean="0"/>
              <a:t>19</a:t>
            </a:fld>
            <a:endParaRPr lang="en-US" dirty="0"/>
          </a:p>
        </p:txBody>
      </p:sp>
    </p:spTree>
    <p:extLst>
      <p:ext uri="{BB962C8B-B14F-4D97-AF65-F5344CB8AC3E}">
        <p14:creationId xmlns:p14="http://schemas.microsoft.com/office/powerpoint/2010/main" val="898595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0" y="685801"/>
            <a:ext cx="8991600" cy="6172200"/>
          </a:xfrm>
        </p:spPr>
        <p:txBody>
          <a:bodyPr>
            <a:normAutofit fontScale="85000" lnSpcReduction="10000"/>
          </a:bodyPr>
          <a:lstStyle/>
          <a:p>
            <a:pPr lvl="0">
              <a:buClr>
                <a:prstClr val="white"/>
              </a:buClr>
            </a:pPr>
            <a:r>
              <a:rPr lang="en-US" altLang="en-US" sz="2850" dirty="0"/>
              <a:t>Machines can’t obtain patents</a:t>
            </a:r>
          </a:p>
          <a:p>
            <a:pPr lvl="0">
              <a:buClr>
                <a:prstClr val="white"/>
              </a:buClr>
            </a:pPr>
            <a:endParaRPr lang="en-US" altLang="en-US" sz="2850" dirty="0"/>
          </a:p>
          <a:p>
            <a:pPr lvl="0">
              <a:buClr>
                <a:prstClr val="white"/>
              </a:buClr>
            </a:pPr>
            <a:r>
              <a:rPr lang="en-US" altLang="en-US" sz="3450" dirty="0"/>
              <a:t>Machines can’t create works </a:t>
            </a:r>
          </a:p>
          <a:p>
            <a:pPr lvl="1">
              <a:buClr>
                <a:prstClr val="white"/>
              </a:buClr>
            </a:pPr>
            <a:r>
              <a:rPr lang="en-US" altLang="en-US" sz="1725" dirty="0"/>
              <a:t>Copyright Office position</a:t>
            </a:r>
          </a:p>
          <a:p>
            <a:pPr lvl="1">
              <a:buClr>
                <a:prstClr val="white"/>
              </a:buClr>
            </a:pPr>
            <a:endParaRPr lang="en-US" altLang="en-US" sz="1725" dirty="0"/>
          </a:p>
          <a:p>
            <a:pPr lvl="1">
              <a:buClr>
                <a:prstClr val="white"/>
              </a:buClr>
            </a:pPr>
            <a:r>
              <a:rPr lang="en-US" altLang="en-US" sz="1725" i="1" dirty="0"/>
              <a:t>Naruto v. Slater</a:t>
            </a:r>
            <a:r>
              <a:rPr lang="en-US" altLang="en-US" sz="1725" dirty="0"/>
              <a:t>, 888 F.3d 418, 426 (9th Cir. 2018) </a:t>
            </a:r>
          </a:p>
          <a:p>
            <a:pPr marL="438912" lvl="1" indent="0">
              <a:buClr>
                <a:prstClr val="white"/>
              </a:buClr>
              <a:buNone/>
            </a:pPr>
            <a:r>
              <a:rPr lang="en-US" altLang="en-US" sz="1725" dirty="0"/>
              <a:t>	(holding that “animals other than humans . . . lack </a:t>
            </a:r>
          </a:p>
          <a:p>
            <a:pPr marL="438912" lvl="1" indent="0">
              <a:buClr>
                <a:prstClr val="white"/>
              </a:buClr>
              <a:buNone/>
            </a:pPr>
            <a:r>
              <a:rPr lang="en-US" altLang="en-US" sz="1725" dirty="0"/>
              <a:t>	statutory standing to sue under the Copyright Act.”)</a:t>
            </a:r>
            <a:endParaRPr lang="en-US" altLang="en-US" sz="2850" dirty="0"/>
          </a:p>
          <a:p>
            <a:pPr lvl="0">
              <a:buClr>
                <a:prstClr val="white"/>
              </a:buClr>
            </a:pPr>
            <a:endParaRPr lang="en-US" altLang="en-US" sz="2850" dirty="0"/>
          </a:p>
          <a:p>
            <a:pPr lvl="0">
              <a:buClr>
                <a:prstClr val="white"/>
              </a:buClr>
            </a:pPr>
            <a:r>
              <a:rPr lang="en-US" altLang="en-US" sz="2850" dirty="0"/>
              <a:t>Can the output of generative AI result in liability? (</a:t>
            </a:r>
            <a:r>
              <a:rPr lang="en-US" altLang="en-US" sz="2850" i="1" dirty="0"/>
              <a:t>i.e., </a:t>
            </a:r>
            <a:r>
              <a:rPr lang="en-US" altLang="en-US" sz="2850" dirty="0"/>
              <a:t>can “works” created by </a:t>
            </a:r>
            <a:r>
              <a:rPr lang="en-US" altLang="en-US" sz="2700" dirty="0"/>
              <a:t>machines be infringing or a fair use?)</a:t>
            </a:r>
          </a:p>
          <a:p>
            <a:pPr lvl="1">
              <a:buClr>
                <a:prstClr val="white"/>
              </a:buClr>
            </a:pPr>
            <a:r>
              <a:rPr lang="en-US" altLang="en-US" sz="2550" dirty="0"/>
              <a:t>Look at the algorithm and the content or data used to train it</a:t>
            </a:r>
          </a:p>
          <a:p>
            <a:pPr lvl="1">
              <a:buClr>
                <a:prstClr val="white"/>
              </a:buClr>
            </a:pPr>
            <a:r>
              <a:rPr lang="en-US" altLang="en-US" sz="2700" dirty="0"/>
              <a:t>How many photos/songs/other creative works are used to train the algorithm</a:t>
            </a:r>
          </a:p>
          <a:p>
            <a:pPr lvl="1">
              <a:buClr>
                <a:prstClr val="white"/>
              </a:buClr>
            </a:pPr>
            <a:r>
              <a:rPr lang="en-US" altLang="en-US" sz="2700" dirty="0"/>
              <a:t>Does the algorithm replicate a specific creator's style? </a:t>
            </a:r>
          </a:p>
          <a:p>
            <a:pPr lvl="1">
              <a:buClr>
                <a:prstClr val="white"/>
              </a:buClr>
            </a:pPr>
            <a:r>
              <a:rPr lang="en-US" altLang="en-US" sz="2700" dirty="0"/>
              <a:t>What if the algorithm is so good that it independently creates a work that appears to be infringing? </a:t>
            </a:r>
          </a:p>
          <a:p>
            <a:pPr lvl="1">
              <a:buClr>
                <a:prstClr val="white"/>
              </a:buClr>
            </a:pPr>
            <a:endParaRPr lang="en-US" altLang="en-US" sz="2700" dirty="0"/>
          </a:p>
        </p:txBody>
      </p:sp>
      <p:sp>
        <p:nvSpPr>
          <p:cNvPr id="47107" name="Title 2"/>
          <p:cNvSpPr>
            <a:spLocks noGrp="1"/>
          </p:cNvSpPr>
          <p:nvPr>
            <p:ph type="title"/>
          </p:nvPr>
        </p:nvSpPr>
        <p:spPr>
          <a:xfrm>
            <a:off x="152400" y="-76200"/>
            <a:ext cx="8991600" cy="762000"/>
          </a:xfrm>
        </p:spPr>
        <p:txBody>
          <a:bodyPr>
            <a:noAutofit/>
          </a:bodyPr>
          <a:lstStyle/>
          <a:p>
            <a:pPr eaLnBrk="1" hangingPunct="1"/>
            <a:r>
              <a:rPr lang="en-US" altLang="en-US" sz="3200" dirty="0"/>
              <a:t>AI -- Copyrightability and Patent Law</a:t>
            </a:r>
          </a:p>
        </p:txBody>
      </p:sp>
      <p:pic>
        <p:nvPicPr>
          <p:cNvPr id="2" name="Picture 1"/>
          <p:cNvPicPr>
            <a:picLocks noChangeAspect="1"/>
          </p:cNvPicPr>
          <p:nvPr/>
        </p:nvPicPr>
        <p:blipFill>
          <a:blip r:embed="rId3"/>
          <a:stretch>
            <a:fillRect/>
          </a:stretch>
        </p:blipFill>
        <p:spPr>
          <a:xfrm>
            <a:off x="5684046" y="1543050"/>
            <a:ext cx="2228849" cy="1428750"/>
          </a:xfrm>
          <a:prstGeom prst="rect">
            <a:avLst/>
          </a:prstGeom>
        </p:spPr>
      </p:pic>
      <p:sp>
        <p:nvSpPr>
          <p:cNvPr id="4" name="Slide Number Placeholder 3">
            <a:extLst>
              <a:ext uri="{FF2B5EF4-FFF2-40B4-BE49-F238E27FC236}">
                <a16:creationId xmlns:a16="http://schemas.microsoft.com/office/drawing/2014/main" id="{6D7F9ACF-C3D1-4018-91EB-2645098F8F9C}"/>
              </a:ext>
            </a:extLst>
          </p:cNvPr>
          <p:cNvSpPr>
            <a:spLocks noGrp="1"/>
          </p:cNvSpPr>
          <p:nvPr>
            <p:ph type="sldNum" sz="quarter" idx="12"/>
          </p:nvPr>
        </p:nvSpPr>
        <p:spPr/>
        <p:txBody>
          <a:bodyPr/>
          <a:lstStyle/>
          <a:p>
            <a:pPr defTabSz="685800">
              <a:defRPr/>
            </a:pPr>
            <a:fld id="{935EEA4C-F6D6-48BA-9035-8EBF66AC8CBE}" type="slidenum">
              <a:rPr lang="en-US">
                <a:solidFill>
                  <a:prstClr val="white">
                    <a:shade val="50000"/>
                  </a:prstClr>
                </a:solidFill>
              </a:rPr>
              <a:pPr defTabSz="685800">
                <a:defRPr/>
              </a:pPr>
              <a:t>20</a:t>
            </a:fld>
            <a:endParaRPr lang="en-US" dirty="0">
              <a:solidFill>
                <a:prstClr val="white">
                  <a:shade val="50000"/>
                </a:prstClr>
              </a:solidFill>
            </a:endParaRPr>
          </a:p>
        </p:txBody>
      </p:sp>
    </p:spTree>
    <p:extLst>
      <p:ext uri="{BB962C8B-B14F-4D97-AF65-F5344CB8AC3E}">
        <p14:creationId xmlns:p14="http://schemas.microsoft.com/office/powerpoint/2010/main" val="437431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lstStyle/>
          <a:p>
            <a:r>
              <a:rPr lang="en-US" dirty="0"/>
              <a:t>Copyright damages for the Use of AI</a:t>
            </a:r>
          </a:p>
        </p:txBody>
      </p:sp>
      <p:sp>
        <p:nvSpPr>
          <p:cNvPr id="3" name="Content Placeholder 2"/>
          <p:cNvSpPr>
            <a:spLocks noGrp="1"/>
          </p:cNvSpPr>
          <p:nvPr>
            <p:ph idx="1"/>
          </p:nvPr>
        </p:nvSpPr>
        <p:spPr>
          <a:xfrm>
            <a:off x="-304800" y="533400"/>
            <a:ext cx="9448800" cy="6477000"/>
          </a:xfrm>
        </p:spPr>
        <p:txBody>
          <a:bodyPr>
            <a:normAutofit fontScale="92500" lnSpcReduction="20000"/>
          </a:bodyPr>
          <a:lstStyle/>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Copyright owners may elect actual or statutory damages at any time prior to a jury verdict</a:t>
            </a:r>
          </a:p>
          <a:p>
            <a:pPr marL="1200150" lvl="2" indent="-285750">
              <a:spcAft>
                <a:spcPct val="30000"/>
              </a:spcAft>
              <a:buClr>
                <a:schemeClr val="tx2"/>
              </a:buClr>
              <a:buFontTx/>
              <a:buChar char="•"/>
              <a:defRPr/>
            </a:pPr>
            <a:r>
              <a:rPr lang="en-US" sz="1200" dirty="0"/>
              <a:t>The amount of damages is determined by the jury if a jury trial is selected</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Statutory damages (1 award per work infringed): </a:t>
            </a:r>
          </a:p>
          <a:p>
            <a:pPr marL="1143000" lvl="2" indent="-228600">
              <a:spcAft>
                <a:spcPct val="30000"/>
              </a:spcAft>
              <a:buClr>
                <a:schemeClr val="tx2"/>
              </a:buClr>
              <a:buFontTx/>
              <a:buChar char="•"/>
              <a:defRPr/>
            </a:pPr>
            <a:r>
              <a:rPr lang="en-US" sz="1200" dirty="0"/>
              <a:t>Usual range: $750-$30,000 </a:t>
            </a:r>
          </a:p>
          <a:p>
            <a:pPr marL="1143000" lvl="2" indent="-228600">
              <a:spcAft>
                <a:spcPct val="30000"/>
              </a:spcAft>
              <a:buClr>
                <a:schemeClr val="tx2"/>
              </a:buClr>
              <a:buFontTx/>
              <a:buChar char="•"/>
              <a:defRPr/>
            </a:pPr>
            <a:r>
              <a:rPr lang="en-US" sz="1200" dirty="0"/>
              <a:t>Increased to $150,000 if plaintiff proves willfulness </a:t>
            </a:r>
          </a:p>
          <a:p>
            <a:pPr marL="1143000" lvl="2" indent="-228600">
              <a:spcAft>
                <a:spcPct val="30000"/>
              </a:spcAft>
              <a:buClr>
                <a:schemeClr val="tx2"/>
              </a:buClr>
              <a:buFontTx/>
              <a:buChar char="•"/>
              <a:defRPr/>
            </a:pPr>
            <a:r>
              <a:rPr lang="en-US" sz="1200" dirty="0"/>
              <a:t>Decreased  to $200 if the defendant proves innocence</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Actual Damages:</a:t>
            </a:r>
            <a:r>
              <a:rPr lang="en-US" sz="1300" dirty="0">
                <a:effectLst>
                  <a:outerShdw blurRad="38100" dist="38100" dir="2700000" algn="tl">
                    <a:srgbClr val="000000"/>
                  </a:outerShdw>
                </a:effectLst>
                <a:latin typeface="Arial" charset="0"/>
              </a:rPr>
              <a:t> </a:t>
            </a:r>
          </a:p>
          <a:p>
            <a:pPr marL="1143000" lvl="2" indent="-228600">
              <a:spcAft>
                <a:spcPct val="30000"/>
              </a:spcAft>
              <a:buClr>
                <a:schemeClr val="tx2"/>
              </a:buClr>
              <a:buFontTx/>
              <a:buChar char="•"/>
              <a:defRPr/>
            </a:pPr>
            <a:r>
              <a:rPr lang="en-US" sz="1200" dirty="0"/>
              <a:t>Actual damages suffered as a result of the infringement and, to the extent not duplicative,</a:t>
            </a:r>
          </a:p>
          <a:p>
            <a:pPr marL="1143000" lvl="2" indent="-228600">
              <a:spcAft>
                <a:spcPct val="30000"/>
              </a:spcAft>
              <a:buClr>
                <a:schemeClr val="tx2"/>
              </a:buClr>
              <a:buFontTx/>
              <a:buChar char="•"/>
              <a:defRPr/>
            </a:pPr>
            <a:r>
              <a:rPr lang="en-US" sz="1200" dirty="0"/>
              <a:t>Defendant’s wrongful profits attributable to the infringement </a:t>
            </a:r>
          </a:p>
          <a:p>
            <a:pPr marL="1600200" lvl="3" indent="-228600">
              <a:spcAft>
                <a:spcPct val="30000"/>
              </a:spcAft>
              <a:buClr>
                <a:schemeClr val="tx2"/>
              </a:buClr>
              <a:buFontTx/>
              <a:buChar char="•"/>
              <a:defRPr/>
            </a:pPr>
            <a:r>
              <a:rPr lang="en-US" sz="1200" dirty="0"/>
              <a:t>May include indirect (or noninfringing) profits attributable to the infringement.</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Timely Registration:</a:t>
            </a:r>
            <a:r>
              <a:rPr lang="en-US" sz="1300" dirty="0">
                <a:effectLst>
                  <a:outerShdw blurRad="38100" dist="38100" dir="2700000" algn="tl">
                    <a:srgbClr val="000000"/>
                  </a:outerShdw>
                </a:effectLst>
                <a:latin typeface="Arial" charset="0"/>
              </a:rPr>
              <a:t> </a:t>
            </a:r>
          </a:p>
          <a:p>
            <a:pPr marL="1200150" lvl="2" indent="-285750">
              <a:spcAft>
                <a:spcPct val="30000"/>
              </a:spcAft>
              <a:buClr>
                <a:schemeClr val="tx2"/>
              </a:buClr>
              <a:buFontTx/>
              <a:buChar char="•"/>
              <a:defRPr/>
            </a:pPr>
            <a:r>
              <a:rPr lang="en-US" sz="1200" dirty="0"/>
              <a:t>Statutory damages and attorneys fees are not recoverable if a plaintiff failed to timely register its work (but actual damages and injunctive relief may be available)</a:t>
            </a:r>
          </a:p>
          <a:p>
            <a:pPr marL="1657350" lvl="3" indent="-285750">
              <a:spcAft>
                <a:spcPct val="30000"/>
              </a:spcAft>
              <a:buClr>
                <a:schemeClr val="tx2"/>
              </a:buClr>
              <a:buFontTx/>
              <a:buChar char="•"/>
              <a:defRPr/>
            </a:pPr>
            <a:r>
              <a:rPr lang="en-US" sz="1200" dirty="0"/>
              <a:t>A registration certificate is deemed sufficient even if it contains inaccurate information unless (a) the inaccurate information was included on the application with knowledge that it was inaccurate, and (b) the inaccuracy, if known, would have caused the Registrar of Copyrights to refuse registration. </a:t>
            </a:r>
            <a:r>
              <a:rPr lang="en-US" altLang="en-US" sz="1200" i="1" dirty="0" err="1">
                <a:solidFill>
                  <a:prstClr val="white"/>
                </a:solidFill>
              </a:rPr>
              <a:t>Unicolors</a:t>
            </a:r>
            <a:r>
              <a:rPr lang="en-US" altLang="en-US" sz="1200" i="1" dirty="0">
                <a:solidFill>
                  <a:prstClr val="white"/>
                </a:solidFill>
              </a:rPr>
              <a:t>, Inc. v. H&amp;M </a:t>
            </a:r>
            <a:r>
              <a:rPr lang="en-US" altLang="en-US" sz="1200" i="1" dirty="0" err="1">
                <a:solidFill>
                  <a:prstClr val="white"/>
                </a:solidFill>
              </a:rPr>
              <a:t>Hennes</a:t>
            </a:r>
            <a:r>
              <a:rPr lang="en-US" altLang="en-US" sz="1200" i="1" dirty="0">
                <a:solidFill>
                  <a:prstClr val="white"/>
                </a:solidFill>
              </a:rPr>
              <a:t> &amp; </a:t>
            </a:r>
            <a:r>
              <a:rPr lang="en-US" altLang="en-US" sz="1200" i="1" dirty="0" err="1">
                <a:solidFill>
                  <a:prstClr val="white"/>
                </a:solidFill>
              </a:rPr>
              <a:t>Mauritz</a:t>
            </a:r>
            <a:r>
              <a:rPr lang="en-US" altLang="en-US" sz="1200" i="1" dirty="0">
                <a:solidFill>
                  <a:prstClr val="white"/>
                </a:solidFill>
              </a:rPr>
              <a:t>, LP</a:t>
            </a:r>
            <a:r>
              <a:rPr lang="en-US" altLang="en-US" sz="1200" dirty="0">
                <a:solidFill>
                  <a:prstClr val="white"/>
                </a:solidFill>
              </a:rPr>
              <a:t>, 595 U.S. 178 (2022) </a:t>
            </a:r>
            <a:endParaRPr lang="en-US" sz="1200" dirty="0"/>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Timing – Damages for 3 years prior to filing suit</a:t>
            </a:r>
          </a:p>
          <a:p>
            <a:pPr marL="1200150" lvl="2" indent="-285750">
              <a:spcAft>
                <a:spcPct val="30000"/>
              </a:spcAft>
              <a:buClr>
                <a:schemeClr val="tx2"/>
              </a:buClr>
              <a:buFontTx/>
              <a:buChar char="•"/>
              <a:defRPr/>
            </a:pPr>
            <a:r>
              <a:rPr lang="en-US" sz="1200" i="1" dirty="0" err="1">
                <a:effectLst>
                  <a:outerShdw blurRad="38100" dist="38100" dir="2700000" algn="tl">
                    <a:srgbClr val="000000"/>
                  </a:outerShdw>
                </a:effectLst>
                <a:latin typeface="Arial" charset="0"/>
              </a:rPr>
              <a:t>Petrella</a:t>
            </a:r>
            <a:r>
              <a:rPr lang="en-US" sz="1200" i="1" dirty="0">
                <a:effectLst>
                  <a:outerShdw blurRad="38100" dist="38100" dir="2700000" algn="tl">
                    <a:srgbClr val="000000"/>
                  </a:outerShdw>
                </a:effectLst>
                <a:latin typeface="Arial" charset="0"/>
              </a:rPr>
              <a:t> v. Metro-Goldwyn-Mayer, Inc</a:t>
            </a:r>
            <a:r>
              <a:rPr lang="en-US" sz="1200" dirty="0">
                <a:effectLst>
                  <a:outerShdw blurRad="38100" dist="38100" dir="2700000" algn="tl">
                    <a:srgbClr val="000000"/>
                  </a:outerShdw>
                </a:effectLst>
                <a:latin typeface="Arial" charset="0"/>
              </a:rPr>
              <a:t>., 572 U.S. 663 (2014).</a:t>
            </a:r>
          </a:p>
          <a:p>
            <a:pPr marL="1200150" lvl="2"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Except where the discovery rule applies: </a:t>
            </a:r>
            <a:r>
              <a:rPr lang="en-US" sz="1200" i="1" dirty="0">
                <a:effectLst>
                  <a:outerShdw blurRad="38100" dist="38100" dir="2700000" algn="tl">
                    <a:srgbClr val="000000"/>
                  </a:outerShdw>
                </a:effectLst>
                <a:latin typeface="Arial" charset="0"/>
              </a:rPr>
              <a:t>Starz Entertainment, LLC v. MGM Domestic Television Distribution, LLC, </a:t>
            </a:r>
            <a:r>
              <a:rPr lang="en-US" sz="1200" dirty="0">
                <a:effectLst>
                  <a:outerShdw blurRad="38100" dist="38100" dir="2700000" algn="tl">
                    <a:srgbClr val="000000"/>
                  </a:outerShdw>
                </a:effectLst>
                <a:latin typeface="Arial" charset="0"/>
              </a:rPr>
              <a:t>39 F.4th 1236 (9th Cir. 2022); </a:t>
            </a:r>
            <a:r>
              <a:rPr lang="en-US" sz="1200" i="1" dirty="0" err="1">
                <a:effectLst>
                  <a:outerShdw blurRad="38100" dist="38100" dir="2700000" algn="tl">
                    <a:srgbClr val="000000"/>
                  </a:outerShdw>
                </a:effectLst>
                <a:latin typeface="Arial" charset="0"/>
              </a:rPr>
              <a:t>Nealy</a:t>
            </a:r>
            <a:r>
              <a:rPr lang="en-US" sz="1200" i="1" dirty="0">
                <a:effectLst>
                  <a:outerShdw blurRad="38100" dist="38100" dir="2700000" algn="tl">
                    <a:srgbClr val="000000"/>
                  </a:outerShdw>
                </a:effectLst>
                <a:latin typeface="Arial" charset="0"/>
              </a:rPr>
              <a:t> v. Warner Chappell Music, Inc</a:t>
            </a:r>
            <a:r>
              <a:rPr lang="en-US" sz="1200" dirty="0">
                <a:effectLst>
                  <a:outerShdw blurRad="38100" dist="38100" dir="2700000" algn="tl">
                    <a:srgbClr val="000000"/>
                  </a:outerShdw>
                </a:effectLst>
                <a:latin typeface="Arial" charset="0"/>
              </a:rPr>
              <a:t>., _ F.4th _, 2023 WL 2230267 (11th Cir. Feb. 27, 2023) </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Attorneys’ fees: </a:t>
            </a:r>
          </a:p>
          <a:p>
            <a:pPr marL="1200150" lvl="2" indent="-285750">
              <a:spcAft>
                <a:spcPct val="30000"/>
              </a:spcAft>
              <a:buClr>
                <a:schemeClr val="tx2"/>
              </a:buClr>
              <a:buFontTx/>
              <a:buChar char="•"/>
              <a:defRPr/>
            </a:pPr>
            <a:r>
              <a:rPr lang="en-US" sz="1200" dirty="0"/>
              <a:t>Reasonable attorneys’ fees, where a copyright has been timely registered, may be awarded to the prevailing party as part of the costs of a case; the decision to award fees is in the sound discretion of the court </a:t>
            </a:r>
          </a:p>
          <a:p>
            <a:pPr marL="1200150" lvl="2" indent="-285750">
              <a:spcAft>
                <a:spcPct val="30000"/>
              </a:spcAft>
              <a:buClr>
                <a:schemeClr val="tx2"/>
              </a:buClr>
              <a:buFontTx/>
              <a:buChar char="•"/>
              <a:defRPr/>
            </a:pPr>
            <a:r>
              <a:rPr lang="en-US" sz="1100" i="1" dirty="0" err="1"/>
              <a:t>Fogerty</a:t>
            </a:r>
            <a:r>
              <a:rPr lang="en-US" sz="1100" i="1" dirty="0"/>
              <a:t> v. Fantasy, Inc</a:t>
            </a:r>
            <a:r>
              <a:rPr lang="en-US" sz="1100" dirty="0"/>
              <a:t>., 510 U.S. 517, 543 n.19 (1994) </a:t>
            </a:r>
          </a:p>
          <a:p>
            <a:pPr marL="1657350" lvl="3" indent="-285750">
              <a:spcAft>
                <a:spcPct val="30000"/>
              </a:spcAft>
              <a:buClr>
                <a:schemeClr val="tx2"/>
              </a:buClr>
              <a:buFontTx/>
              <a:buChar char="•"/>
              <a:defRPr/>
            </a:pPr>
            <a:r>
              <a:rPr lang="en-US" sz="800" dirty="0"/>
              <a:t>Frivolousness</a:t>
            </a:r>
          </a:p>
          <a:p>
            <a:pPr marL="1657350" lvl="3" indent="-285750">
              <a:spcAft>
                <a:spcPct val="30000"/>
              </a:spcAft>
              <a:buClr>
                <a:schemeClr val="tx2"/>
              </a:buClr>
              <a:buFontTx/>
              <a:buChar char="•"/>
              <a:defRPr/>
            </a:pPr>
            <a:r>
              <a:rPr lang="en-US" sz="800" dirty="0"/>
              <a:t>Motivation</a:t>
            </a:r>
          </a:p>
          <a:p>
            <a:pPr marL="1657350" lvl="3" indent="-285750">
              <a:spcAft>
                <a:spcPct val="30000"/>
              </a:spcAft>
              <a:buClr>
                <a:schemeClr val="tx2"/>
              </a:buClr>
              <a:buFontTx/>
              <a:buChar char="•"/>
              <a:defRPr/>
            </a:pPr>
            <a:r>
              <a:rPr lang="en-US" sz="800" dirty="0"/>
              <a:t>Objective unreasonableness (both in the factual and legal components of a case)</a:t>
            </a:r>
          </a:p>
          <a:p>
            <a:pPr marL="1657350" lvl="3" indent="-285750">
              <a:spcAft>
                <a:spcPct val="30000"/>
              </a:spcAft>
              <a:buClr>
                <a:schemeClr val="tx2"/>
              </a:buClr>
              <a:buFontTx/>
              <a:buChar char="•"/>
              <a:defRPr/>
            </a:pPr>
            <a:r>
              <a:rPr lang="en-US" sz="800" dirty="0"/>
              <a:t>The need in particular circumstances to advance considerations of compensation and deterrence</a:t>
            </a:r>
          </a:p>
          <a:p>
            <a:pPr marL="1200150" lvl="2" indent="-285750">
              <a:spcAft>
                <a:spcPct val="30000"/>
              </a:spcAft>
              <a:buClr>
                <a:schemeClr val="tx2"/>
              </a:buClr>
              <a:buFontTx/>
              <a:buChar char="•"/>
              <a:defRPr/>
            </a:pPr>
            <a:r>
              <a:rPr lang="en-US" sz="1100" i="1" dirty="0" err="1"/>
              <a:t>Kirtsaeng</a:t>
            </a:r>
            <a:r>
              <a:rPr lang="en-US" sz="1100" i="1" dirty="0"/>
              <a:t> v. John Wiley &amp; Sons, Inc</a:t>
            </a:r>
            <a:r>
              <a:rPr lang="en-US" sz="1100" dirty="0"/>
              <a:t>., 579 U.S. 197 (2016)</a:t>
            </a:r>
          </a:p>
          <a:p>
            <a:pPr marL="1657350" lvl="3" indent="-285750">
              <a:spcAft>
                <a:spcPct val="30000"/>
              </a:spcAft>
              <a:buClr>
                <a:schemeClr val="tx2"/>
              </a:buClr>
              <a:buFontTx/>
              <a:buChar char="•"/>
              <a:defRPr/>
            </a:pPr>
            <a:r>
              <a:rPr lang="en-US" sz="800" dirty="0"/>
              <a:t>A court should give substantial weight to the objective reasonableness of the losing party’s position (while an important factor it is not controlling)</a:t>
            </a:r>
          </a:p>
          <a:p>
            <a:pPr marL="1657350" lvl="3" indent="-285750">
              <a:spcAft>
                <a:spcPct val="30000"/>
              </a:spcAft>
              <a:buClr>
                <a:schemeClr val="tx2"/>
              </a:buClr>
              <a:buFontTx/>
              <a:buChar char="•"/>
              <a:defRPr/>
            </a:pPr>
            <a:r>
              <a:rPr lang="en-US" sz="800" dirty="0"/>
              <a:t>A district court may not award fees to a prevailing plaintiff as a matter or course</a:t>
            </a:r>
          </a:p>
          <a:p>
            <a:pPr marL="1657350" lvl="3" indent="-285750">
              <a:spcAft>
                <a:spcPct val="30000"/>
              </a:spcAft>
              <a:buClr>
                <a:schemeClr val="tx2"/>
              </a:buClr>
              <a:buFontTx/>
              <a:buChar char="•"/>
              <a:defRPr/>
            </a:pPr>
            <a:r>
              <a:rPr lang="en-US" sz="800" dirty="0"/>
              <a:t>A district court may not treat prevailing plaintiffs and prevailing defendants differently (both should be encouraged to litigate meritorious claims or defenses)</a:t>
            </a:r>
          </a:p>
          <a:p>
            <a:pPr marL="1657350" lvl="3" indent="-285750">
              <a:spcAft>
                <a:spcPct val="30000"/>
              </a:spcAft>
              <a:buClr>
                <a:schemeClr val="tx2"/>
              </a:buClr>
              <a:buFontTx/>
              <a:buChar char="•"/>
              <a:defRPr/>
            </a:pPr>
            <a:r>
              <a:rPr lang="en-US" sz="800" dirty="0"/>
              <a:t>A court must look at the totality of the circumstances of a case</a:t>
            </a:r>
          </a:p>
          <a:p>
            <a:pPr marL="742950" lvl="1" indent="-285750">
              <a:spcAft>
                <a:spcPct val="30000"/>
              </a:spcAft>
              <a:buClr>
                <a:schemeClr val="tx2"/>
              </a:buClr>
              <a:buFontTx/>
              <a:buChar char="•"/>
              <a:defRPr/>
            </a:pPr>
            <a:endParaRPr lang="en-US" sz="1000" dirty="0"/>
          </a:p>
          <a:p>
            <a:endParaRPr lang="en-US" dirty="0"/>
          </a:p>
        </p:txBody>
      </p:sp>
      <p:sp>
        <p:nvSpPr>
          <p:cNvPr id="4" name="Slide Number Placeholder 3"/>
          <p:cNvSpPr>
            <a:spLocks noGrp="1"/>
          </p:cNvSpPr>
          <p:nvPr>
            <p:ph type="sldNum" sz="quarter" idx="12"/>
          </p:nvPr>
        </p:nvSpPr>
        <p:spPr/>
        <p:txBody>
          <a:bodyPr/>
          <a:lstStyle/>
          <a:p>
            <a:pPr>
              <a:defRPr/>
            </a:pPr>
            <a:fld id="{935EEA4C-F6D6-48BA-9035-8EBF66AC8CBE}" type="slidenum">
              <a:rPr lang="en-US" smtClean="0"/>
              <a:t>21</a:t>
            </a:fld>
            <a:endParaRPr lang="en-US" dirty="0"/>
          </a:p>
        </p:txBody>
      </p:sp>
    </p:spTree>
    <p:extLst>
      <p:ext uri="{BB962C8B-B14F-4D97-AF65-F5344CB8AC3E}">
        <p14:creationId xmlns:p14="http://schemas.microsoft.com/office/powerpoint/2010/main" val="3049551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5028868" name="Rectangle 4"/>
          <p:cNvSpPr>
            <a:spLocks noGrp="1" noRot="1" noChangeArrowheads="1"/>
          </p:cNvSpPr>
          <p:nvPr>
            <p:ph type="ctrTitle"/>
          </p:nvPr>
        </p:nvSpPr>
        <p:spPr>
          <a:xfrm>
            <a:off x="685800" y="1524000"/>
            <a:ext cx="7772400" cy="3200400"/>
          </a:xfrm>
          <a:ln>
            <a:solidFill>
              <a:schemeClr val="tx1"/>
            </a:solidFill>
          </a:ln>
        </p:spPr>
        <p:txBody>
          <a:bodyPr lIns="92075" tIns="46038" rIns="92075" bIns="46038">
            <a:noAutofit/>
          </a:bodyPr>
          <a:lstStyle/>
          <a:p>
            <a:pPr eaLnBrk="1" hangingPunct="1">
              <a:defRPr/>
            </a:pPr>
            <a:r>
              <a:rPr lang="en-US" sz="6000" dirty="0"/>
              <a:t>AI, 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1600" b="1" i="0" u="none" strike="noStrike" kern="1200" cap="none" spc="0" normalizeH="0" baseline="0" noProof="0" dirty="0">
              <a:ln>
                <a:noFill/>
              </a:ln>
              <a:solidFill>
                <a:srgbClr val="1F497D"/>
              </a:solidFill>
              <a:effectLst/>
              <a:uLnTx/>
              <a:uFillTx/>
              <a:latin typeface="HelveticaNeue LT 55 Roman"/>
              <a:ea typeface="+mn-ea"/>
              <a:cs typeface="Arial" pitchFamily="34" charset="0"/>
            </a:endParaRPr>
          </a:p>
        </p:txBody>
      </p:sp>
    </p:spTree>
    <p:extLst>
      <p:ext uri="{BB962C8B-B14F-4D97-AF65-F5344CB8AC3E}">
        <p14:creationId xmlns:p14="http://schemas.microsoft.com/office/powerpoint/2010/main" val="1124649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578 U.S. 941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a:t>
            </a:r>
            <a:r>
              <a:rPr lang="en-US" dirty="0"/>
              <a:t>, 598 U.S. 508 (2023)</a:t>
            </a:r>
          </a:p>
        </p:txBody>
      </p:sp>
    </p:spTree>
    <p:extLst>
      <p:ext uri="{BB962C8B-B14F-4D97-AF65-F5344CB8AC3E}">
        <p14:creationId xmlns:p14="http://schemas.microsoft.com/office/powerpoint/2010/main" val="3058276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br>
              <a:rPr lang="en-US" sz="2200" i="1" dirty="0"/>
            </a:br>
            <a:r>
              <a:rPr lang="en-US" sz="2200" dirty="0"/>
              <a:t>598 U.S. 508 (2023) </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936505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a:spLocks noGrp="1"/>
          </p:cNvSpPr>
          <p:nvPr>
            <p:ph idx="1"/>
          </p:nvPr>
        </p:nvSpPr>
        <p:spPr>
          <a:xfrm>
            <a:off x="-7856" y="609600"/>
            <a:ext cx="9144000" cy="6553199"/>
          </a:xfrm>
        </p:spPr>
        <p:txBody>
          <a:bodyPr>
            <a:normAutofit fontScale="85000" lnSpcReduction="20000"/>
          </a:bodyPr>
          <a:lstStyle/>
          <a:p>
            <a:r>
              <a:rPr lang="en-US" altLang="en-US" sz="1600" dirty="0"/>
              <a:t>The purpose and character of Warhol’s use of Goldsmith’s photo </a:t>
            </a:r>
            <a:r>
              <a:rPr lang="en-US" altLang="en-US" sz="1600" i="1" dirty="0"/>
              <a:t>in commercially licensing Orange Prince to Conde Nast</a:t>
            </a:r>
            <a:r>
              <a:rPr lang="en-US" altLang="en-US" sz="1600" dirty="0"/>
              <a:t> was not a fair use</a:t>
            </a:r>
          </a:p>
          <a:p>
            <a:pPr lvl="1"/>
            <a:r>
              <a:rPr lang="en-US" altLang="en-US" sz="1600" dirty="0"/>
              <a:t>The court only addressed the first factor – not whether the use was fair overall</a:t>
            </a:r>
          </a:p>
          <a:p>
            <a:pPr lvl="2"/>
            <a:r>
              <a:rPr lang="en-US" altLang="en-US" sz="1400" dirty="0"/>
              <a:t>The central question is whether a use merely supersedes the original creation (supplanting the original) or adds something new, with a further purpose or different character (purpose &amp; character judged by an objective inquiry)</a:t>
            </a:r>
          </a:p>
          <a:p>
            <a:pPr lvl="2"/>
            <a:r>
              <a:rPr lang="en-US" altLang="en-US" sz="1400" dirty="0"/>
              <a:t>NEW: As most copying has some further purpose and many secondary uses add something new, the first factor asks whether </a:t>
            </a:r>
            <a:r>
              <a:rPr lang="en-US" altLang="en-US" sz="1400" i="1" dirty="0"/>
              <a:t>and to what extent </a:t>
            </a:r>
            <a:r>
              <a:rPr lang="en-US" altLang="en-US" sz="1400" dirty="0"/>
              <a:t>the secondary use has a purpose or character different from the original. The larger the difference, the more likely the use is fair.</a:t>
            </a:r>
          </a:p>
          <a:p>
            <a:pPr lvl="2"/>
            <a:r>
              <a:rPr lang="en-US" altLang="en-US" sz="1400" dirty="0"/>
              <a:t>Transformativeness is a matter of degree – to preserve the copyright holder’s right to prepare derivative works the degree of transformation must go beyond that required to qualify as a derivative work</a:t>
            </a:r>
          </a:p>
          <a:p>
            <a:pPr lvl="2"/>
            <a:r>
              <a:rPr lang="en-US" altLang="en-US" sz="1400" dirty="0"/>
              <a:t>Stated differently, if an original work and secondary use share the same or highly similar purposes, and the secondary use is commercial, the first factor is likely to weigh against fair use absent some other justification for copying</a:t>
            </a:r>
          </a:p>
          <a:p>
            <a:pPr lvl="2"/>
            <a:r>
              <a:rPr lang="en-US" altLang="en-US" sz="1400" dirty="0"/>
              <a:t>The purpose the court focused on was use of the image to illustrate a magazine article, not the painting itself. Even assuming that Warhol’s purpose was to portray Prince as iconic, that difference was not significant enough for purposes of using one work or the other to illustrate a magazine article </a:t>
            </a:r>
          </a:p>
          <a:p>
            <a:pPr lvl="3"/>
            <a:r>
              <a:rPr lang="en-US" altLang="en-US" sz="1300" dirty="0"/>
              <a:t>Likewise Warhol’s purpose of commenting on the dehumanizing nature of celebrity was not substantial enough as it was not focused specifically on the Goldstein photo that was used (as opposed to any image of Prince) (analogy to parody)</a:t>
            </a:r>
          </a:p>
          <a:p>
            <a:pPr lvl="3"/>
            <a:r>
              <a:rPr lang="en-US" altLang="en-US" sz="1300" dirty="0"/>
              <a:t>Because the use was commercial, a more substantial justification was required</a:t>
            </a:r>
          </a:p>
          <a:p>
            <a:pPr lvl="1"/>
            <a:r>
              <a:rPr lang="en-US" altLang="en-US" sz="1600" dirty="0"/>
              <a:t>The majority went to great lengths to limit its holding to the facts of the case – competitive commercial licensing, emphasizing that other uses of the Goldstein photo for Orange Prince (such as to display in a museum) could be fair </a:t>
            </a:r>
          </a:p>
          <a:p>
            <a:pPr lvl="1"/>
            <a:r>
              <a:rPr lang="en-US" altLang="en-US" sz="1600" dirty="0"/>
              <a:t>Nevertheless, the decision seems to import the fourth factor – impact on the market – as relevant to the first factor, much in the same way that Justice Breyer in </a:t>
            </a:r>
            <a:r>
              <a:rPr lang="en-US" altLang="en-US" sz="1600" i="1" dirty="0"/>
              <a:t>Google </a:t>
            </a:r>
            <a:r>
              <a:rPr lang="en-US" altLang="en-US" sz="1600" dirty="0"/>
              <a:t>found transformativeness to be relevant to all four factors.</a:t>
            </a:r>
          </a:p>
          <a:p>
            <a:pPr lvl="1"/>
            <a:r>
              <a:rPr lang="en-US" altLang="en-US" sz="1600" dirty="0"/>
              <a:t>The creative nature of the works – and their competitive use for magazine cover licensing – greatly impacted the decision</a:t>
            </a:r>
          </a:p>
          <a:p>
            <a:pPr lvl="1"/>
            <a:r>
              <a:rPr lang="en-US" altLang="en-US" sz="1600" dirty="0"/>
              <a:t>But if an Andy Warhol painting is not fair use, what is?</a:t>
            </a:r>
          </a:p>
          <a:p>
            <a:pPr lvl="2"/>
            <a:r>
              <a:rPr lang="en-US" altLang="en-US" sz="1400" dirty="0"/>
              <a:t>The decision seems to elevate visual impression over other aspects of whether a secondary use has a further purpose or different character than the original, which is “a matter of degree” (</a:t>
            </a:r>
            <a:r>
              <a:rPr lang="en-US" altLang="en-US" sz="1400" i="1" dirty="0"/>
              <a:t>see </a:t>
            </a:r>
            <a:r>
              <a:rPr lang="en-US" altLang="en-US" sz="1400" dirty="0"/>
              <a:t>Kagan dissent) </a:t>
            </a:r>
          </a:p>
          <a:p>
            <a:pPr lvl="2"/>
            <a:r>
              <a:rPr lang="en-US" altLang="en-US" sz="1400" dirty="0"/>
              <a:t>The degree of difference must be weighed against other considerations, like whether the use is commercial </a:t>
            </a:r>
          </a:p>
          <a:p>
            <a:pPr lvl="2"/>
            <a:r>
              <a:rPr lang="en-US" altLang="en-US" sz="1400" dirty="0"/>
              <a:t>New expression, meaning or message may be relevant, but is not, without more, dispositive</a:t>
            </a:r>
          </a:p>
          <a:p>
            <a:r>
              <a:rPr lang="en-US" altLang="en-US" sz="1300" dirty="0"/>
              <a:t>Gorsuch (joined by Jackson) concurred (examine the purpose of the particular use challenged, not the artistic purpose of the underlying use)</a:t>
            </a:r>
          </a:p>
          <a:p>
            <a:r>
              <a:rPr lang="en-US" altLang="en-US" sz="1300" dirty="0"/>
              <a:t>Kagan (joined by Chief Justice Roberts) dissented (sharp departure from </a:t>
            </a:r>
            <a:r>
              <a:rPr lang="en-US" altLang="en-US" sz="1300" i="1" dirty="0"/>
              <a:t>Campbell </a:t>
            </a:r>
            <a:r>
              <a:rPr lang="en-US" altLang="en-US" sz="1300" dirty="0"/>
              <a:t>and </a:t>
            </a:r>
            <a:r>
              <a:rPr lang="en-US" altLang="en-US" sz="1300" i="1" dirty="0"/>
              <a:t>Google</a:t>
            </a:r>
            <a:r>
              <a:rPr lang="en-US" altLang="en-US" sz="1300" dirty="0"/>
              <a:t>; this opinion will stifle creativity because a license is not always available)</a:t>
            </a:r>
          </a:p>
        </p:txBody>
      </p:sp>
      <p:sp>
        <p:nvSpPr>
          <p:cNvPr id="43011" name="Title 2"/>
          <p:cNvSpPr>
            <a:spLocks noGrp="1"/>
          </p:cNvSpPr>
          <p:nvPr>
            <p:ph type="title"/>
          </p:nvPr>
        </p:nvSpPr>
        <p:spPr>
          <a:xfrm>
            <a:off x="-7856" y="0"/>
            <a:ext cx="9144000" cy="762000"/>
          </a:xfrm>
        </p:spPr>
        <p:txBody>
          <a:bodyPr>
            <a:noAutofit/>
          </a:bodyPr>
          <a:lstStyle/>
          <a:p>
            <a:r>
              <a:rPr lang="en-US" sz="1800" i="1" dirty="0"/>
              <a:t>Andy Warhol Foundation for the Visual Arts, Inc. v. Goldsmith, </a:t>
            </a:r>
            <a:br>
              <a:rPr lang="en-US" sz="1800" i="1" dirty="0"/>
            </a:br>
            <a:r>
              <a:rPr lang="en-US" sz="1800" dirty="0"/>
              <a:t>598 U.S. 508</a:t>
            </a:r>
            <a:r>
              <a:rPr lang="en-US" sz="2000" dirty="0"/>
              <a:t> (2023) (7-2) (Sotomayor)</a:t>
            </a:r>
            <a:br>
              <a:rPr lang="en-US" sz="1600" dirty="0"/>
            </a:br>
            <a:r>
              <a:rPr lang="en-US" altLang="en-US" sz="1400" dirty="0"/>
              <a:t>  </a:t>
            </a:r>
            <a:endParaRPr lang="en-US" altLang="en-US" sz="3200" dirty="0"/>
          </a:p>
        </p:txBody>
      </p:sp>
    </p:spTree>
    <p:extLst>
      <p:ext uri="{BB962C8B-B14F-4D97-AF65-F5344CB8AC3E}">
        <p14:creationId xmlns:p14="http://schemas.microsoft.com/office/powerpoint/2010/main" val="2399620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5334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457200" y="457200"/>
            <a:ext cx="9601200" cy="69342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 (statutory damages and potentially attorneys’ fees if a work is timely registered)</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a:t>
            </a:r>
            <a:r>
              <a:rPr lang="en-US" sz="1600" dirty="0"/>
              <a:t> </a:t>
            </a:r>
            <a:r>
              <a:rPr lang="en-US" sz="1000" i="1" dirty="0"/>
              <a:t>Author’s Guild, Inc. v. HathiTrust, </a:t>
            </a:r>
            <a:r>
              <a:rPr lang="en-US" sz="1000" dirty="0"/>
              <a:t>755 F.3d 87 (2d Cir. 2014)</a:t>
            </a:r>
          </a:p>
          <a:p>
            <a:pPr lvl="3" eaLnBrk="1" hangingPunct="1">
              <a:lnSpc>
                <a:spcPct val="80000"/>
              </a:lnSpc>
              <a:defRPr/>
            </a:pPr>
            <a:r>
              <a:rPr lang="en-US" sz="1000" i="1" dirty="0" err="1"/>
              <a:t>Kadrey</a:t>
            </a:r>
            <a:r>
              <a:rPr lang="en-US" sz="1000" i="1" dirty="0"/>
              <a:t> v. Meta Platforms, Inc.,</a:t>
            </a:r>
            <a:r>
              <a:rPr lang="en-US" sz="1000" dirty="0"/>
              <a:t> 2023 WL 8039640 (N.D. Cal. Nov. 20, 2023)</a:t>
            </a:r>
          </a:p>
          <a:p>
            <a:pPr lvl="3" eaLnBrk="1" hangingPunct="1">
              <a:lnSpc>
                <a:spcPct val="80000"/>
              </a:lnSpc>
              <a:defRPr/>
            </a:pPr>
            <a:r>
              <a:rPr lang="en-US" sz="1000" i="1" dirty="0"/>
              <a:t>Andersen v. Stability AI Ltd.</a:t>
            </a:r>
            <a:r>
              <a:rPr lang="en-US" sz="1000" dirty="0"/>
              <a:t>, 2023 WL 7132064 (N.D. Cal. Oct. 30, 2023)</a:t>
            </a: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p:txBody>
      </p:sp>
      <p:sp>
        <p:nvSpPr>
          <p:cNvPr id="3" name="Slide Number Placeholder 2">
            <a:extLst>
              <a:ext uri="{FF2B5EF4-FFF2-40B4-BE49-F238E27FC236}">
                <a16:creationId xmlns:a16="http://schemas.microsoft.com/office/drawing/2014/main" id="{97F81BD1-8680-4283-A036-07735F95C03E}"/>
              </a:ext>
            </a:extLst>
          </p:cNvPr>
          <p:cNvSpPr>
            <a:spLocks noGrp="1"/>
          </p:cNvSpPr>
          <p:nvPr>
            <p:ph type="sldNum" sz="quarter" idx="12"/>
          </p:nvPr>
        </p:nvSpPr>
        <p:spPr/>
        <p:txBody>
          <a:bodyPr/>
          <a:lstStyle/>
          <a:p>
            <a:pPr>
              <a:defRPr/>
            </a:pPr>
            <a:fld id="{F8C24D6B-01FB-4983-91AB-0D73D7315240}" type="slidenum">
              <a:rPr lang="en-US" smtClean="0"/>
              <a:t>26</a:t>
            </a:fld>
            <a:endParaRPr lang="en-US" dirty="0"/>
          </a:p>
        </p:txBody>
      </p:sp>
    </p:spTree>
    <p:extLst>
      <p:ext uri="{BB962C8B-B14F-4D97-AF65-F5344CB8AC3E}">
        <p14:creationId xmlns:p14="http://schemas.microsoft.com/office/powerpoint/2010/main" val="2556189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6096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381000" y="762000"/>
            <a:ext cx="9525000" cy="66294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2800" u="sng" dirty="0">
                <a:solidFill>
                  <a:srgbClr val="FF0000"/>
                </a:solidFill>
              </a:rPr>
              <a:t>Direct Liability</a:t>
            </a:r>
          </a:p>
          <a:p>
            <a:pPr lvl="3">
              <a:lnSpc>
                <a:spcPct val="80000"/>
              </a:lnSpc>
              <a:defRPr/>
            </a:pPr>
            <a:r>
              <a:rPr lang="en-US" sz="2000" dirty="0"/>
              <a:t>If you directly scrape or otherwise copy third party data you could be held liable under the theories noted on the prior slide </a:t>
            </a:r>
            <a:endParaRPr lang="en-US" sz="1100" dirty="0"/>
          </a:p>
          <a:p>
            <a:pPr lvl="2">
              <a:lnSpc>
                <a:spcPct val="80000"/>
              </a:lnSpc>
              <a:defRPr/>
            </a:pPr>
            <a:r>
              <a:rPr lang="en-US" sz="2400" u="sng" dirty="0">
                <a:solidFill>
                  <a:srgbClr val="FF0000"/>
                </a:solidFill>
              </a:rPr>
              <a:t>Secondary Liability</a:t>
            </a:r>
            <a:endParaRPr lang="en-US" sz="1800" u="sng" dirty="0">
              <a:solidFill>
                <a:srgbClr val="FF0000"/>
              </a:solidFill>
            </a:endParaRPr>
          </a:p>
          <a:p>
            <a:pPr lvl="3">
              <a:lnSpc>
                <a:spcPct val="80000"/>
              </a:lnSpc>
              <a:defRPr/>
            </a:pPr>
            <a:r>
              <a:rPr lang="en-US" sz="2000" dirty="0"/>
              <a:t>Secondary liability may arise if you pay a third party to access the data or acquire data that has been obtained in breach of an agreement or violation of law </a:t>
            </a:r>
          </a:p>
          <a:p>
            <a:pPr lvl="3">
              <a:lnSpc>
                <a:spcPct val="80000"/>
              </a:lnSpc>
              <a:defRPr/>
            </a:pPr>
            <a:r>
              <a:rPr lang="en-US" sz="2000" dirty="0"/>
              <a:t>Secondary liability theories could be used to seek to impose individual liability, regardless of the corporate form</a:t>
            </a:r>
          </a:p>
          <a:p>
            <a:pPr lvl="3">
              <a:lnSpc>
                <a:spcPct val="80000"/>
              </a:lnSpc>
              <a:defRPr/>
            </a:pPr>
            <a:r>
              <a:rPr lang="en-US" sz="2000" dirty="0"/>
              <a:t>Secondary liability exists under IP laws and to a lesser extent under other laws but may be harder to establish absent strong documentary evidence (emails, text messages, slack), especially if scraping is done offshore</a:t>
            </a:r>
          </a:p>
          <a:p>
            <a:pPr lvl="4">
              <a:lnSpc>
                <a:spcPct val="80000"/>
              </a:lnSpc>
              <a:defRPr/>
            </a:pPr>
            <a:r>
              <a:rPr lang="en-US" sz="1600" dirty="0"/>
              <a:t>Contibutory copyright liability</a:t>
            </a:r>
          </a:p>
          <a:p>
            <a:pPr lvl="4">
              <a:lnSpc>
                <a:spcPct val="80000"/>
              </a:lnSpc>
              <a:defRPr/>
            </a:pPr>
            <a:r>
              <a:rPr lang="en-US" sz="1600" dirty="0"/>
              <a:t>Vicarious copyright liability</a:t>
            </a:r>
          </a:p>
          <a:p>
            <a:pPr lvl="4">
              <a:lnSpc>
                <a:spcPct val="80000"/>
              </a:lnSpc>
              <a:defRPr/>
            </a:pPr>
            <a:r>
              <a:rPr lang="en-US" sz="1600" dirty="0"/>
              <a:t>Inducing copyright liability</a:t>
            </a:r>
          </a:p>
          <a:p>
            <a:pPr lvl="4">
              <a:lnSpc>
                <a:spcPct val="80000"/>
              </a:lnSpc>
              <a:defRPr/>
            </a:pPr>
            <a:r>
              <a:rPr lang="en-US" sz="1600" dirty="0"/>
              <a:t>Secondary liability under the anti-circumvention provisions of the Digital Millennium Copyright Act</a:t>
            </a:r>
          </a:p>
          <a:p>
            <a:pPr lvl="4">
              <a:lnSpc>
                <a:spcPct val="80000"/>
              </a:lnSpc>
              <a:defRPr/>
            </a:pPr>
            <a:r>
              <a:rPr lang="en-US" sz="1600" dirty="0"/>
              <a:t>No secondary liability for breach of contract (but potentially interference with contract)</a:t>
            </a:r>
          </a:p>
          <a:p>
            <a:pPr lvl="4">
              <a:lnSpc>
                <a:spcPct val="80000"/>
              </a:lnSpc>
              <a:defRPr/>
            </a:pPr>
            <a:r>
              <a:rPr lang="en-US" sz="1600" dirty="0"/>
              <a:t>Potential direct liability for unfair competition</a:t>
            </a:r>
          </a:p>
          <a:p>
            <a:pPr lvl="4">
              <a:lnSpc>
                <a:spcPct val="80000"/>
              </a:lnSpc>
              <a:defRPr/>
            </a:pPr>
            <a:r>
              <a:rPr lang="en-US" sz="1600" dirty="0"/>
              <a:t>In extreme cases, fraud </a:t>
            </a:r>
          </a:p>
        </p:txBody>
      </p:sp>
      <p:sp>
        <p:nvSpPr>
          <p:cNvPr id="3" name="Slide Number Placeholder 2">
            <a:extLst>
              <a:ext uri="{FF2B5EF4-FFF2-40B4-BE49-F238E27FC236}">
                <a16:creationId xmlns:a16="http://schemas.microsoft.com/office/drawing/2014/main" id="{F914DBCA-FEFC-4B0E-BCD0-DD30FCA6F892}"/>
              </a:ext>
            </a:extLst>
          </p:cNvPr>
          <p:cNvSpPr>
            <a:spLocks noGrp="1"/>
          </p:cNvSpPr>
          <p:nvPr>
            <p:ph type="sldNum" sz="quarter" idx="12"/>
          </p:nvPr>
        </p:nvSpPr>
        <p:spPr/>
        <p:txBody>
          <a:bodyPr/>
          <a:lstStyle/>
          <a:p>
            <a:pPr>
              <a:defRPr/>
            </a:pPr>
            <a:fld id="{F8C24D6B-01FB-4983-91AB-0D73D7315240}" type="slidenum">
              <a:rPr lang="en-US" smtClean="0"/>
              <a:t>27</a:t>
            </a:fld>
            <a:endParaRPr lang="en-US" dirty="0"/>
          </a:p>
        </p:txBody>
      </p:sp>
    </p:spTree>
    <p:extLst>
      <p:ext uri="{BB962C8B-B14F-4D97-AF65-F5344CB8AC3E}">
        <p14:creationId xmlns:p14="http://schemas.microsoft.com/office/powerpoint/2010/main" val="1851848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1066800"/>
            <a:ext cx="9067800" cy="5791200"/>
          </a:xfrm>
        </p:spPr>
        <p:txBody>
          <a:bodyPr>
            <a:noAutofit/>
          </a:bodyPr>
          <a:lstStyle/>
          <a:p>
            <a:r>
              <a:rPr lang="en-US" altLang="en-US" sz="2400" dirty="0"/>
              <a:t>Legal analysis. Ask: </a:t>
            </a:r>
          </a:p>
          <a:p>
            <a:pPr lvl="1"/>
            <a:r>
              <a:rPr lang="en-US" altLang="en-US" sz="2000" dirty="0"/>
              <a:t>What was copied?</a:t>
            </a:r>
          </a:p>
          <a:p>
            <a:pPr lvl="1"/>
            <a:r>
              <a:rPr lang="en-US" altLang="en-US" sz="2000" dirty="0"/>
              <a:t>How was it accessed?</a:t>
            </a:r>
          </a:p>
          <a:p>
            <a:pPr lvl="1"/>
            <a:r>
              <a:rPr lang="en-US" altLang="en-US" sz="2000" dirty="0"/>
              <a:t>How was it used?</a:t>
            </a:r>
          </a:p>
          <a:p>
            <a:pPr lvl="1"/>
            <a:r>
              <a:rPr lang="en-US" altLang="en-US" sz="2000" dirty="0"/>
              <a:t>How long will it be retained?</a:t>
            </a:r>
          </a:p>
          <a:p>
            <a:r>
              <a:rPr lang="en-US" altLang="en-US" sz="2400" dirty="0"/>
              <a:t>Fair Use. Ask:</a:t>
            </a:r>
          </a:p>
          <a:p>
            <a:pPr lvl="1"/>
            <a:r>
              <a:rPr lang="en-US" altLang="en-US" sz="2000" dirty="0"/>
              <a:t>How much was copied?</a:t>
            </a:r>
          </a:p>
          <a:p>
            <a:pPr lvl="1"/>
            <a:r>
              <a:rPr lang="en-US" altLang="en-US" sz="2000" dirty="0"/>
              <a:t>Is the material factual/ functional or artistic/ highly creative?</a:t>
            </a:r>
          </a:p>
          <a:p>
            <a:pPr lvl="1"/>
            <a:r>
              <a:rPr lang="en-US" altLang="en-US" sz="2000" dirty="0"/>
              <a:t>What is it being used for (to train competitive algorithms? For a commercial purpose? For research or scholarship?)</a:t>
            </a:r>
          </a:p>
          <a:p>
            <a:pPr lvl="1"/>
            <a:r>
              <a:rPr lang="en-US" altLang="en-US" sz="2000" dirty="0"/>
              <a:t>Was an intermediate copy made?</a:t>
            </a:r>
          </a:p>
          <a:p>
            <a:pPr lvl="2"/>
            <a:r>
              <a:rPr lang="en-US" altLang="en-US" sz="1800" dirty="0"/>
              <a:t>If so, how long will it be retained? </a:t>
            </a:r>
          </a:p>
          <a:p>
            <a:r>
              <a:rPr lang="en-US" altLang="en-US" sz="2400" dirty="0"/>
              <a:t>Practical business considerations</a:t>
            </a:r>
          </a:p>
          <a:p>
            <a:endParaRPr lang="en-US" altLang="en-US" sz="1400" dirty="0"/>
          </a:p>
          <a:p>
            <a:pPr marL="137160" indent="0">
              <a:buNone/>
            </a:pPr>
            <a:endParaRPr lang="en-US" altLang="en-US"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304800"/>
            <a:ext cx="9144000" cy="609600"/>
          </a:xfrm>
        </p:spPr>
        <p:txBody>
          <a:bodyPr>
            <a:noAutofit/>
          </a:bodyPr>
          <a:lstStyle/>
          <a:p>
            <a:pPr eaLnBrk="1" fontAlgn="auto" hangingPunct="1">
              <a:spcAft>
                <a:spcPct val="0"/>
              </a:spcAft>
              <a:defRPr/>
            </a:pPr>
            <a:r>
              <a:rPr lang="en-US" sz="2800" dirty="0"/>
              <a:t>Practical Rules of Thumb for Using Third Party Content, Data and Information to train AI  </a:t>
            </a:r>
          </a:p>
        </p:txBody>
      </p:sp>
    </p:spTree>
    <p:extLst>
      <p:ext uri="{BB962C8B-B14F-4D97-AF65-F5344CB8AC3E}">
        <p14:creationId xmlns:p14="http://schemas.microsoft.com/office/powerpoint/2010/main" val="1389264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410205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072307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1351054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3895484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2542"/>
            <a:ext cx="9145859" cy="59454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152400"/>
            <a:ext cx="9220200" cy="609600"/>
          </a:xfrm>
        </p:spPr>
        <p:txBody>
          <a:bodyPr>
            <a:noAutofit/>
          </a:bodyPr>
          <a:lstStyle/>
          <a:p>
            <a:r>
              <a:rPr lang="en-US" sz="1800" i="1" dirty="0"/>
              <a:t>VIP Productions LLC v. Jack Daniel's Properties, Inc</a:t>
            </a:r>
            <a:r>
              <a:rPr lang="en-US" sz="1800" dirty="0"/>
              <a:t>., 599 U.S. 140 (2023)</a:t>
            </a:r>
            <a:r>
              <a:rPr lang="en-US" sz="2800" dirty="0"/>
              <a:t> </a:t>
            </a:r>
            <a:endParaRPr lang="en-US" sz="2000" dirty="0"/>
          </a:p>
        </p:txBody>
      </p:sp>
    </p:spTree>
    <p:extLst>
      <p:ext uri="{BB962C8B-B14F-4D97-AF65-F5344CB8AC3E}">
        <p14:creationId xmlns:p14="http://schemas.microsoft.com/office/powerpoint/2010/main" val="283722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775" y="1920478"/>
            <a:ext cx="3600450" cy="3051572"/>
          </a:xfrm>
          <a:prstGeom prst="rect">
            <a:avLst/>
          </a:prstGeom>
        </p:spPr>
      </p:pic>
    </p:spTree>
    <p:extLst>
      <p:ext uri="{BB962C8B-B14F-4D97-AF65-F5344CB8AC3E}">
        <p14:creationId xmlns:p14="http://schemas.microsoft.com/office/powerpoint/2010/main" val="3332139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457200" y="457200"/>
            <a:ext cx="8534400" cy="6324599"/>
          </a:xfrm>
        </p:spPr>
        <p:txBody>
          <a:bodyPr>
            <a:normAutofit/>
          </a:bodyPr>
          <a:lstStyle/>
          <a:p>
            <a:pPr lvl="0">
              <a:buClr>
                <a:prstClr val="white"/>
              </a:buClr>
            </a:pPr>
            <a:r>
              <a:rPr lang="en-US" altLang="en-US" dirty="0"/>
              <a:t>An NFT may be reproduced, distributed or publicly displayed, implicating copyright rights</a:t>
            </a:r>
          </a:p>
          <a:p>
            <a:pPr lvl="0">
              <a:buClr>
                <a:prstClr val="white"/>
              </a:buClr>
            </a:pPr>
            <a:r>
              <a:rPr lang="en-US" altLang="en-US" dirty="0"/>
              <a:t>If you buy an NFT you don’t necessarily acquire underlying IP rights to exploit the work (beyond being able to resell the NFT)</a:t>
            </a:r>
          </a:p>
          <a:p>
            <a:pPr lvl="0">
              <a:buClr>
                <a:prstClr val="white"/>
              </a:buClr>
            </a:pPr>
            <a:r>
              <a:rPr lang="en-US" sz="1350" i="1" dirty="0"/>
              <a:t>Miramax, LLC v. Tarantino,</a:t>
            </a:r>
            <a:r>
              <a:rPr lang="en-US" sz="1350"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Yuga Labs, Inc. v. Ripps, </a:t>
            </a:r>
            <a:r>
              <a:rPr lang="en-US" altLang="en-US"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Case No. CV 22-4355-JFW(JEMx), 2023 WL 3316748 (C.D. Cal. Apr. 21, 2023) (Bored Ape Yacht Club)</a:t>
            </a:r>
          </a:p>
          <a:p>
            <a:pPr lvl="0">
              <a:buClr>
                <a:prstClr val="white"/>
              </a:buClr>
            </a:pPr>
            <a:r>
              <a:rPr lang="en-US" altLang="en-US"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Nike, Inc. v. StockX, </a:t>
            </a:r>
            <a:r>
              <a:rPr lang="en-US" altLang="en-US"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22-CV-00983 (VEC)(SN) (S.D.N.Y.)</a:t>
            </a:r>
          </a:p>
          <a:p>
            <a:pPr lvl="0">
              <a:buClr>
                <a:prstClr val="white"/>
              </a:buClr>
            </a:pPr>
            <a:r>
              <a:rPr lang="en-US" altLang="en-US"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16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p>
          <a:p>
            <a:pPr lvl="1">
              <a:buClr>
                <a:prstClr val="white"/>
              </a:buClr>
            </a:pP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Jury trial (Feb. 2023): </a:t>
            </a:r>
          </a:p>
          <a:p>
            <a:pPr lvl="2">
              <a:buClr>
                <a:prstClr val="white"/>
              </a:buClr>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MetaBirkin NFTs - not protected speech</a:t>
            </a:r>
          </a:p>
          <a:p>
            <a:pPr lvl="2">
              <a:buClr>
                <a:prstClr val="white"/>
              </a:buClr>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$133,000 damages</a:t>
            </a:r>
            <a:endPar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lvl="1">
              <a:buClr>
                <a:prstClr val="white"/>
              </a:buClr>
            </a:pP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Permanent injunction </a:t>
            </a:r>
          </a:p>
          <a:p>
            <a:pPr lvl="2">
              <a:buClr>
                <a:prstClr val="white"/>
              </a:buClr>
            </a:pPr>
            <a:r>
              <a:rPr lang="en-US" altLang="en-US" sz="1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a:t>
            </a: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_ F. Supp. 3d _, </a:t>
            </a:r>
          </a:p>
          <a:p>
            <a:pPr marL="678942" lvl="2" indent="0">
              <a:buClr>
                <a:prstClr val="white"/>
              </a:buClr>
              <a:buNone/>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2023 WL 4145518 (S.D.N.Y. June 23, 2023)</a:t>
            </a:r>
          </a:p>
          <a:p>
            <a:pPr lvl="1">
              <a:buClr>
                <a:prstClr val="white"/>
              </a:buClr>
            </a:pPr>
            <a:endParaRPr lang="en-US" altLang="en-US" sz="21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1200151" y="-152400"/>
            <a:ext cx="6712744" cy="609600"/>
          </a:xfrm>
        </p:spPr>
        <p:txBody>
          <a:bodyPr>
            <a:noAutofit/>
          </a:bodyPr>
          <a:lstStyle/>
          <a:p>
            <a:pPr eaLnBrk="1" hangingPunct="1"/>
            <a:r>
              <a:rPr lang="en-US" altLang="en-US" sz="2100" dirty="0"/>
              <a:t>NFTs and IP law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8359" y="4495800"/>
            <a:ext cx="4425641" cy="2133600"/>
          </a:xfrm>
          <a:prstGeom prst="rect">
            <a:avLst/>
          </a:prstGeom>
        </p:spPr>
      </p:pic>
    </p:spTree>
    <p:extLst>
      <p:ext uri="{BB962C8B-B14F-4D97-AF65-F5344CB8AC3E}">
        <p14:creationId xmlns:p14="http://schemas.microsoft.com/office/powerpoint/2010/main" val="3660979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585534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YYGM SA v. Redbubble, Inc</a:t>
            </a:r>
            <a:r>
              <a:rPr lang="en-US" sz="5600" dirty="0">
                <a:latin typeface="Book Antiqua" panose="02040602050305030304" pitchFamily="18" charset="0"/>
              </a:rPr>
              <a:t>., 75 F.4th 995 (9th Cir. 2023)</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50" dirty="0">
                <a:latin typeface="Book Antiqua" panose="02040602050305030304" pitchFamily="18" charset="0"/>
              </a:rPr>
              <a:t>willful blindness that gives rise to contributory liability for trademark infringement requires the defendant to have specific knowledge of infringers or instances of infringement</a:t>
            </a:r>
          </a:p>
          <a:p>
            <a:pPr lvl="1">
              <a:lnSpc>
                <a:spcPts val="800"/>
              </a:lnSpc>
              <a:spcBef>
                <a:spcPts val="0"/>
              </a:spcBef>
            </a:pPr>
            <a:endParaRPr lang="en-US" sz="5450" dirty="0">
              <a:latin typeface="Book Antiqua" panose="02040602050305030304" pitchFamily="18" charset="0"/>
            </a:endParaRPr>
          </a:p>
          <a:p>
            <a:pPr lvl="1">
              <a:lnSpc>
                <a:spcPts val="800"/>
              </a:lnSpc>
              <a:spcBef>
                <a:spcPts val="0"/>
              </a:spcBef>
            </a:pPr>
            <a:r>
              <a:rPr lang="en-US" sz="5450" dirty="0">
                <a:latin typeface="Book Antiqua" panose="02040602050305030304" pitchFamily="18" charset="0"/>
              </a:rPr>
              <a:t>without specific knowledge of infringers or instances of infringement, there is no duty to look for trademark infringement by others on one's property</a:t>
            </a:r>
            <a:endParaRPr lang="en-US" sz="5600" dirty="0">
              <a:latin typeface="Book Antiqua" panose="02040602050305030304" pitchFamily="18" charset="0"/>
            </a:endParaRP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842806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i="1" dirty="0"/>
              <a:t>Twitter, Inc. v. </a:t>
            </a:r>
            <a:r>
              <a:rPr lang="en-US" sz="1200" i="1" dirty="0" err="1"/>
              <a:t>Taamneh</a:t>
            </a:r>
            <a:r>
              <a:rPr lang="en-US" sz="1200" dirty="0"/>
              <a:t>, 598 U.S. 471 (2023)</a:t>
            </a:r>
          </a:p>
          <a:p>
            <a:pPr>
              <a:lnSpc>
                <a:spcPct val="120000"/>
              </a:lnSpc>
              <a:spcBef>
                <a:spcPct val="0"/>
              </a:spcBef>
              <a:defRPr/>
            </a:pPr>
            <a:r>
              <a:rPr lang="en-US" sz="1200" i="1" dirty="0"/>
              <a:t>Gonzalez v. Google LLC</a:t>
            </a:r>
            <a:r>
              <a:rPr lang="en-US" sz="1200" dirty="0"/>
              <a:t>, 598 U.S. 617 (2023)</a:t>
            </a:r>
          </a:p>
          <a:p>
            <a:pPr>
              <a:lnSpc>
                <a:spcPct val="120000"/>
              </a:lnSpc>
              <a:spcBef>
                <a:spcPct val="0"/>
              </a:spcBef>
              <a:defRPr/>
            </a:pPr>
            <a:r>
              <a:rPr lang="en-US" sz="1200" i="1" dirty="0"/>
              <a:t>G.G. v. Salesforce, Inc., </a:t>
            </a:r>
            <a:r>
              <a:rPr lang="en-US" sz="1200" dirty="0"/>
              <a:t>76 F.4th 544 (7th Cir. 2023)</a:t>
            </a:r>
          </a:p>
          <a:p>
            <a:pPr>
              <a:lnSpc>
                <a:spcPct val="120000"/>
              </a:lnSpc>
              <a:spcBef>
                <a:spcPct val="0"/>
              </a:spcBef>
              <a:defRPr/>
            </a:pPr>
            <a:r>
              <a:rPr lang="en-US" sz="1200" i="1" dirty="0" err="1"/>
              <a:t>Rigsby</a:t>
            </a:r>
            <a:r>
              <a:rPr lang="en-US" sz="1200" i="1" dirty="0"/>
              <a:t> v. </a:t>
            </a:r>
            <a:r>
              <a:rPr lang="en-US" sz="1200" i="1" dirty="0" err="1"/>
              <a:t>GoDaddy</a:t>
            </a:r>
            <a:r>
              <a:rPr lang="en-US" sz="1200" i="1" dirty="0"/>
              <a:t> Inc., </a:t>
            </a:r>
            <a:r>
              <a:rPr lang="en-US" sz="1200" dirty="0"/>
              <a:t>59 F.4th 998 (9th Cir. 2023) (CDA applied to a domain name registrar)</a:t>
            </a:r>
          </a:p>
          <a:p>
            <a:pPr marL="411480" lvl="1" indent="-308610">
              <a:lnSpc>
                <a:spcPct val="120000"/>
              </a:lnSpc>
              <a:spcBef>
                <a:spcPct val="0"/>
              </a:spcBef>
              <a:buClr>
                <a:schemeClr val="tx1">
                  <a:shade val="95000"/>
                </a:schemeClr>
              </a:buClr>
              <a:buSzPct val="65000"/>
              <a:buFont typeface="Wingdings 2"/>
              <a:buChar char=""/>
              <a:defRPr/>
            </a:pPr>
            <a:r>
              <a:rPr lang="en-US" sz="1050" i="1" dirty="0"/>
              <a:t>Doe v. Snap, Inc., </a:t>
            </a:r>
            <a:r>
              <a:rPr lang="en-US" sz="1050" dirty="0"/>
              <a:t>_ F.4</a:t>
            </a:r>
            <a:r>
              <a:rPr lang="en-US" sz="1050" baseline="30000" dirty="0"/>
              <a:t>th</a:t>
            </a:r>
            <a:r>
              <a:rPr lang="en-US" sz="1050" dirty="0"/>
              <a:t> _, 2023 WL 8705665 (5th Cir.  Dec. 18, 2023) (denying </a:t>
            </a:r>
            <a:r>
              <a:rPr lang="en-US" sz="1050" i="1" dirty="0" err="1"/>
              <a:t>en</a:t>
            </a:r>
            <a:r>
              <a:rPr lang="en-US" sz="1050" i="1" dirty="0"/>
              <a:t> banc </a:t>
            </a:r>
            <a:r>
              <a:rPr lang="en-US" sz="1050" dirty="0"/>
              <a:t>review, affirming dismissal) </a:t>
            </a:r>
            <a:endParaRPr lang="en-US" sz="1050" i="1" dirty="0"/>
          </a:p>
          <a:p>
            <a:pPr>
              <a:lnSpc>
                <a:spcPct val="120000"/>
              </a:lnSpc>
              <a:spcBef>
                <a:spcPct val="0"/>
              </a:spcBef>
              <a:defRPr/>
            </a:pPr>
            <a:r>
              <a:rPr lang="en-US" sz="1200" i="1" dirty="0"/>
              <a:t>In re: Social Media Adolescent Addiction/ Personal Injury/ Products Liability Litigation</a:t>
            </a:r>
            <a:r>
              <a:rPr lang="en-US" sz="1200" dirty="0"/>
              <a:t>, _ F. Supp. 3d _, 2023 WL 7524912 (N.D. Cal. Nov. 14, 2023) (holding design defect product liability claims not related to publication of third party content outside the scope of the CDA, while claims related to publication were preempted)</a:t>
            </a:r>
          </a:p>
          <a:p>
            <a:pPr>
              <a:lnSpc>
                <a:spcPct val="120000"/>
              </a:lnSpc>
              <a:spcBef>
                <a:spcPct val="0"/>
              </a:spcBef>
              <a:defRPr/>
            </a:pPr>
            <a:endParaRPr lang="en-US" sz="1200" i="1" dirty="0"/>
          </a:p>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5</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t>Doe v. Snap, Inc., </a:t>
            </a:r>
            <a:r>
              <a:rPr lang="en-US" sz="1050" dirty="0"/>
              <a:t>_ F.4</a:t>
            </a:r>
            <a:r>
              <a:rPr lang="en-US" sz="1050" baseline="30000" dirty="0"/>
              <a:t>th</a:t>
            </a:r>
            <a:r>
              <a:rPr lang="en-US" sz="1050" dirty="0"/>
              <a:t> _, 2023 WL 8705665 (5th Cir.  Dec. 18, 2023) (denying </a:t>
            </a:r>
            <a:r>
              <a:rPr lang="en-US" sz="1050" i="1" dirty="0" err="1"/>
              <a:t>en</a:t>
            </a:r>
            <a:r>
              <a:rPr lang="en-US" sz="1050" i="1" dirty="0"/>
              <a:t> banc </a:t>
            </a:r>
            <a:r>
              <a:rPr lang="en-US" sz="1050" dirty="0"/>
              <a:t>review, affirming dismissal) </a:t>
            </a:r>
            <a:endParaRPr lang="en-US" sz="1050" i="1" dirty="0">
              <a:effectLst/>
            </a:endParaRP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Conduct as content</a:t>
            </a:r>
          </a:p>
          <a:p>
            <a:pPr lvl="1">
              <a:lnSpc>
                <a:spcPct val="120000"/>
              </a:lnSpc>
              <a:spcBef>
                <a:spcPct val="0"/>
              </a:spcBef>
              <a:defRPr/>
            </a:pPr>
            <a:r>
              <a:rPr lang="en-US" sz="1200" i="1" dirty="0"/>
              <a:t>Gonzalez v. Google LLC, </a:t>
            </a:r>
            <a:r>
              <a:rPr lang="en-US" sz="1200" dirty="0"/>
              <a:t>2 F.4th 871, 890 (9th Cir. 2021), </a:t>
            </a:r>
            <a:r>
              <a:rPr lang="en-US" sz="1200" i="1" dirty="0"/>
              <a:t>vacated</a:t>
            </a:r>
            <a:r>
              <a:rPr lang="en-US" sz="1200" dirty="0"/>
              <a:t>, 598 U.S. 617 (2023) </a:t>
            </a:r>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argued that courts should limit who is a publisher or Congress should take 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a:lnSpc>
                <a:spcPct val="120000"/>
              </a:lnSpc>
              <a:spcBef>
                <a:spcPct val="0"/>
              </a:spcBef>
              <a:defRPr/>
            </a:pPr>
            <a:r>
              <a:rPr lang="en-US" sz="1200" i="1" dirty="0"/>
              <a:t>Preventing Online Censorship</a:t>
            </a:r>
            <a:r>
              <a:rPr lang="en-US" sz="1200" dirty="0"/>
              <a:t>, Executive Order No. 13,925 of May 28, 2020, 85 Fed. Reg. 34079 (June 2, 2020), </a:t>
            </a:r>
            <a:r>
              <a:rPr lang="en-US" sz="1200" i="1" dirty="0"/>
              <a:t>revoked by, Revocation of Certain Presidential Actions and Technical Amendment, Executive Order 14029 of May 14, 2021</a:t>
            </a:r>
            <a:r>
              <a:rPr lang="en-US" sz="1200" dirty="0"/>
              <a:t>, 86 Fed. Reg. 27025 (May 19, 2021)</a:t>
            </a:r>
          </a:p>
        </p:txBody>
      </p:sp>
    </p:spTree>
    <p:extLst>
      <p:ext uri="{BB962C8B-B14F-4D97-AF65-F5344CB8AC3E}">
        <p14:creationId xmlns:p14="http://schemas.microsoft.com/office/powerpoint/2010/main" val="12162514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381000"/>
          </a:xfrm>
        </p:spPr>
        <p:txBody>
          <a:bodyPr>
            <a:noAutofit/>
          </a:bodyPr>
          <a:lstStyle/>
          <a:p>
            <a:pPr>
              <a:defRPr/>
            </a:pPr>
            <a:r>
              <a:rPr lang="en-US" sz="2800" dirty="0"/>
              <a:t>230 – Intellectual Property/ FOSTA-SESTA</a:t>
            </a:r>
            <a:r>
              <a:rPr lang="en-US" sz="3200" dirty="0"/>
              <a:t> </a:t>
            </a:r>
          </a:p>
        </p:txBody>
      </p:sp>
      <p:sp>
        <p:nvSpPr>
          <p:cNvPr id="4644867" name="Rectangle 3"/>
          <p:cNvSpPr>
            <a:spLocks noGrp="1" noRot="1" noChangeArrowheads="1"/>
          </p:cNvSpPr>
          <p:nvPr>
            <p:ph type="body" idx="1"/>
          </p:nvPr>
        </p:nvSpPr>
        <p:spPr>
          <a:xfrm>
            <a:off x="76200" y="381000"/>
            <a:ext cx="8994775" cy="64770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 </a:t>
            </a:r>
          </a:p>
          <a:p>
            <a:pPr lvl="2">
              <a:lnSpc>
                <a:spcPct val="80000"/>
              </a:lnSpc>
              <a:defRPr/>
            </a:pPr>
            <a:r>
              <a:rPr lang="en-US" sz="5350" i="1" dirty="0"/>
              <a:t>But see G.G. v. Salesforce, Inc., </a:t>
            </a:r>
            <a:r>
              <a:rPr lang="en-US" sz="5350" dirty="0"/>
              <a:t>76 F.4th 544 (7th Cir. 2023)</a:t>
            </a:r>
          </a:p>
          <a:p>
            <a:pPr lvl="2">
              <a:lnSpc>
                <a:spcPct val="80000"/>
              </a:lnSpc>
              <a:defRPr/>
            </a:pPr>
            <a:r>
              <a:rPr lang="en-US" sz="5350" i="1" dirty="0"/>
              <a:t>Woodhull Freedom Foundation v. United States, </a:t>
            </a:r>
            <a:r>
              <a:rPr lang="en-US" sz="5350" dirty="0"/>
              <a:t>72 F.4th 1286 (D.C. Cir. 2023) (upholding FOSTA-SESTA)</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lvl="2">
              <a:lnSpc>
                <a:spcPct val="80000"/>
              </a:lnSpc>
              <a:defRPr/>
            </a:pPr>
            <a:r>
              <a:rPr lang="en-US" sz="5500" i="1" dirty="0" err="1"/>
              <a:t>Ratermann</a:t>
            </a:r>
            <a:r>
              <a:rPr lang="en-US" sz="5500" i="1" dirty="0"/>
              <a:t> v. Pierre Fabre USA, Inc., </a:t>
            </a:r>
            <a:r>
              <a:rPr lang="en-US" sz="5500" dirty="0"/>
              <a:t>651 F. Supp. 3d 657 (S.D.N.Y. 2023) (right of publicity)</a:t>
            </a:r>
            <a:endParaRPr lang="en-US" sz="5500" i="1" dirty="0"/>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Lanham Act false advertising claims, where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28449183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1187694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The U.S. Supreme Court will evaluate Florida and Texas laws that regulate speech by social media companies </a:t>
            </a:r>
          </a:p>
          <a:p>
            <a:pPr lvl="1">
              <a:lnSpc>
                <a:spcPct val="120000"/>
              </a:lnSpc>
              <a:spcBef>
                <a:spcPct val="0"/>
              </a:spcBef>
              <a:defRPr/>
            </a:pPr>
            <a:r>
              <a:rPr lang="en-US" sz="1200" i="1" dirty="0" err="1"/>
              <a:t>NetChoice</a:t>
            </a:r>
            <a:r>
              <a:rPr lang="en-US" sz="1200" i="1" dirty="0"/>
              <a:t>, LLC  v. Paxton, </a:t>
            </a:r>
            <a:r>
              <a:rPr lang="en-US" sz="1200" dirty="0"/>
              <a:t>142 S. Ct. 1715</a:t>
            </a:r>
            <a:r>
              <a:rPr lang="en-US" sz="1200" i="1" dirty="0"/>
              <a:t> </a:t>
            </a:r>
            <a:r>
              <a:rPr lang="en-US" sz="1200" dirty="0"/>
              <a:t>(2022)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a:lnSpc>
                <a:spcPct val="120000"/>
              </a:lnSpc>
              <a:spcBef>
                <a:spcPct val="0"/>
              </a:spcBef>
              <a:defRPr/>
            </a:pPr>
            <a:r>
              <a:rPr lang="en-US" sz="1200" i="1" dirty="0"/>
              <a:t>X Corp. v. </a:t>
            </a:r>
            <a:r>
              <a:rPr lang="en-US" sz="1200" i="1" dirty="0" err="1"/>
              <a:t>Bonta</a:t>
            </a:r>
            <a:r>
              <a:rPr lang="en-US" sz="1200" i="1" dirty="0"/>
              <a:t>, </a:t>
            </a:r>
            <a:r>
              <a:rPr lang="en-US" sz="1200" dirty="0"/>
              <a:t>2023 WL 8948286 (E.D. Cal. Dec. 28, 2023) (upholding the Constitutionality of AB 587, which requires social media companies to post their </a:t>
            </a:r>
            <a:r>
              <a:rPr lang="en-US" sz="1200" dirty="0" err="1"/>
              <a:t>ToS</a:t>
            </a:r>
            <a:r>
              <a:rPr lang="en-US" sz="1200" dirty="0"/>
              <a:t> for users and submit twice yearly </a:t>
            </a:r>
            <a:r>
              <a:rPr lang="en-US" sz="1200" dirty="0" err="1"/>
              <a:t>ToS</a:t>
            </a:r>
            <a:r>
              <a:rPr lang="en-US" sz="1200" dirty="0"/>
              <a:t> reports to the Attorney General containing their current </a:t>
            </a:r>
            <a:r>
              <a:rPr lang="en-US" sz="1200" dirty="0" err="1"/>
              <a:t>ToS</a:t>
            </a:r>
            <a:r>
              <a:rPr lang="en-US" sz="1200" dirty="0"/>
              <a:t> and describing their content moderation practices with respect to hate speech and racism, extremism or radicalization, disinformation or misinformation, harassment, and foreign political interference)</a:t>
            </a:r>
          </a:p>
          <a:p>
            <a:pPr>
              <a:lnSpc>
                <a:spcPct val="120000"/>
              </a:lnSpc>
              <a:spcBef>
                <a:spcPct val="0"/>
              </a:spcBef>
              <a:defRPr/>
            </a:pPr>
            <a:r>
              <a:rPr lang="en-US" sz="1200" i="1" dirty="0"/>
              <a:t>Free Speech Coalition v. </a:t>
            </a:r>
            <a:r>
              <a:rPr lang="en-US" sz="1200" i="1" dirty="0" err="1"/>
              <a:t>Colmenero</a:t>
            </a:r>
            <a:r>
              <a:rPr lang="en-US" sz="1200" dirty="0"/>
              <a:t>, _ F. Supp. _, 2023 WL 5655712 (W.D. Tex. 2023) (striking down a Texas law imposing age-verification and warning requirements on porn sites harmful to minors)</a:t>
            </a:r>
          </a:p>
          <a:p>
            <a:pPr>
              <a:lnSpc>
                <a:spcPct val="120000"/>
              </a:lnSpc>
              <a:spcBef>
                <a:spcPct val="0"/>
              </a:spcBef>
              <a:defRPr/>
            </a:pPr>
            <a:r>
              <a:rPr lang="en-US" sz="1200" dirty="0"/>
              <a:t>Utah child screening and curfew law (3/1/24)</a:t>
            </a:r>
          </a:p>
          <a:p>
            <a:pPr>
              <a:lnSpc>
                <a:spcPct val="120000"/>
              </a:lnSpc>
              <a:spcBef>
                <a:spcPct val="0"/>
              </a:spcBef>
              <a:defRPr/>
            </a:pPr>
            <a:r>
              <a:rPr lang="en-US" sz="1200" dirty="0"/>
              <a:t>California child protection law – AB 2273</a:t>
            </a:r>
          </a:p>
          <a:p>
            <a:pPr lvl="1">
              <a:lnSpc>
                <a:spcPct val="120000"/>
              </a:lnSpc>
              <a:spcBef>
                <a:spcPct val="0"/>
              </a:spcBef>
              <a:defRPr/>
            </a:pPr>
            <a:r>
              <a:rPr lang="en-US" sz="11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68968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62706" y="43934"/>
            <a:ext cx="9081294" cy="369332"/>
          </a:xfrm>
        </p:spPr>
        <p:txBody>
          <a:bodyPr>
            <a:noAutofit/>
          </a:bodyPr>
          <a:lstStyle/>
          <a:p>
            <a:pPr>
              <a:defRPr/>
            </a:pPr>
            <a:r>
              <a:rPr lang="en-US" sz="2000" dirty="0"/>
              <a:t>Can public officials block users from their social media accounts? </a:t>
            </a:r>
            <a:endParaRPr lang="en-US" sz="4000" i="1" dirty="0"/>
          </a:p>
        </p:txBody>
      </p:sp>
      <p:sp>
        <p:nvSpPr>
          <p:cNvPr id="4644867" name="Rectangle 3"/>
          <p:cNvSpPr>
            <a:spLocks noGrp="1" noRot="1" noChangeArrowheads="1"/>
          </p:cNvSpPr>
          <p:nvPr>
            <p:ph type="body" idx="1"/>
          </p:nvPr>
        </p:nvSpPr>
        <p:spPr>
          <a:xfrm>
            <a:off x="0" y="43934"/>
            <a:ext cx="9144000" cy="6814066"/>
          </a:xfrm>
        </p:spPr>
        <p:txBody>
          <a:bodyPr>
            <a:noAutofit/>
          </a:bodyPr>
          <a:lstStyle/>
          <a:p>
            <a:pPr>
              <a:lnSpc>
                <a:spcPct val="120000"/>
              </a:lnSpc>
              <a:spcBef>
                <a:spcPct val="0"/>
              </a:spcBef>
              <a:defRPr/>
            </a:pPr>
            <a:endParaRPr lang="en-US" sz="1400" dirty="0"/>
          </a:p>
          <a:p>
            <a:pPr>
              <a:lnSpc>
                <a:spcPct val="120000"/>
              </a:lnSpc>
              <a:spcBef>
                <a:spcPct val="0"/>
              </a:spcBef>
              <a:defRPr/>
            </a:pPr>
            <a:r>
              <a:rPr lang="en-US" sz="1800" i="1" dirty="0"/>
              <a:t>Garnier v. O'Connor-Ratcliff</a:t>
            </a:r>
            <a:r>
              <a:rPr lang="en-US" sz="1800" dirty="0"/>
              <a:t>, 41 F.4th 1158 (9th Cir. 2022), </a:t>
            </a:r>
            <a:r>
              <a:rPr lang="en-US" sz="1800" i="1" dirty="0"/>
              <a:t>cert. granted sub nom. O’Connor-Ratcliff v. Garnier</a:t>
            </a:r>
            <a:r>
              <a:rPr lang="en-US" sz="1800" dirty="0"/>
              <a:t>, _ U.S. _, 2023 WL 3046119 (Apr. 24, 2023)</a:t>
            </a:r>
          </a:p>
          <a:p>
            <a:pPr lvl="1">
              <a:lnSpc>
                <a:spcPct val="120000"/>
              </a:lnSpc>
              <a:spcBef>
                <a:spcPct val="0"/>
              </a:spcBef>
              <a:defRPr/>
            </a:pPr>
            <a:r>
              <a:rPr lang="en-US" sz="1600" dirty="0"/>
              <a:t>The Ninth Circuit held that </a:t>
            </a:r>
            <a:r>
              <a:rPr lang="en-US" sz="1400" dirty="0"/>
              <a:t>school board members could not block critics from spamming their personal accounts where they posted information about their work on the school board</a:t>
            </a:r>
          </a:p>
          <a:p>
            <a:pPr lvl="1">
              <a:lnSpc>
                <a:spcPct val="120000"/>
              </a:lnSpc>
              <a:spcBef>
                <a:spcPct val="0"/>
              </a:spcBef>
              <a:defRPr/>
            </a:pPr>
            <a:r>
              <a:rPr lang="en-US" sz="1400" dirty="0"/>
              <a:t>Issue: Whether a public official engages in state action subject to the First Amendment by blocking an individual from the official’s personal social-media account, when the official uses the account to feature their job and communicate about job-related matters with the public, but does not do so pursuant to any governmental authority or duty</a:t>
            </a:r>
          </a:p>
          <a:p>
            <a:pPr>
              <a:lnSpc>
                <a:spcPct val="120000"/>
              </a:lnSpc>
              <a:spcBef>
                <a:spcPct val="0"/>
              </a:spcBef>
              <a:defRPr/>
            </a:pPr>
            <a:r>
              <a:rPr lang="en-US" sz="1800" i="1" dirty="0"/>
              <a:t>Lindke v. Freed</a:t>
            </a:r>
            <a:r>
              <a:rPr lang="en-US" sz="1800" dirty="0"/>
              <a:t>, 37 F.4th 1199 (6th Cir. 2022), </a:t>
            </a:r>
            <a:r>
              <a:rPr lang="en-US" sz="1800" i="1" dirty="0"/>
              <a:t>cert. granted, </a:t>
            </a:r>
            <a:r>
              <a:rPr lang="en-US" sz="1800" dirty="0"/>
              <a:t>2023 WL 3046121 (Apr. 24, 2023)</a:t>
            </a:r>
          </a:p>
          <a:p>
            <a:pPr lvl="1">
              <a:lnSpc>
                <a:spcPct val="120000"/>
              </a:lnSpc>
              <a:spcBef>
                <a:spcPct val="0"/>
              </a:spcBef>
              <a:defRPr/>
            </a:pPr>
            <a:r>
              <a:rPr lang="en-US" sz="1400" dirty="0"/>
              <a:t>The Sixth Circuit held that a city manager's conduct in deleting social media user's comments and blocking the user did not constitute “state action” such that he could be liable under § 1983</a:t>
            </a:r>
          </a:p>
          <a:p>
            <a:pPr lvl="1">
              <a:lnSpc>
                <a:spcPct val="120000"/>
              </a:lnSpc>
              <a:spcBef>
                <a:spcPct val="0"/>
              </a:spcBef>
              <a:defRPr/>
            </a:pPr>
            <a:r>
              <a:rPr lang="en-US" sz="1400" dirty="0"/>
              <a:t>Issue: Whether a public official’s social media activity can constitute state action only if the official used the account to perform a governmental duty or under the authority of his or her office</a:t>
            </a:r>
          </a:p>
          <a:p>
            <a:pPr>
              <a:lnSpc>
                <a:spcPct val="120000"/>
              </a:lnSpc>
              <a:spcBef>
                <a:spcPct val="0"/>
              </a:spcBef>
              <a:defRPr/>
            </a:pPr>
            <a:r>
              <a:rPr lang="en-US" sz="1800" dirty="0"/>
              <a:t>Earlier case:</a:t>
            </a:r>
          </a:p>
          <a:p>
            <a:pPr lvl="1">
              <a:lnSpc>
                <a:spcPct val="120000"/>
              </a:lnSpc>
              <a:spcBef>
                <a:spcPct val="0"/>
              </a:spcBef>
              <a:defRPr/>
            </a:pPr>
            <a:r>
              <a:rPr lang="en-US" sz="1600" i="1" dirty="0"/>
              <a:t>Knight First Amendment Institute v. Trump</a:t>
            </a:r>
            <a:r>
              <a:rPr lang="en-US" sz="1600" dirty="0"/>
              <a:t>, 928 F.3d 226 (2d Cir. 2019)</a:t>
            </a:r>
          </a:p>
          <a:p>
            <a:pPr lvl="2">
              <a:lnSpc>
                <a:spcPct val="120000"/>
              </a:lnSpc>
              <a:spcBef>
                <a:spcPct val="0"/>
              </a:spcBef>
              <a:defRPr/>
            </a:pPr>
            <a:r>
              <a:rPr lang="en-US" sz="1100" dirty="0"/>
              <a:t>Holding that President Trump’s Twitter account was a public forum</a:t>
            </a:r>
          </a:p>
          <a:p>
            <a:pPr lvl="2">
              <a:lnSpc>
                <a:spcPct val="120000"/>
              </a:lnSpc>
              <a:spcBef>
                <a:spcPct val="0"/>
              </a:spcBef>
              <a:defRPr/>
            </a:pPr>
            <a:r>
              <a:rPr lang="en-US" sz="1100" dirty="0"/>
              <a:t>Trump, as President, acted in a government capacity in blocking users, which amounted to unconstitutional viewpoint discrimination</a:t>
            </a:r>
          </a:p>
          <a:p>
            <a:pPr lvl="1">
              <a:lnSpc>
                <a:spcPct val="120000"/>
              </a:lnSpc>
              <a:spcBef>
                <a:spcPct val="0"/>
              </a:spcBef>
              <a:defRPr/>
            </a:pPr>
            <a:r>
              <a:rPr lang="en-US" sz="1400" i="1" dirty="0"/>
              <a:t>Biden v. Knight First Amendment Institute</a:t>
            </a:r>
            <a:r>
              <a:rPr lang="en-US" sz="1400" dirty="0"/>
              <a:t>, 141 S. Ct. 1220, 1221 (2021) (Thomas, J. concurring in denying cert. due to mootness)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endParaRPr lang="en-US" sz="1200" dirty="0"/>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5703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59907445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76200"/>
            <a:ext cx="9144000" cy="762000"/>
          </a:xfrm>
          <a:ln>
            <a:solidFill>
              <a:schemeClr val="tx1"/>
            </a:solidFill>
          </a:ln>
        </p:spPr>
        <p:txBody>
          <a:bodyPr>
            <a:noAutofit/>
          </a:bodyPr>
          <a:lstStyle/>
          <a:p>
            <a:pPr>
              <a:defRPr/>
            </a:pPr>
            <a:r>
              <a:rPr lang="en-US" sz="2400" dirty="0"/>
              <a:t>CPRA/Security Breach Class Action Litigation: How to Mitigate the Risks and Win or Favorably Settle Claims </a:t>
            </a:r>
            <a:endParaRPr lang="en-US" sz="2000" dirty="0"/>
          </a:p>
        </p:txBody>
      </p:sp>
      <p:sp>
        <p:nvSpPr>
          <p:cNvPr id="5030915" name="Rectangle 3"/>
          <p:cNvSpPr>
            <a:spLocks noGrp="1" noRot="1" noChangeArrowheads="1"/>
          </p:cNvSpPr>
          <p:nvPr>
            <p:ph idx="1"/>
          </p:nvPr>
        </p:nvSpPr>
        <p:spPr>
          <a:xfrm>
            <a:off x="228600" y="1143000"/>
            <a:ext cx="8839200" cy="5715000"/>
          </a:xfrm>
        </p:spPr>
        <p:txBody>
          <a:bodyPr>
            <a:noAutofit/>
          </a:bodyPr>
          <a:lstStyle/>
          <a:p>
            <a:pPr>
              <a:lnSpc>
                <a:spcPct val="80000"/>
              </a:lnSpc>
              <a:defRPr/>
            </a:pPr>
            <a:r>
              <a:rPr lang="en-US" dirty="0"/>
              <a:t>Claims</a:t>
            </a:r>
          </a:p>
          <a:p>
            <a:pPr lvl="1">
              <a:lnSpc>
                <a:spcPct val="80000"/>
              </a:lnSpc>
              <a:defRPr/>
            </a:pPr>
            <a:r>
              <a:rPr lang="en-US" sz="1600" dirty="0"/>
              <a:t>Anatomy of a CPRA claim and how defendants can use the elements to their advantage</a:t>
            </a:r>
          </a:p>
          <a:p>
            <a:pPr lvl="1">
              <a:lnSpc>
                <a:spcPct val="80000"/>
              </a:lnSpc>
              <a:defRPr/>
            </a:pPr>
            <a:r>
              <a:rPr lang="en-US" sz="1600" dirty="0"/>
              <a:t>Other claims typically joined with CPRA claims</a:t>
            </a:r>
          </a:p>
          <a:p>
            <a:pPr lvl="1">
              <a:lnSpc>
                <a:spcPct val="80000"/>
              </a:lnSpc>
              <a:defRPr/>
            </a:pPr>
            <a:r>
              <a:rPr lang="en-US" sz="1600" dirty="0"/>
              <a:t>Trends: kitchen sink complaints vs narrow claims for negligence and unfair competition</a:t>
            </a:r>
          </a:p>
          <a:p>
            <a:pPr>
              <a:lnSpc>
                <a:spcPct val="80000"/>
              </a:lnSpc>
              <a:defRPr/>
            </a:pPr>
            <a:r>
              <a:rPr lang="en-US" dirty="0"/>
              <a:t>Defense strategies</a:t>
            </a:r>
          </a:p>
          <a:p>
            <a:pPr lvl="1">
              <a:lnSpc>
                <a:spcPct val="80000"/>
              </a:lnSpc>
              <a:defRPr/>
            </a:pPr>
            <a:r>
              <a:rPr lang="en-US" sz="1600" dirty="0"/>
              <a:t>Who are the plaintiffs and their lawyers?</a:t>
            </a:r>
          </a:p>
          <a:p>
            <a:pPr lvl="1">
              <a:lnSpc>
                <a:spcPct val="80000"/>
              </a:lnSpc>
              <a:defRPr/>
            </a:pPr>
            <a:r>
              <a:rPr lang="en-US" sz="1600" dirty="0"/>
              <a:t>What motions to bring – and when to bring them?</a:t>
            </a:r>
          </a:p>
          <a:p>
            <a:pPr lvl="1">
              <a:lnSpc>
                <a:spcPct val="80000"/>
              </a:lnSpc>
              <a:defRPr/>
            </a:pPr>
            <a:r>
              <a:rPr lang="en-US" sz="1600" dirty="0"/>
              <a:t>When to fight and when to settle</a:t>
            </a:r>
          </a:p>
          <a:p>
            <a:pPr>
              <a:lnSpc>
                <a:spcPct val="80000"/>
              </a:lnSpc>
              <a:defRPr/>
            </a:pPr>
            <a:r>
              <a:rPr lang="en-US" dirty="0"/>
              <a:t>Privilege and confidentiality issues</a:t>
            </a:r>
          </a:p>
          <a:p>
            <a:pPr lvl="1">
              <a:lnSpc>
                <a:spcPct val="80000"/>
              </a:lnSpc>
              <a:defRPr/>
            </a:pPr>
            <a:r>
              <a:rPr lang="en-US" sz="1600" dirty="0"/>
              <a:t>Problems that arise when nonlitigators respond to security incidents</a:t>
            </a:r>
          </a:p>
          <a:p>
            <a:pPr>
              <a:lnSpc>
                <a:spcPct val="80000"/>
              </a:lnSpc>
              <a:defRPr/>
            </a:pPr>
            <a:r>
              <a:rPr lang="en-US" dirty="0"/>
              <a:t>Class certification issues and the problem of mass arbitration </a:t>
            </a:r>
          </a:p>
          <a:p>
            <a:pPr>
              <a:lnSpc>
                <a:spcPct val="80000"/>
              </a:lnSpc>
              <a:defRPr/>
            </a:pPr>
            <a:r>
              <a:rPr lang="en-US" dirty="0"/>
              <a:t>A deep dive on settlement strategies, structures and terms </a:t>
            </a:r>
          </a:p>
          <a:p>
            <a:pPr lvl="1">
              <a:lnSpc>
                <a:spcPct val="80000"/>
              </a:lnSpc>
              <a:defRPr/>
            </a:pPr>
            <a:r>
              <a:rPr lang="en-US" sz="1600" dirty="0"/>
              <a:t>Common mistakes, including panicking at the prospect of $750 class claims</a:t>
            </a:r>
          </a:p>
          <a:p>
            <a:pPr lvl="1">
              <a:lnSpc>
                <a:spcPct val="80000"/>
              </a:lnSpc>
              <a:defRPr/>
            </a:pPr>
            <a:r>
              <a:rPr lang="en-US" sz="1600" dirty="0"/>
              <a:t>Individual vs action class settlements</a:t>
            </a:r>
          </a:p>
          <a:p>
            <a:pPr>
              <a:lnSpc>
                <a:spcPct val="80000"/>
              </a:lnSpc>
              <a:defRPr/>
            </a:pPr>
            <a:r>
              <a:rPr lang="en-US" dirty="0"/>
              <a:t>Ways to mitigate risk</a:t>
            </a:r>
            <a:endParaRPr lang="en-US" sz="1600" dirty="0"/>
          </a:p>
          <a:p>
            <a:pPr lvl="1">
              <a:lnSpc>
                <a:spcPct val="80000"/>
              </a:lnSpc>
              <a:defRPr/>
            </a:pPr>
            <a:r>
              <a:rPr lang="en-US" sz="1600" dirty="0"/>
              <a:t>The importance of considering litigation in a company’s compliance program</a:t>
            </a:r>
          </a:p>
          <a:p>
            <a:pPr lvl="1">
              <a:lnSpc>
                <a:spcPct val="80000"/>
              </a:lnSpc>
              <a:defRPr/>
            </a:pPr>
            <a:r>
              <a:rPr lang="en-US" sz="1600" dirty="0"/>
              <a:t>Online and mobile contract formation</a:t>
            </a:r>
          </a:p>
          <a:p>
            <a:pPr lvl="1">
              <a:lnSpc>
                <a:spcPct val="80000"/>
              </a:lnSpc>
              <a:defRPr/>
            </a:pPr>
            <a:r>
              <a:rPr lang="en-US" sz="1600" dirty="0"/>
              <a:t>Arbitration clauses – enforceability and how to deal with mass arbitration</a:t>
            </a:r>
          </a:p>
          <a:p>
            <a:pPr>
              <a:lnSpc>
                <a:spcPct val="80000"/>
              </a:lnSpc>
              <a:defRPr/>
            </a:pPr>
            <a:r>
              <a:rPr lang="en-US" dirty="0"/>
              <a:t>The next frontier </a:t>
            </a:r>
          </a:p>
          <a:p>
            <a:pPr lvl="1">
              <a:lnSpc>
                <a:spcPct val="80000"/>
              </a:lnSpc>
              <a:defRPr/>
            </a:pPr>
            <a:r>
              <a:rPr lang="en-US" sz="1400" dirty="0"/>
              <a:t>CPPA litigation under </a:t>
            </a:r>
            <a:r>
              <a:rPr lang="en-US" sz="1400" i="1" dirty="0"/>
              <a:t>other</a:t>
            </a:r>
            <a:r>
              <a:rPr lang="en-US" sz="1400" dirty="0"/>
              <a:t> provisions of the CPRA</a:t>
            </a:r>
          </a:p>
          <a:p>
            <a:pPr lvl="1">
              <a:lnSpc>
                <a:spcPct val="80000"/>
              </a:lnSpc>
              <a:defRPr/>
            </a:pPr>
            <a:r>
              <a:rPr lang="en-US" altLang="en-US" sz="1600" dirty="0"/>
              <a:t>Washington state’s My Health My Data Act (signed into law 4/27/23), which includes a private right of action </a:t>
            </a:r>
            <a:endParaRPr lang="en-US" altLang="en-US" sz="2400" dirty="0"/>
          </a:p>
          <a:p>
            <a:pPr marL="585216" lvl="1" indent="0">
              <a:lnSpc>
                <a:spcPct val="80000"/>
              </a:lnSpc>
              <a:buNone/>
              <a:defRPr/>
            </a:pPr>
            <a:endParaRPr lang="en-US" sz="1800" dirty="0"/>
          </a:p>
          <a:p>
            <a:pPr>
              <a:lnSpc>
                <a:spcPct val="80000"/>
              </a:lnSpc>
              <a:defRPr/>
            </a:pPr>
            <a:endParaRPr lang="en-US" sz="2000" dirty="0"/>
          </a:p>
        </p:txBody>
      </p:sp>
    </p:spTree>
    <p:extLst>
      <p:ext uri="{BB962C8B-B14F-4D97-AF65-F5344CB8AC3E}">
        <p14:creationId xmlns:p14="http://schemas.microsoft.com/office/powerpoint/2010/main" val="34253936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42884247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3277881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lvl="1"/>
            <a:r>
              <a:rPr lang="en-US" altLang="en-US" sz="1450" i="1" dirty="0"/>
              <a:t>In re Marriott International, Inc</a:t>
            </a:r>
            <a:r>
              <a:rPr lang="en-US" altLang="en-US" sz="1450" dirty="0"/>
              <a:t>., 78 F.4th 677 (4t Cir. 2023) (vacating class certification order over class action waiver for failure to consider a choice of law and venue class prior to certification)</a:t>
            </a:r>
          </a:p>
          <a:p>
            <a:pPr eaLnBrk="1" hangingPunct="1"/>
            <a:r>
              <a:rPr lang="en-US" altLang="en-US" sz="1600" dirty="0"/>
              <a:t>Work Product and other privileges</a:t>
            </a:r>
          </a:p>
          <a:p>
            <a:pPr lvl="1"/>
            <a:r>
              <a:rPr lang="en-US" altLang="en-US" sz="1400" i="1" dirty="0"/>
              <a:t>I</a:t>
            </a:r>
            <a:r>
              <a:rPr lang="en-US" altLang="en-US" sz="1200" i="1" dirty="0"/>
              <a:t>n re: Capital One Consumer Data Security Breach Litig</a:t>
            </a:r>
            <a:r>
              <a:rPr lang="en-US" altLang="en-US" sz="1200" dirty="0"/>
              <a:t>., MDL No. 1:19md2915, 2020 WL 3470261 (E.D. Va. June 25, 2020) (</a:t>
            </a:r>
            <a:r>
              <a:rPr lang="en-US" altLang="en-US" sz="1100" dirty="0"/>
              <a:t>Ordering production of the Mandiant Report) </a:t>
            </a:r>
          </a:p>
          <a:p>
            <a:pPr lvl="2"/>
            <a:r>
              <a:rPr lang="en-US" altLang="en-US" sz="1200" dirty="0"/>
              <a:t>Applied the 4th Circuit’s “driving force” test – (1) was the report prepared when the litigation was a real likelihood (yes); (2) would it have been created anyway in the absence of litigation (yes)</a:t>
            </a:r>
          </a:p>
          <a:p>
            <a:pPr lvl="2"/>
            <a:r>
              <a:rPr lang="en-US" altLang="en-US" sz="12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200" dirty="0"/>
              <a:t>Footnote 8: use different vendors, scopes of work and/or different investigation teams</a:t>
            </a:r>
          </a:p>
          <a:p>
            <a:pPr lvl="1"/>
            <a:r>
              <a:rPr lang="en-US" altLang="en-US" sz="1200" i="1" dirty="0"/>
              <a:t>In re: Capital One Consumer Data Security Breach Litig</a:t>
            </a:r>
            <a:r>
              <a:rPr lang="en-US" altLang="en-US" sz="1200" dirty="0"/>
              <a:t>., MDL No. 1:19md2915, 2020 WL 5016930 (E.D. Va. Aug. 21, 2020) (Price Waterhouse – not produced)</a:t>
            </a:r>
            <a:endParaRPr lang="en-US" altLang="en-US" sz="1200" u="sng" dirty="0"/>
          </a:p>
          <a:p>
            <a:pPr lvl="1"/>
            <a:r>
              <a:rPr lang="en-US" altLang="en-US" sz="1200" dirty="0"/>
              <a:t>The Ninth Circuit does not weigh motivations where documents may be used both for business purposes and litigation: </a:t>
            </a:r>
            <a:r>
              <a:rPr lang="en-US" altLang="en-US" sz="1200" i="1" dirty="0"/>
              <a:t>In re Grand Jury Subpoena</a:t>
            </a:r>
            <a:r>
              <a:rPr lang="en-US" altLang="en-US" sz="1200" dirty="0"/>
              <a:t>, 357 F.3d 900, 908 (9th Cir. 2004)</a:t>
            </a:r>
          </a:p>
          <a:p>
            <a:pPr lvl="2">
              <a:buClr>
                <a:prstClr val="white"/>
              </a:buClr>
            </a:pPr>
            <a:r>
              <a:rPr lang="en-US" altLang="en-US" sz="1200" i="1" dirty="0">
                <a:solidFill>
                  <a:prstClr val="white"/>
                </a:solidFill>
              </a:rPr>
              <a:t>Cf. In re Grand Jury Subpoena</a:t>
            </a:r>
            <a:r>
              <a:rPr lang="en-US" altLang="en-US" sz="1200" dirty="0">
                <a:solidFill>
                  <a:prstClr val="white"/>
                </a:solidFill>
              </a:rPr>
              <a:t>, 13 F.4th 710 (9th Cir. 2021)</a:t>
            </a:r>
            <a:endParaRPr lang="en-US" altLang="en-US" sz="1200" dirty="0"/>
          </a:p>
          <a:p>
            <a:pPr eaLnBrk="1" hangingPunct="1"/>
            <a:r>
              <a:rPr lang="en-US" altLang="en-US" sz="16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3399939660"/>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594 U.S. 413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583 U.S. 1115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1207635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private cause of action for "any person aggrieved by a violation" of BIPA</a:t>
            </a:r>
          </a:p>
          <a:p>
            <a:pPr lvl="1">
              <a:lnSpc>
                <a:spcPct val="80000"/>
              </a:lnSpc>
              <a:defRPr/>
            </a:pPr>
            <a:r>
              <a:rPr lang="en-US" sz="1800" i="1" dirty="0"/>
              <a:t>Rosenbach v. Six Flags Entertainment Corp., </a:t>
            </a:r>
            <a:r>
              <a:rPr lang="en-US" sz="1800" dirty="0"/>
              <a:t>129 N.E.3d 1197 (Ill. 2019) (holding that a person need not have sustained actual damage beyond violation of his or her rights under the statute to be </a:t>
            </a:r>
            <a:r>
              <a:rPr lang="en-US" sz="1800" i="1" dirty="0"/>
              <a:t>aggrieved </a:t>
            </a:r>
            <a:r>
              <a:rPr lang="en-US" sz="1800" dirty="0"/>
              <a:t>by a violation)</a:t>
            </a:r>
          </a:p>
          <a:p>
            <a:pPr lvl="1">
              <a:lnSpc>
                <a:spcPct val="80000"/>
              </a:lnSpc>
              <a:defRPr/>
            </a:pPr>
            <a:r>
              <a:rPr lang="en-US" sz="1600" dirty="0"/>
              <a:t>A plaintiff may recover the greater of </a:t>
            </a:r>
          </a:p>
          <a:p>
            <a:pPr lvl="2">
              <a:lnSpc>
                <a:spcPct val="80000"/>
              </a:lnSpc>
              <a:defRPr/>
            </a:pPr>
            <a:r>
              <a:rPr lang="en-US" sz="1600" dirty="0"/>
              <a:t>(1) actual damages or </a:t>
            </a:r>
          </a:p>
          <a:p>
            <a:pPr lvl="2">
              <a:lnSpc>
                <a:spcPct val="80000"/>
              </a:lnSpc>
              <a:defRPr/>
            </a:pPr>
            <a:r>
              <a:rPr lang="en-US" sz="1600" dirty="0"/>
              <a:t>(2) $1,000 in liquidated damages for negligent violations or $5,000 if intentional or reckless </a:t>
            </a:r>
          </a:p>
          <a:p>
            <a:pPr lvl="1">
              <a:lnSpc>
                <a:spcPct val="80000"/>
              </a:lnSpc>
              <a:defRPr/>
            </a:pPr>
            <a:r>
              <a:rPr lang="en-US" sz="1600" dirty="0"/>
              <a:t>The statute also authorizes recovery of attorneys' fees</a:t>
            </a:r>
          </a:p>
          <a:p>
            <a:pPr>
              <a:lnSpc>
                <a:spcPct val="80000"/>
              </a:lnSpc>
              <a:defRPr/>
            </a:pPr>
            <a:r>
              <a:rPr lang="en-US" sz="1600" i="1" dirty="0"/>
              <a:t>Patel v. Facebook</a:t>
            </a:r>
            <a:r>
              <a:rPr lang="en-US" sz="1600" dirty="0"/>
              <a:t>, 932 F.3d 1264</a:t>
            </a:r>
            <a:r>
              <a:rPr lang="en-US" sz="1600" i="1" dirty="0"/>
              <a:t> </a:t>
            </a:r>
            <a:r>
              <a:rPr lang="en-US" sz="16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49</a:t>
            </a:fld>
            <a:endParaRPr lang="en-US" dirty="0"/>
          </a:p>
        </p:txBody>
      </p:sp>
    </p:spTree>
    <p:extLst>
      <p:ext uri="{BB962C8B-B14F-4D97-AF65-F5344CB8AC3E}">
        <p14:creationId xmlns:p14="http://schemas.microsoft.com/office/powerpoint/2010/main" val="11293164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33934295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143998" cy="6629400"/>
          </a:xfrm>
        </p:spPr>
        <p:txBody>
          <a:bodyPr>
            <a:noAutofit/>
          </a:bodyPr>
          <a:lstStyle/>
          <a:p>
            <a:pPr lvl="1"/>
            <a:r>
              <a:rPr lang="en-US" altLang="en-US" sz="1400" dirty="0"/>
              <a:t>Expansive definition of </a:t>
            </a:r>
            <a:r>
              <a:rPr lang="en-US" altLang="en-US" sz="1400" i="1" dirty="0"/>
              <a:t>interception </a:t>
            </a:r>
            <a:r>
              <a:rPr lang="en-US" altLang="en-US" sz="1400" dirty="0"/>
              <a:t>under Pennsylvania law</a:t>
            </a:r>
          </a:p>
          <a:p>
            <a:pPr lvl="2"/>
            <a:r>
              <a:rPr lang="en-US" altLang="en-US" sz="1250" i="1" dirty="0" err="1"/>
              <a:t>Popa</a:t>
            </a:r>
            <a:r>
              <a:rPr lang="en-US" altLang="en-US" sz="1250" i="1" dirty="0"/>
              <a:t> v. Harriet Carter Gifts, Inc</a:t>
            </a:r>
            <a:r>
              <a:rPr lang="en-US" altLang="en-US" sz="1250" dirty="0"/>
              <a:t>., 52 F.4th 121 (3d Cir. 2022)</a:t>
            </a:r>
          </a:p>
          <a:p>
            <a:pPr lvl="3"/>
            <a:r>
              <a:rPr lang="en-US" altLang="en-US" sz="1100" dirty="0"/>
              <a:t>Holding that under Pennsylvania law, as predicted by the 3d Circuit, there was no direct-party exception to liability under the Wiretapping and Electronic Surveillance Control Act (WESCA), 18 Pa. Cons. Stat. Ann. § 5702, meaning anyone could “intercept” communications, including people who acquired a text message or chat sent directly to them because the Pennsylvania legislature had a prototype for a direct-party exception in the Federal Wiretap Act, 18 U.S.C.A. § 2511(2)(d), but it codified only a law-enforcement exception, in effect limiting any direct-party exception to that context. </a:t>
            </a:r>
          </a:p>
          <a:p>
            <a:pPr lvl="3"/>
            <a:r>
              <a:rPr lang="en-US" altLang="en-US" sz="1100" i="1" dirty="0"/>
              <a:t>But see, e.g., Pena v. </a:t>
            </a:r>
            <a:r>
              <a:rPr lang="en-US" altLang="en-US" sz="1100" i="1" dirty="0" err="1"/>
              <a:t>Gamestop</a:t>
            </a:r>
            <a:r>
              <a:rPr lang="en-US" altLang="en-US" sz="1100" i="1" dirty="0"/>
              <a:t>, Inc., </a:t>
            </a:r>
            <a:r>
              <a:rPr lang="en-US" altLang="en-US" sz="1100" dirty="0"/>
              <a:t>_ F. Supp. 3d _, 2-23 WL 3170047 (C.D. Cal. 2023) (CIPA)</a:t>
            </a:r>
          </a:p>
          <a:p>
            <a:pPr lvl="1"/>
            <a:r>
              <a:rPr lang="en-US" altLang="en-US" sz="1400" dirty="0"/>
              <a:t>No retroactive consent </a:t>
            </a:r>
          </a:p>
          <a:p>
            <a:pPr lvl="2"/>
            <a:r>
              <a:rPr lang="fr-FR" altLang="en-US" sz="1250" i="1" dirty="0"/>
              <a:t>Javier v. Assurance IQ, LLC</a:t>
            </a:r>
            <a:r>
              <a:rPr lang="fr-FR" altLang="en-US" sz="1250" dirty="0"/>
              <a:t>, No. 21-16351, 2022 WL 1744107 (9th </a:t>
            </a:r>
            <a:r>
              <a:rPr lang="fr-FR" altLang="en-US" sz="1250" dirty="0" err="1"/>
              <a:t>Cir</a:t>
            </a:r>
            <a:r>
              <a:rPr lang="fr-FR" altLang="en-US" sz="1250" dirty="0"/>
              <a:t>. 2022)</a:t>
            </a:r>
          </a:p>
          <a:p>
            <a:pPr lvl="3"/>
            <a:r>
              <a:rPr lang="en-US" altLang="en-US" sz="1100" dirty="0"/>
              <a:t>Interpreting CIPA section 631(a) to require the prior consent of all parties to a communication. “Here, Javier has sufficiently alleged that he did not provide express prior consent to </a:t>
            </a:r>
            <a:r>
              <a:rPr lang="en-US" altLang="en-US" sz="1100" dirty="0" err="1"/>
              <a:t>ActiveProspect’s</a:t>
            </a:r>
            <a:r>
              <a:rPr lang="en-US" altLang="en-US" sz="1100" dirty="0"/>
              <a:t> wiretapping of his communications with Assurance. According to the complaint, neither Assurance nor </a:t>
            </a:r>
            <a:r>
              <a:rPr lang="en-US" altLang="en-US" sz="1100" dirty="0" err="1"/>
              <a:t>ActiveProspect</a:t>
            </a:r>
            <a:r>
              <a:rPr lang="en-US" altLang="en-US" sz="1100" dirty="0"/>
              <a:t> asked for Javier’s consent prior to his filling out the insurance questionnaire online, even though </a:t>
            </a:r>
            <a:r>
              <a:rPr lang="en-US" altLang="en-US" sz="1100" dirty="0" err="1"/>
              <a:t>ActiveProspect</a:t>
            </a:r>
            <a:r>
              <a:rPr lang="en-US" altLang="en-US" sz="1100" dirty="0"/>
              <a:t> was recording Javier’s information as he was providing it. Javier has therefore alleged sufficient facts to plausibly state a claim that, under Section 631(a), his communications with Assurance were recorded by </a:t>
            </a:r>
            <a:r>
              <a:rPr lang="en-US" altLang="en-US" sz="1100" dirty="0" err="1"/>
              <a:t>ActiveProspect</a:t>
            </a:r>
            <a:r>
              <a:rPr lang="en-US" altLang="en-US" sz="1100" dirty="0"/>
              <a:t> without his valid express prior consent.”</a:t>
            </a:r>
          </a:p>
          <a:p>
            <a:pPr lvl="1"/>
            <a:r>
              <a:rPr lang="en-US" altLang="en-US" sz="1400" dirty="0"/>
              <a:t>Pen register claims</a:t>
            </a:r>
          </a:p>
          <a:p>
            <a:pPr lvl="2"/>
            <a:r>
              <a:rPr lang="en-US" altLang="en-US" sz="1250" i="1" dirty="0" err="1"/>
              <a:t>Greenley</a:t>
            </a:r>
            <a:r>
              <a:rPr lang="en-US" altLang="en-US" sz="1250" i="1" dirty="0"/>
              <a:t> v. </a:t>
            </a:r>
            <a:r>
              <a:rPr lang="en-US" altLang="en-US" sz="1250" i="1" dirty="0" err="1"/>
              <a:t>Kochava</a:t>
            </a:r>
            <a:r>
              <a:rPr lang="en-US" altLang="en-US" sz="1250" i="1" dirty="0"/>
              <a:t>, Inc</a:t>
            </a:r>
            <a:r>
              <a:rPr lang="en-US" altLang="en-US" sz="1250" dirty="0"/>
              <a:t>., _ F. Supp. 3d _, 2023 WL 4833466 (S.D. Cal. 2023)</a:t>
            </a:r>
          </a:p>
          <a:p>
            <a:pPr lvl="3"/>
            <a:r>
              <a:rPr lang="en-US" altLang="en-US" sz="1100" dirty="0" err="1"/>
              <a:t>Kochava</a:t>
            </a:r>
            <a:r>
              <a:rPr lang="en-US" altLang="en-US" sz="1100" dirty="0"/>
              <a:t>, a data broker alleged to have provided a software developer kit (SDK) to app developers that “surreptitiously intercept[</a:t>
            </a:r>
            <a:r>
              <a:rPr lang="en-US" altLang="en-US" sz="1100" dirty="0" err="1"/>
              <a:t>ed</a:t>
            </a:r>
            <a:r>
              <a:rPr lang="en-US" altLang="en-US" sz="1100" dirty="0"/>
              <a:t>] location data” from app users to sell to clients in “customized data feeds” to “assist in advertising and analyzing foot traffic at stores or other locations.”</a:t>
            </a:r>
          </a:p>
          <a:p>
            <a:pPr lvl="3"/>
            <a:r>
              <a:rPr lang="en-US" altLang="en-US" sz="1100" dirty="0"/>
              <a:t>The court denied </a:t>
            </a:r>
            <a:r>
              <a:rPr lang="en-US" altLang="en-US" sz="1100" dirty="0" err="1"/>
              <a:t>Kochava’s</a:t>
            </a:r>
            <a:r>
              <a:rPr lang="en-US" altLang="en-US" sz="1100" dirty="0"/>
              <a:t> MTD claims for invasion of privacy under the California Constitution, California Computer Data Access and Fraud Act (CDAFA), Cal. Penal Code § 502(c) (no consent), California Invasion of Privacy Act (CIPA), Cal. Penal Code § 638.51 (which prohibits installation of a pen register without first obtaining a court order), and CIPA section 631 (wiretapping0 (holding that location data constitutes the contents of communications) </a:t>
            </a:r>
          </a:p>
          <a:p>
            <a:pPr lvl="3"/>
            <a:r>
              <a:rPr lang="en-US" altLang="en-US" sz="1100" dirty="0"/>
              <a:t>A </a:t>
            </a:r>
            <a:r>
              <a:rPr lang="en-US" altLang="en-US" sz="1100" i="1" dirty="0"/>
              <a:t>pen register</a:t>
            </a:r>
            <a:r>
              <a:rPr lang="en-US" altLang="en-US" sz="1100" dirty="0"/>
              <a:t> is defined as “a device or process that records or decodes dialing, routing, addressing, or signaling information transmitted by an instrument or facility from which a wire or electronic communication is transmitted, but not the contents of a communication.” Id. § 638.50(b). For purposes of stating a claim, the court held that a private company’s surreptitiously embedded software installed in a telephone may constitute a pen register.</a:t>
            </a:r>
          </a:p>
          <a:p>
            <a:pPr lvl="3"/>
            <a:r>
              <a:rPr lang="en-US" altLang="en-US" sz="1100" dirty="0"/>
              <a:t>The court dismissed eavesdropping (CIPA 632), UCL and unjust enrichment claims </a:t>
            </a:r>
            <a:endParaRPr lang="en-US" altLang="en-US" sz="1400" dirty="0"/>
          </a:p>
          <a:p>
            <a:pPr lvl="1"/>
            <a:r>
              <a:rPr lang="en-US" altLang="en-US" sz="1200" dirty="0" err="1"/>
              <a:t>Strateiges</a:t>
            </a:r>
            <a:r>
              <a:rPr lang="en-US" altLang="en-US" sz="1200" dirty="0"/>
              <a:t> for troll suits </a:t>
            </a:r>
          </a:p>
          <a:p>
            <a:pPr lvl="2"/>
            <a:r>
              <a:rPr lang="en-US" altLang="en-US" sz="1200" dirty="0"/>
              <a:t>Settle vs. </a:t>
            </a:r>
            <a:r>
              <a:rPr lang="en-US" altLang="en-US" sz="1200" dirty="0" err="1"/>
              <a:t>figst</a:t>
            </a:r>
            <a:endParaRPr lang="en-US" altLang="en-US" sz="1200" dirty="0"/>
          </a:p>
          <a:p>
            <a:pPr lvl="2"/>
            <a:r>
              <a:rPr lang="en-US" altLang="en-US" sz="1200" dirty="0"/>
              <a:t>Confidential claim vs. arbitration claim vs. state suits vs. federal suit </a:t>
            </a:r>
          </a:p>
          <a:p>
            <a:pPr lvl="1"/>
            <a:r>
              <a:rPr lang="en-US" altLang="en-US" sz="1200" dirty="0"/>
              <a:t>Mitigation – pop up (just in time) disclosures</a:t>
            </a:r>
          </a:p>
        </p:txBody>
      </p:sp>
      <p:sp>
        <p:nvSpPr>
          <p:cNvPr id="4" name="TextBox 3"/>
          <p:cNvSpPr txBox="1"/>
          <p:nvPr/>
        </p:nvSpPr>
        <p:spPr>
          <a:xfrm>
            <a:off x="1" y="-76200"/>
            <a:ext cx="9143998"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a:t>
            </a:r>
            <a:r>
              <a:rPr lang="en-US" sz="2800" b="1" noProof="0"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Ad pixels and forms</a:t>
            </a: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 </a:t>
            </a:r>
          </a:p>
        </p:txBody>
      </p:sp>
    </p:spTree>
    <p:extLst>
      <p:ext uri="{BB962C8B-B14F-4D97-AF65-F5344CB8AC3E}">
        <p14:creationId xmlns:p14="http://schemas.microsoft.com/office/powerpoint/2010/main" val="1095668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600" dirty="0"/>
              <a:t>A private cause of action for "any person aggrieved by a violation" of BIPA</a:t>
            </a:r>
          </a:p>
          <a:p>
            <a:pPr lvl="1">
              <a:lnSpc>
                <a:spcPct val="80000"/>
              </a:lnSpc>
              <a:defRPr/>
            </a:pPr>
            <a:r>
              <a:rPr lang="en-US" sz="1600" i="1" dirty="0"/>
              <a:t>Rosenbach v. Six Flags Entertainment Corp., </a:t>
            </a:r>
            <a:r>
              <a:rPr lang="en-US" sz="1600" dirty="0"/>
              <a:t>129 N.E.3d 1197 (Ill. 2019) (holding that a person need not have sustained actual damage beyond violation of his or her rights under the statute to be </a:t>
            </a:r>
            <a:r>
              <a:rPr lang="en-US" sz="1600" i="1" dirty="0"/>
              <a:t>aggrieved </a:t>
            </a:r>
            <a:r>
              <a:rPr lang="en-US" sz="1600" dirty="0"/>
              <a:t>by a violation)</a:t>
            </a:r>
          </a:p>
          <a:p>
            <a:pPr lvl="1">
              <a:lnSpc>
                <a:spcPct val="80000"/>
              </a:lnSpc>
              <a:defRPr/>
            </a:pPr>
            <a:r>
              <a:rPr lang="en-US" sz="1600" dirty="0"/>
              <a:t>A separate claim accrues under the Act each time a private entity scans or transmits an individual’s biometric identifier or information in violation of the Act. </a:t>
            </a:r>
            <a:r>
              <a:rPr lang="en-US" sz="1600" i="1" dirty="0" err="1"/>
              <a:t>Cothron</a:t>
            </a:r>
            <a:r>
              <a:rPr lang="en-US" sz="1600" i="1" dirty="0"/>
              <a:t> v. White Castle Systems, Inc., </a:t>
            </a:r>
            <a:r>
              <a:rPr lang="en-US" sz="1600" dirty="0"/>
              <a:t>216 N.E.3d 918 (Ill. 2023); </a:t>
            </a:r>
            <a:r>
              <a:rPr lang="en-US" sz="1600" i="1" dirty="0" err="1"/>
              <a:t>Cothron</a:t>
            </a:r>
            <a:r>
              <a:rPr lang="en-US" sz="1600" i="1" dirty="0"/>
              <a:t> v. White Castle Systems, Inc</a:t>
            </a:r>
            <a:r>
              <a:rPr lang="en-US" sz="1600" dirty="0"/>
              <a:t>., 79 F.4th 894 (7th Cir. 2023) </a:t>
            </a:r>
          </a:p>
          <a:p>
            <a:pPr lvl="1">
              <a:lnSpc>
                <a:spcPct val="80000"/>
              </a:lnSpc>
              <a:defRPr/>
            </a:pPr>
            <a:r>
              <a:rPr lang="en-US" sz="1400" dirty="0"/>
              <a:t>A plaintiff may recover the greater of </a:t>
            </a:r>
          </a:p>
          <a:p>
            <a:pPr lvl="2">
              <a:lnSpc>
                <a:spcPct val="80000"/>
              </a:lnSpc>
              <a:defRPr/>
            </a:pPr>
            <a:r>
              <a:rPr lang="en-US" sz="1400" dirty="0"/>
              <a:t>(1) actual damages or </a:t>
            </a:r>
          </a:p>
          <a:p>
            <a:pPr lvl="2">
              <a:lnSpc>
                <a:spcPct val="80000"/>
              </a:lnSpc>
              <a:defRPr/>
            </a:pPr>
            <a:r>
              <a:rPr lang="en-US" sz="1400" dirty="0"/>
              <a:t>(2) $1,000 in liquidated damages for negligent violations or $5,000 if intentional or reckless </a:t>
            </a:r>
          </a:p>
          <a:p>
            <a:pPr lvl="1">
              <a:lnSpc>
                <a:spcPct val="80000"/>
              </a:lnSpc>
              <a:defRPr/>
            </a:pPr>
            <a:r>
              <a:rPr lang="en-US" sz="1400" dirty="0"/>
              <a:t>The statute also authorizes recovery of attorneys' fees</a:t>
            </a:r>
          </a:p>
          <a:p>
            <a:pPr>
              <a:lnSpc>
                <a:spcPct val="80000"/>
              </a:lnSpc>
              <a:defRPr/>
            </a:pPr>
            <a:r>
              <a:rPr lang="en-US" sz="1400" i="1" dirty="0"/>
              <a:t>Patel v. Facebook</a:t>
            </a:r>
            <a:r>
              <a:rPr lang="en-US" sz="1400" dirty="0"/>
              <a:t>, 932 F.3d 1264</a:t>
            </a:r>
            <a:r>
              <a:rPr lang="en-US" sz="1400" i="1" dirty="0"/>
              <a:t> </a:t>
            </a:r>
            <a:r>
              <a:rPr lang="en-US" sz="14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400" i="1" dirty="0"/>
              <a:t>In re: Facebook Biometric Information Privacy Litigation, </a:t>
            </a:r>
            <a:r>
              <a:rPr lang="en-US" sz="14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400" i="1" dirty="0"/>
              <a:t>Johnson v. Mitek Systems, Inc.</a:t>
            </a:r>
            <a:r>
              <a:rPr lang="en-US" sz="14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600" dirty="0"/>
          </a:p>
          <a:p>
            <a:pPr>
              <a:lnSpc>
                <a:spcPct val="80000"/>
              </a:lnSpc>
              <a:defRPr/>
            </a:pPr>
            <a:r>
              <a:rPr lang="en-US" sz="1600" dirty="0"/>
              <a:t>Standing arguments </a:t>
            </a:r>
          </a:p>
          <a:p>
            <a:pPr>
              <a:lnSpc>
                <a:spcPct val="80000"/>
              </a:lnSpc>
              <a:defRPr/>
            </a:pPr>
            <a:r>
              <a:rPr lang="en-US" sz="1600" dirty="0"/>
              <a:t>2022: 90 opinions referencing BIPA. Approved class settlements ranged from $250,000 to $100 Million </a:t>
            </a:r>
            <a:r>
              <a:rPr lang="en-US" sz="1600" i="1" dirty="0"/>
              <a:t>(Rivera v. Google</a:t>
            </a:r>
            <a:r>
              <a:rPr lang="en-US" sz="1600" dirty="0"/>
              <a:t>)</a:t>
            </a:r>
            <a:r>
              <a:rPr lang="en-US" sz="1600" i="1" dirty="0"/>
              <a:t>.</a:t>
            </a:r>
            <a:r>
              <a:rPr lang="en-US" sz="1600" dirty="0"/>
              <a:t> First jury trial resulted in a $228 Million verdict (</a:t>
            </a:r>
            <a:r>
              <a:rPr lang="en-US" sz="1600" i="1" dirty="0"/>
              <a:t>Rogers v. BNSF Ry. Co.</a:t>
            </a:r>
            <a:r>
              <a:rPr lang="en-US" sz="1600" dirty="0"/>
              <a:t>)</a:t>
            </a:r>
          </a:p>
          <a:p>
            <a:pPr>
              <a:lnSpc>
                <a:spcPct val="80000"/>
              </a:lnSpc>
              <a:defRPr/>
            </a:pPr>
            <a:r>
              <a:rPr lang="en-US" altLang="en-US" sz="1600" i="1" dirty="0"/>
              <a:t>New trend</a:t>
            </a:r>
            <a:r>
              <a:rPr lang="en-US" altLang="en-US" sz="1600" dirty="0"/>
              <a:t>: Suits under the Illinois Genetic Information Privacy Act (suits against employers over disclosure of family medical history).</a:t>
            </a:r>
          </a:p>
          <a:p>
            <a:pPr lvl="1">
              <a:lnSpc>
                <a:spcPct val="80000"/>
              </a:lnSpc>
              <a:defRPr/>
            </a:pPr>
            <a:r>
              <a:rPr lang="en-US" altLang="en-US" sz="1250" i="1" dirty="0"/>
              <a:t>Bridges v. Blackstone, Inc.</a:t>
            </a:r>
            <a:r>
              <a:rPr lang="en-US" altLang="en-US" sz="1250" dirty="0"/>
              <a:t>, 66 F.4th 687 (7th Cir. 2023)</a:t>
            </a:r>
          </a:p>
          <a:p>
            <a:pPr lvl="1"/>
            <a:endParaRPr lang="en-US" altLang="en-US" sz="1100" dirty="0"/>
          </a:p>
          <a:p>
            <a:pPr eaLnBrk="1" hangingPunct="1"/>
            <a:endParaRPr lang="en-US" altLang="en-US" sz="800" dirty="0"/>
          </a:p>
          <a:p>
            <a:pPr lvl="1"/>
            <a:endParaRPr lang="en-US" altLang="en-US" sz="100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52</a:t>
            </a:fld>
            <a:endParaRPr lang="en-US" dirty="0"/>
          </a:p>
        </p:txBody>
      </p:sp>
    </p:spTree>
    <p:extLst>
      <p:ext uri="{BB962C8B-B14F-4D97-AF65-F5344CB8AC3E}">
        <p14:creationId xmlns:p14="http://schemas.microsoft.com/office/powerpoint/2010/main" val="30379377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581400"/>
          </a:xfrm>
          <a:ln>
            <a:solidFill>
              <a:schemeClr val="tx1"/>
            </a:solidFill>
          </a:ln>
        </p:spPr>
        <p:txBody>
          <a:bodyPr lIns="92075" tIns="46038" rIns="92075" bIns="46038">
            <a:noAutofit/>
          </a:bodyPr>
          <a:lstStyle/>
          <a:p>
            <a:pPr>
              <a:defRPr/>
            </a:pPr>
            <a:r>
              <a:rPr lang="en-US" sz="5400" dirty="0">
                <a:latin typeface="EngraversGothic BT" pitchFamily="34" charset="0"/>
              </a:rPr>
              <a:t>LITIGATION UNDER THE California Privacy Rights and Enforcement Act of 2020 (CPRA)</a:t>
            </a:r>
            <a:endParaRPr lang="en-US"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709934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34173078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798987307"/>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600" dirty="0"/>
              <a:t>Class certification</a:t>
            </a:r>
          </a:p>
          <a:p>
            <a:r>
              <a:rPr lang="en-US" altLang="en-US" sz="1600" dirty="0"/>
              <a:t>Settlement</a:t>
            </a:r>
          </a:p>
          <a:p>
            <a:r>
              <a:rPr lang="en-US" altLang="en-US" sz="1600" dirty="0"/>
              <a:t>Trial</a:t>
            </a:r>
          </a:p>
          <a:p>
            <a:r>
              <a:rPr lang="en-US" altLang="en-US" sz="1600" dirty="0"/>
              <a:t>More court opinions</a:t>
            </a:r>
          </a:p>
          <a:p>
            <a:pPr lvl="1"/>
            <a:r>
              <a:rPr lang="en-US" altLang="en-US" sz="1200" i="1" dirty="0"/>
              <a:t>Wynne v. Audi of America</a:t>
            </a:r>
            <a:r>
              <a:rPr lang="en-US" altLang="en-US" sz="1200" dirty="0"/>
              <a:t>, Case No. 21-cv-08518-DMR, 2022 WL 2916341 (N.D. Cal. July 25, 2023) (denying motion to remand, finding Article III standing; “To the extent that Shift Digital contends that an alleged violation of the CCPA alone is sufficient to confer standing, </a:t>
            </a:r>
            <a:r>
              <a:rPr lang="en-US" altLang="en-US" sz="1200" i="1" dirty="0"/>
              <a:t>TransUnion </a:t>
            </a:r>
            <a:r>
              <a:rPr lang="en-US" altLang="en-US" sz="1200" dirty="0"/>
              <a:t>expressly rejected such an argument, holding that “[u]nder Article III, an injury in law is not an injury in fact. Only those plaintiffs who have been concretely harmed by a defendant's statutory violation may sue that private defendant over that violation in federal court.” . . . However, the injury that gives rise to the alleged violation of the CCPA—that is, the “invasion of [Wynne's] privacy interests” that occurred as a result of the theft of her PII, is a concrete injury that establishes Article III standing.”)</a:t>
            </a:r>
          </a:p>
          <a:p>
            <a:pPr lvl="1"/>
            <a:r>
              <a:rPr lang="en-US" altLang="en-US" sz="1400" i="1" dirty="0"/>
              <a:t>Florence v. Order Express, Inc., </a:t>
            </a:r>
            <a:r>
              <a:rPr lang="en-US" altLang="en-US" sz="1400" dirty="0"/>
              <a:t>_ F. Supp. 3d. , 2023 WL 3602248 (N.D. Ill. May 23, 2023) (denying defendant’s motion to dismiss plaintiff’s CPRA claim based on the notice and cure provision where plaintiff alleged it sent a notice and defendant’s response advising that it had enhanced its security was insufficient to defeat a claim because “[t]he implementation and maintenance of reasonable security procedures and practices ... following a breach does not constitute a cure with respect to that breach.” Cal. Civ. Code § 1798.150(b))</a:t>
            </a:r>
          </a:p>
          <a:p>
            <a:pPr lvl="1"/>
            <a:endParaRPr lang="en-US" altLang="en-US" sz="12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1877866504"/>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did litigation change under the CPRA?</a:t>
            </a:r>
          </a:p>
        </p:txBody>
      </p:sp>
      <p:sp>
        <p:nvSpPr>
          <p:cNvPr id="3" name="Content Placeholder 2"/>
          <p:cNvSpPr>
            <a:spLocks noGrp="1"/>
          </p:cNvSpPr>
          <p:nvPr>
            <p:ph idx="1"/>
          </p:nvPr>
        </p:nvSpPr>
        <p:spPr>
          <a:xfrm>
            <a:off x="457200" y="609600"/>
            <a:ext cx="8229600" cy="6172200"/>
          </a:xfrm>
        </p:spPr>
        <p:txBody>
          <a:bodyPr>
            <a:normAutofit fontScale="92500" lnSpcReduction="20000"/>
          </a:bodyPr>
          <a:lstStyle/>
          <a:p>
            <a:r>
              <a:rPr lang="en-US" dirty="0"/>
              <a:t>CPRA litigation commenced 1/1/23; regulatory enforcement begins 7/1/23</a:t>
            </a:r>
          </a:p>
          <a:p>
            <a:r>
              <a:rPr lang="en-US" dirty="0"/>
              <a:t>The 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2727822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87699639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a:bodyPr>
          <a:lstStyle/>
          <a:p>
            <a:pPr lvl="2">
              <a:lnSpc>
                <a:spcPct val="80000"/>
              </a:lnSpc>
              <a:defRPr/>
            </a:pPr>
            <a:r>
              <a:rPr lang="en-US" sz="2000"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sz="2000" i="1" dirty="0"/>
          </a:p>
          <a:p>
            <a:pPr lvl="2">
              <a:lnSpc>
                <a:spcPct val="80000"/>
              </a:lnSpc>
              <a:defRPr/>
            </a:pPr>
            <a:r>
              <a:rPr lang="en-US" sz="2000" dirty="0"/>
              <a:t>Where there is no privity of contract, a business cannot directly limit its potential exposure to consumers, but it may -- </a:t>
            </a:r>
          </a:p>
          <a:p>
            <a:pPr lvl="3">
              <a:lnSpc>
                <a:spcPct val="80000"/>
              </a:lnSpc>
              <a:defRPr/>
            </a:pPr>
            <a:r>
              <a:rPr lang="en-US" sz="1800" dirty="0"/>
              <a:t>seek indemnification from others </a:t>
            </a:r>
          </a:p>
          <a:p>
            <a:pPr lvl="3">
              <a:lnSpc>
                <a:spcPct val="80000"/>
              </a:lnSpc>
              <a:defRPr/>
            </a:pPr>
            <a:r>
              <a:rPr lang="en-US" sz="1800" dirty="0"/>
              <a:t>contractually require that a business partner make it an intended beneficiary of an end user agreement (including an arbitration agreement), or </a:t>
            </a:r>
          </a:p>
          <a:p>
            <a:pPr lvl="3">
              <a:lnSpc>
                <a:spcPct val="80000"/>
              </a:lnSpc>
              <a:defRPr/>
            </a:pPr>
            <a:r>
              <a:rPr lang="en-US" sz="1800" dirty="0"/>
              <a:t>obtain insurance coverage </a:t>
            </a:r>
          </a:p>
          <a:p>
            <a:pPr lvl="2">
              <a:lnSpc>
                <a:spcPct val="80000"/>
              </a:lnSpc>
              <a:defRPr/>
            </a:pPr>
            <a:r>
              <a:rPr lang="en-US" sz="2000"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sz="2000" dirty="0"/>
              <a:t>The best way to mitigate the risk of class action litigation is to have an enforceable arbitration agreement (or be an intended beneficiary of a party that does) --</a:t>
            </a:r>
          </a:p>
          <a:p>
            <a:pPr lvl="3">
              <a:lnSpc>
                <a:spcPct val="80000"/>
              </a:lnSpc>
              <a:defRPr/>
            </a:pPr>
            <a:r>
              <a:rPr lang="en-US" sz="1800" dirty="0"/>
              <a:t>You must have an enforceable online or mobile contract (or be an intended beneficiary of one)</a:t>
            </a:r>
          </a:p>
          <a:p>
            <a:pPr lvl="3">
              <a:lnSpc>
                <a:spcPct val="80000"/>
              </a:lnSpc>
              <a:defRPr/>
            </a:pPr>
            <a:r>
              <a:rPr lang="en-US" sz="1800" dirty="0"/>
              <a:t>You must have an enforceable arbitration provision (or be an intended beneficiary of one)</a:t>
            </a:r>
          </a:p>
          <a:p>
            <a:pPr lvl="3">
              <a:lnSpc>
                <a:spcPct val="80000"/>
              </a:lnSpc>
              <a:defRPr/>
            </a:pPr>
            <a:r>
              <a:rPr lang="en-US" sz="1800"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8324905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76200"/>
            <a:ext cx="9144000" cy="762000"/>
          </a:xfrm>
          <a:ln>
            <a:solidFill>
              <a:schemeClr val="tx1"/>
            </a:solidFill>
          </a:ln>
        </p:spPr>
        <p:txBody>
          <a:bodyPr>
            <a:noAutofit/>
          </a:bodyPr>
          <a:lstStyle/>
          <a:p>
            <a:pPr>
              <a:defRPr/>
            </a:pPr>
            <a:r>
              <a:rPr lang="en-US" sz="2400" dirty="0"/>
              <a:t>CPRA/Security Breach Class Action Litigation: How to Mitigate the Risks and Win or Favorably Settle Claims </a:t>
            </a:r>
            <a:endParaRPr lang="en-US" sz="2000" dirty="0"/>
          </a:p>
        </p:txBody>
      </p:sp>
      <p:sp>
        <p:nvSpPr>
          <p:cNvPr id="5030915" name="Rectangle 3"/>
          <p:cNvSpPr>
            <a:spLocks noGrp="1" noRot="1" noChangeArrowheads="1"/>
          </p:cNvSpPr>
          <p:nvPr>
            <p:ph idx="1"/>
          </p:nvPr>
        </p:nvSpPr>
        <p:spPr>
          <a:xfrm>
            <a:off x="228600" y="838200"/>
            <a:ext cx="8839200" cy="6019800"/>
          </a:xfrm>
        </p:spPr>
        <p:txBody>
          <a:bodyPr>
            <a:noAutofit/>
          </a:bodyPr>
          <a:lstStyle/>
          <a:p>
            <a:pPr>
              <a:lnSpc>
                <a:spcPct val="80000"/>
              </a:lnSpc>
              <a:defRPr/>
            </a:pPr>
            <a:r>
              <a:rPr lang="en-US" sz="1800" dirty="0"/>
              <a:t>Regulatory enforcement and litigation brought by the CPPA</a:t>
            </a:r>
          </a:p>
          <a:p>
            <a:pPr>
              <a:lnSpc>
                <a:spcPct val="80000"/>
              </a:lnSpc>
              <a:defRPr/>
            </a:pPr>
            <a:endParaRPr lang="en-US" sz="18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143000"/>
            <a:ext cx="8839200" cy="5562600"/>
          </a:xfrm>
          <a:prstGeom prst="rect">
            <a:avLst/>
          </a:prstGeom>
        </p:spPr>
      </p:pic>
    </p:spTree>
    <p:extLst>
      <p:ext uri="{BB962C8B-B14F-4D97-AF65-F5344CB8AC3E}">
        <p14:creationId xmlns:p14="http://schemas.microsoft.com/office/powerpoint/2010/main" val="3246940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647323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err="1"/>
              <a:t>Edmundson</a:t>
            </a:r>
            <a:r>
              <a:rPr lang="en-US" sz="6400" i="1" dirty="0"/>
              <a:t> v. </a:t>
            </a:r>
            <a:r>
              <a:rPr lang="en-US" sz="6400" i="1" dirty="0" err="1"/>
              <a:t>Klarna</a:t>
            </a:r>
            <a:r>
              <a:rPr lang="en-US" sz="6400" i="1" dirty="0"/>
              <a:t>, Inc., </a:t>
            </a:r>
            <a:r>
              <a:rPr lang="en-US" sz="6400" dirty="0"/>
              <a:t>85 F.4th 695 (2d Cir. 2023) (reversing order denying MTC </a:t>
            </a:r>
            <a:r>
              <a:rPr lang="en-US" sz="6400" dirty="0" err="1"/>
              <a:t>arbitrationbecause</a:t>
            </a:r>
            <a:r>
              <a:rPr lang="en-US" sz="6400" dirty="0"/>
              <a:t> under the totality of the circumstances </a:t>
            </a:r>
            <a:r>
              <a:rPr lang="en-US" sz="6400" dirty="0" err="1"/>
              <a:t>Klarna’s</a:t>
            </a:r>
            <a:r>
              <a:rPr lang="en-US" sz="6400" dirty="0"/>
              <a:t> checkout widget provided reasonably conspicuous notice of contractual terms, including arbitration)</a:t>
            </a:r>
          </a:p>
          <a:p>
            <a:pPr lvl="1">
              <a:lnSpc>
                <a:spcPct val="80000"/>
              </a:lnSpc>
              <a:defRPr/>
            </a:pPr>
            <a:r>
              <a:rPr lang="en-US" sz="6400" i="1" dirty="0" err="1"/>
              <a:t>Oberstein</a:t>
            </a:r>
            <a:r>
              <a:rPr lang="en-US" sz="6400" i="1" dirty="0"/>
              <a:t> v. Live Nation Entertainment, Inc</a:t>
            </a:r>
            <a:r>
              <a:rPr lang="en-US" sz="6400" dirty="0"/>
              <a:t>., 60 F.4th 505 (9th Cir. 2023) (affirming MTC arbitration because California law does not require that corporate parties to a contract use their full legal names &amp; Live Nation’s </a:t>
            </a:r>
            <a:r>
              <a:rPr lang="en-US" sz="6400" dirty="0" err="1"/>
              <a:t>ToS</a:t>
            </a:r>
            <a:r>
              <a:rPr lang="en-US" sz="6400" dirty="0"/>
              <a:t> included repeated references to its common trade names such that a reasonable user could have identified Ticketmaster’s full legal name)</a:t>
            </a:r>
          </a:p>
          <a:p>
            <a:pPr lvl="1">
              <a:lnSpc>
                <a:spcPct val="80000"/>
              </a:lnSpc>
              <a:defRPr/>
            </a:pPr>
            <a:r>
              <a:rPr lang="en-US" sz="6400" i="1" dirty="0"/>
              <a:t>Jackson v. Amazon.com, Inc., </a:t>
            </a:r>
            <a:r>
              <a:rPr lang="en-US" sz="6400" dirty="0"/>
              <a:t>65 F.4th 1093 (9th Cir. 2023) (denying MTC arbitration per an amended TOS where notice allegedly was provided by an email to drivers not produced in the litigation)</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40519230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37190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67078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19556091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66</a:t>
            </a:fld>
            <a:endParaRPr lang="en-US" dirty="0">
              <a:solidFill>
                <a:prstClr val="white">
                  <a:shade val="50000"/>
                </a:prstClr>
              </a:solidFill>
            </a:endParaRPr>
          </a:p>
        </p:txBody>
      </p:sp>
      <p:pic>
        <p:nvPicPr>
          <p:cNvPr id="1026" name="Picture 2">
            <a:extLst>
              <a:ext uri="{FF2B5EF4-FFF2-40B4-BE49-F238E27FC236}">
                <a16:creationId xmlns:a16="http://schemas.microsoft.com/office/drawing/2014/main" id="{F7574B07-6B12-7484-C44C-4BB1D9C0C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7372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67</a:t>
            </a:fld>
            <a:endParaRPr lang="en-US" dirty="0">
              <a:solidFill>
                <a:prstClr val="white">
                  <a:shade val="50000"/>
                </a:prstClr>
              </a:solidFill>
            </a:endParaRPr>
          </a:p>
        </p:txBody>
      </p:sp>
      <p:pic>
        <p:nvPicPr>
          <p:cNvPr id="1027" name="Picture 3">
            <a:extLst>
              <a:ext uri="{FF2B5EF4-FFF2-40B4-BE49-F238E27FC236}">
                <a16:creationId xmlns:a16="http://schemas.microsoft.com/office/drawing/2014/main" id="{BED476A0-D8FD-AC9C-1B1E-17F24B816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3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2440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68</a:t>
            </a:fld>
            <a:endParaRPr lang="en-US" dirty="0">
              <a:solidFill>
                <a:prstClr val="white">
                  <a:shade val="50000"/>
                </a:prstClr>
              </a:solidFill>
            </a:endParaRPr>
          </a:p>
        </p:txBody>
      </p:sp>
      <p:pic>
        <p:nvPicPr>
          <p:cNvPr id="1028" name="Picture 4">
            <a:extLst>
              <a:ext uri="{FF2B5EF4-FFF2-40B4-BE49-F238E27FC236}">
                <a16:creationId xmlns:a16="http://schemas.microsoft.com/office/drawing/2014/main" id="{9872F269-37FD-C228-5C78-8364517FB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156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69</a:t>
            </a:fld>
            <a:endParaRPr lang="en-US" dirty="0">
              <a:solidFill>
                <a:prstClr val="white">
                  <a:shade val="50000"/>
                </a:prstClr>
              </a:solidFill>
            </a:endParaRPr>
          </a:p>
        </p:txBody>
      </p:sp>
      <p:pic>
        <p:nvPicPr>
          <p:cNvPr id="1029" name="Picture 5">
            <a:extLst>
              <a:ext uri="{FF2B5EF4-FFF2-40B4-BE49-F238E27FC236}">
                <a16:creationId xmlns:a16="http://schemas.microsoft.com/office/drawing/2014/main" id="{2CBEDC22-FE18-9804-99B3-038B364444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075" y="94679"/>
            <a:ext cx="3117850" cy="666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0574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19766934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36617613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4509593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err="1"/>
              <a:t>Edmundson</a:t>
            </a:r>
            <a:r>
              <a:rPr lang="en-US" sz="6400" i="1" dirty="0"/>
              <a:t> v. </a:t>
            </a:r>
            <a:r>
              <a:rPr lang="en-US" sz="6400" i="1" dirty="0" err="1"/>
              <a:t>Klarna</a:t>
            </a:r>
            <a:r>
              <a:rPr lang="en-US" sz="6400" i="1" dirty="0"/>
              <a:t>, Inc., </a:t>
            </a:r>
            <a:r>
              <a:rPr lang="en-US" sz="6400" dirty="0"/>
              <a:t>85 F.4th 695 (2d Cir. 2023) (reversing order denying MTC </a:t>
            </a:r>
            <a:r>
              <a:rPr lang="en-US" sz="6400" dirty="0" err="1"/>
              <a:t>arbitrationbecause</a:t>
            </a:r>
            <a:r>
              <a:rPr lang="en-US" sz="6400" dirty="0"/>
              <a:t> under the totality of the circumstances </a:t>
            </a:r>
            <a:r>
              <a:rPr lang="en-US" sz="6400" dirty="0" err="1"/>
              <a:t>Klarna’s</a:t>
            </a:r>
            <a:r>
              <a:rPr lang="en-US" sz="6400" dirty="0"/>
              <a:t> checkout widget provided reasonably conspicuous notice of contractual terms, including arbitration)</a:t>
            </a:r>
          </a:p>
          <a:p>
            <a:pPr lvl="1">
              <a:lnSpc>
                <a:spcPct val="80000"/>
              </a:lnSpc>
              <a:defRPr/>
            </a:pPr>
            <a:r>
              <a:rPr lang="en-US" sz="6400" i="1" dirty="0" err="1"/>
              <a:t>Oberstein</a:t>
            </a:r>
            <a:r>
              <a:rPr lang="en-US" sz="6400" i="1" dirty="0"/>
              <a:t> v. Live Nation Entertainment, Inc</a:t>
            </a:r>
            <a:r>
              <a:rPr lang="en-US" sz="6400" dirty="0"/>
              <a:t>., 60 F.4th 505 (9th Cir. 2023) (affirming MTC arbitration because California law does not require that corporate parties to a contract use their full legal names &amp; Live Nation’s </a:t>
            </a:r>
            <a:r>
              <a:rPr lang="en-US" sz="6400" dirty="0" err="1"/>
              <a:t>ToS</a:t>
            </a:r>
            <a:r>
              <a:rPr lang="en-US" sz="6400" dirty="0"/>
              <a:t> included repeated references to its common trade names such that a reasonable user could have identified Ticketmaster’s full legal name)</a:t>
            </a:r>
          </a:p>
          <a:p>
            <a:pPr lvl="1">
              <a:lnSpc>
                <a:spcPct val="80000"/>
              </a:lnSpc>
              <a:defRPr/>
            </a:pPr>
            <a:r>
              <a:rPr lang="en-US" sz="6400" i="1" dirty="0"/>
              <a:t>Jackson v. Amazon.com, Inc., </a:t>
            </a:r>
            <a:r>
              <a:rPr lang="en-US" sz="6400" dirty="0"/>
              <a:t>65 F.4th 1093 (9th Cir. 2023) (denying MTC arbitration per an amended TOS where notice allegedly was provided by an email to drivers not produced in the litigation)</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42477612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fontScale="92500" lnSpcReduction="10000"/>
          </a:bodyPr>
          <a:lstStyle/>
          <a:p>
            <a:pPr eaLnBrk="1" hangingPunct="1">
              <a:lnSpc>
                <a:spcPct val="80000"/>
              </a:lnSpc>
              <a:defRPr/>
            </a:pPr>
            <a:r>
              <a:rPr lang="en-US" sz="1100" dirty="0"/>
              <a:t>Arbitration and Class Action Waivers </a:t>
            </a:r>
          </a:p>
          <a:p>
            <a:pPr lvl="1">
              <a:lnSpc>
                <a:spcPct val="80000"/>
              </a:lnSpc>
              <a:defRPr/>
            </a:pPr>
            <a:r>
              <a:rPr lang="en-US" sz="1100" i="1" dirty="0"/>
              <a:t>AT&amp;T Mobility LLC v. Concepcion</a:t>
            </a:r>
            <a:r>
              <a:rPr lang="en-US" sz="1100" i="1" u="sng" dirty="0"/>
              <a:t>,</a:t>
            </a:r>
            <a:r>
              <a:rPr lang="en-US" sz="1100" dirty="0"/>
              <a:t> 563 U.S. 333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a:lnSpc>
                <a:spcPct val="90000"/>
              </a:lnSpc>
              <a:defRPr/>
            </a:pPr>
            <a:r>
              <a:rPr lang="en-US" sz="1100" i="1" dirty="0"/>
              <a:t>American Express Co. v. Italian Colors Restaurant</a:t>
            </a:r>
            <a:r>
              <a:rPr lang="en-US" sz="1100" dirty="0"/>
              <a:t>, 570 U.S. 228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609 F. Supp. 3d 1024 (N.D. Cal.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lvl="1">
              <a:lnSpc>
                <a:spcPct val="80000"/>
              </a:lnSpc>
              <a:defRPr/>
            </a:pPr>
            <a:r>
              <a:rPr lang="en-US" sz="1300" i="1" dirty="0"/>
              <a:t>Heckman v. Live Nation Entertainment, Inc., </a:t>
            </a:r>
            <a:r>
              <a:rPr lang="en-US" sz="1300" dirty="0"/>
              <a:t>_ F. Supp. 3d _, 2023 WL 5505999 (C.D. Cal. 2023) (holding an amended arbitration provision changing the rules for mass arbitration to be procedurally and substantively unconscionable)</a:t>
            </a:r>
            <a:endParaRPr lang="en-US" sz="1300" i="1" dirty="0"/>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Strategies – mass vs. individual arbitration</a:t>
            </a:r>
          </a:p>
          <a:p>
            <a:pPr eaLnBrk="1" hangingPunct="1">
              <a:lnSpc>
                <a:spcPct val="80000"/>
              </a:lnSpc>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561 U.S. 63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a:t>
            </a:r>
            <a:r>
              <a:rPr lang="en-US" sz="1100" dirty="0" err="1"/>
              <a:t>FedArb</a:t>
            </a:r>
            <a:r>
              <a:rPr lang="en-US" sz="1100" dirty="0"/>
              <a:t> vs. Others</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29457392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685800" y="457200"/>
            <a:ext cx="7772400" cy="1752600"/>
          </a:xfrm>
        </p:spPr>
        <p:txBody>
          <a:bodyPr lIns="92075" tIns="46038" rIns="92075" bIns="46038">
            <a:noAutofit/>
          </a:bodyPr>
          <a:lstStyle/>
          <a:p>
            <a:pPr algn="l">
              <a:defRPr/>
            </a:pPr>
            <a:r>
              <a:rPr lang="en-US" sz="2800" dirty="0">
                <a:effectLst/>
              </a:rPr>
              <a:t>BALLON’S 2024 ANNUAL ACC BRIEFING:  INTERNET, AI and privacy law </a:t>
            </a:r>
            <a:br>
              <a:rPr lang="en-US" sz="2800" dirty="0">
                <a:effectLst/>
              </a:rPr>
            </a:br>
            <a:r>
              <a:rPr lang="en-US" sz="2800" dirty="0">
                <a:effectLst/>
              </a:rPr>
              <a:t>year in review</a:t>
            </a: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275075" y="5087112"/>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4267200" y="5029200"/>
            <a:ext cx="4953000"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1600" b="1" kern="0" dirty="0"/>
              <a:t>Ian Ballon, JD, LLM, CIPP/US</a:t>
            </a:r>
          </a:p>
          <a:p>
            <a:pPr marL="342900" indent="-342900" eaLnBrk="1" hangingPunct="1">
              <a:lnSpc>
                <a:spcPct val="80000"/>
              </a:lnSpc>
              <a:defRPr/>
            </a:pPr>
            <a:r>
              <a:rPr lang="en-US" sz="1600" b="1" kern="0" dirty="0"/>
              <a:t>Co-Chair, Global IP &amp; Technology Practice Group</a:t>
            </a:r>
          </a:p>
          <a:p>
            <a:pPr marL="342900" indent="-342900" eaLnBrk="1" hangingPunct="1">
              <a:lnSpc>
                <a:spcPct val="80000"/>
              </a:lnSpc>
              <a:defRPr/>
            </a:pPr>
            <a:r>
              <a:rPr lang="en-US" sz="1600" b="1" kern="0" dirty="0"/>
              <a:t>Greenberg Traurig LLP</a:t>
            </a:r>
            <a:endParaRPr lang="en-US" sz="1600" kern="0" dirty="0"/>
          </a:p>
          <a:p>
            <a:pPr marL="342900" indent="-342900" eaLnBrk="1" hangingPunct="1">
              <a:lnSpc>
                <a:spcPct val="80000"/>
              </a:lnSpc>
              <a:defRPr/>
            </a:pPr>
            <a:r>
              <a:rPr lang="en-US" sz="1400" kern="0" dirty="0"/>
              <a:t>(650) 289-7881       (310) 586-6575        (202) 331-3138</a:t>
            </a:r>
          </a:p>
          <a:p>
            <a:pPr marL="342900" indent="-342900" eaLnBrk="1" hangingPunct="1">
              <a:lnSpc>
                <a:spcPct val="80000"/>
              </a:lnSpc>
              <a:defRPr/>
            </a:pPr>
            <a:r>
              <a:rPr lang="en-US" sz="1400" kern="0" dirty="0"/>
              <a:t>Ballon@GTLaw.com</a:t>
            </a:r>
          </a:p>
          <a:p>
            <a:pPr marL="342900" indent="-342900" eaLnBrk="1" hangingPunct="1">
              <a:lnSpc>
                <a:spcPct val="80000"/>
              </a:lnSpc>
              <a:defRPr/>
            </a:pPr>
            <a:r>
              <a:rPr lang="en-US" sz="1400" kern="0" dirty="0"/>
              <a:t>Facebook, Threads, LinkedIn, </a:t>
            </a:r>
            <a:r>
              <a:rPr lang="en-US" sz="1400" kern="0" dirty="0" err="1"/>
              <a:t>Bluesky</a:t>
            </a:r>
            <a:r>
              <a:rPr lang="en-US" sz="1400" kern="0" dirty="0"/>
              <a:t>: Ian Ballon</a:t>
            </a:r>
          </a:p>
          <a:p>
            <a:pPr marL="342900" indent="-342900" eaLnBrk="1" hangingPunct="1">
              <a:lnSpc>
                <a:spcPct val="80000"/>
              </a:lnSpc>
              <a:defRPr/>
            </a:pPr>
            <a:r>
              <a:rPr lang="en-US" sz="14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347566" y="5000233"/>
            <a:ext cx="33100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a:extLst>
              <a:ext uri="{FF2B5EF4-FFF2-40B4-BE49-F238E27FC236}">
                <a16:creationId xmlns:a16="http://schemas.microsoft.com/office/drawing/2014/main" id="{DCEDA7B6-C520-F125-D915-1F03A4A4D5E8}"/>
              </a:ext>
            </a:extLst>
          </p:cNvPr>
          <p:cNvPicPr>
            <a:picLocks noChangeAspect="1" noChangeArrowheads="1"/>
          </p:cNvPicPr>
          <p:nvPr/>
        </p:nvPicPr>
        <p:blipFill>
          <a:blip r:embed="rId3"/>
          <a:srcRect/>
          <a:stretch>
            <a:fillRect/>
          </a:stretch>
        </p:blipFill>
        <p:spPr>
          <a:xfrm>
            <a:off x="6096000" y="3074020"/>
            <a:ext cx="16002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01233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Linking and framing revisited</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0642276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0" y="-76200"/>
            <a:ext cx="9144000" cy="533400"/>
          </a:xfrm>
        </p:spPr>
        <p:txBody>
          <a:bodyPr>
            <a:normAutofit/>
          </a:bodyPr>
          <a:lstStyle/>
          <a:p>
            <a:r>
              <a:rPr lang="en-US" altLang="en-US" sz="2800" dirty="0"/>
              <a:t>Links, Frames, and In-line and Embedded Links</a:t>
            </a:r>
            <a:endParaRPr lang="en-US" altLang="en-US" dirty="0"/>
          </a:p>
        </p:txBody>
      </p:sp>
      <p:sp>
        <p:nvSpPr>
          <p:cNvPr id="32771" name="Rectangle 3"/>
          <p:cNvSpPr>
            <a:spLocks noGrp="1" noRot="1" noChangeArrowheads="1"/>
          </p:cNvSpPr>
          <p:nvPr>
            <p:ph idx="1"/>
          </p:nvPr>
        </p:nvSpPr>
        <p:spPr>
          <a:xfrm>
            <a:off x="-152400" y="304800"/>
            <a:ext cx="9296400" cy="6553200"/>
          </a:xfrm>
        </p:spPr>
        <p:txBody>
          <a:bodyPr>
            <a:noAutofit/>
          </a:bodyPr>
          <a:lstStyle/>
          <a:p>
            <a:r>
              <a:rPr lang="en-US" sz="1050" i="1" dirty="0"/>
              <a:t>Perfect 10, Inc. v. Amazon.com, Inc</a:t>
            </a:r>
            <a:r>
              <a:rPr lang="en-US" sz="1050" dirty="0"/>
              <a:t>., 508 F.3d 1146 (9th Cir. 2007) (reproduction, distribution and public display of photos)</a:t>
            </a:r>
          </a:p>
          <a:p>
            <a:pPr lvl="1"/>
            <a:r>
              <a:rPr lang="en-US" sz="900" dirty="0"/>
              <a:t>The </a:t>
            </a:r>
            <a:r>
              <a:rPr lang="en-US" sz="900" i="1" dirty="0"/>
              <a:t>server test: </a:t>
            </a:r>
            <a:r>
              <a:rPr lang="en-US" sz="900" dirty="0"/>
              <a:t>merely creating a link to another website does not create a </a:t>
            </a:r>
            <a:r>
              <a:rPr lang="en-US" sz="900" i="1" dirty="0"/>
              <a:t>copy </a:t>
            </a:r>
            <a:r>
              <a:rPr lang="en-US" sz="900" dirty="0"/>
              <a:t>within the meaning of </a:t>
            </a:r>
            <a:r>
              <a:rPr lang="en-US" sz="900" i="1" dirty="0"/>
              <a:t>MAI v. Peak </a:t>
            </a:r>
            <a:r>
              <a:rPr lang="en-US" sz="900" dirty="0"/>
              <a:t>and cannot result in direct liability for copyright infringement (although it plausibly could lead to secondary infringement based on the direct infringement of a user, if any)</a:t>
            </a:r>
          </a:p>
          <a:p>
            <a:r>
              <a:rPr lang="en-US" sz="1000" i="1" dirty="0"/>
              <a:t>Flava Works, Inc. v. Gunter</a:t>
            </a:r>
            <a:r>
              <a:rPr lang="en-US" sz="1000" dirty="0"/>
              <a:t>, 689 F.3d 754 (7th Cir. 2012)</a:t>
            </a:r>
          </a:p>
          <a:p>
            <a:pPr lvl="1"/>
            <a:r>
              <a:rPr lang="en-US" sz="900" dirty="0"/>
              <a:t>Granting summary judgment for the defendant where its video bookmarking service, which created in-line links to videos on third party websites via frames, could not support a claim for contributory infringement because merely creating links is not a material contribution (and stating in dicta that direct liability could not be imposed because creating an in-line link to videos via frames from the defendant's website did not amount to a public performance)</a:t>
            </a:r>
          </a:p>
          <a:p>
            <a:r>
              <a:rPr lang="en-US" sz="1000" i="1" dirty="0"/>
              <a:t>Live Nation Motor Sports, Inc. v. Davis</a:t>
            </a:r>
            <a:r>
              <a:rPr lang="en-US" sz="1000" dirty="0"/>
              <a:t>, 81 U.S.P.Q.2d 1826, 2007 WL 79311 (N.D. Tex. Jan. 9, 2007) </a:t>
            </a:r>
            <a:r>
              <a:rPr lang="en-US" sz="900" dirty="0"/>
              <a:t>(holding that a link to a stream of a live webcast of motor races that were shown in real time constituted a public performance or display because those terms encompass "each step in the process by which a protected work wends its way to the audience").  Definition of </a:t>
            </a:r>
            <a:r>
              <a:rPr lang="en-US" sz="900" i="1" dirty="0"/>
              <a:t>fixation </a:t>
            </a:r>
            <a:r>
              <a:rPr lang="en-US" sz="900" dirty="0"/>
              <a:t>is broader for public performances than for other copyright rights</a:t>
            </a:r>
            <a:endParaRPr lang="en-US" sz="600" dirty="0"/>
          </a:p>
          <a:p>
            <a:r>
              <a:rPr lang="en-US" altLang="en-US" sz="1000" dirty="0"/>
              <a:t>More recently, some district courts have held that a </a:t>
            </a:r>
            <a:r>
              <a:rPr lang="en-US" altLang="en-US" sz="1000" i="1" dirty="0"/>
              <a:t>prima facie </a:t>
            </a:r>
            <a:r>
              <a:rPr lang="en-US" altLang="en-US" sz="1000" dirty="0"/>
              <a:t>case for direct infringement may be made (subject to potentially applicable defenses) where in-line or embedded links create public displays of photographs</a:t>
            </a:r>
          </a:p>
          <a:p>
            <a:pPr lvl="1"/>
            <a:r>
              <a:rPr lang="en-US" sz="1000" i="1" dirty="0"/>
              <a:t>Goldman v. Breitbart News Network, LLC, </a:t>
            </a:r>
            <a:r>
              <a:rPr lang="en-US" sz="1000" dirty="0"/>
              <a:t>302 F. Supp. 3d 585 (S.D.N.Y. 2018) (holding that that an image displayed via embedded links in various publications, from the Twitter feed where it had been posted, constituted a public display under the Copyright Act; granting partial summary judgment to the plaintiff)</a:t>
            </a:r>
          </a:p>
          <a:p>
            <a:pPr lvl="1"/>
            <a:r>
              <a:rPr lang="en-US" sz="1000" i="1" dirty="0"/>
              <a:t>The Leader’s Institute, LLC v. Jackson, </a:t>
            </a:r>
            <a:r>
              <a:rPr lang="en-US" sz="1000" dirty="0"/>
              <a:t>Civil Action No. 3:14-CV-3572-B, 2017 WL 5629514, at *10 (N.D. Tex. Nov. 22, 2017) (denying plaintiff’s motion for summary judgment on defendant’s counterclaim for copyright infringement, holding that plaintiff publicly displayed copyrighted content from defendant’s website by framing it on its own website; distinguishing framing from ordinary linking)</a:t>
            </a:r>
          </a:p>
          <a:p>
            <a:pPr lvl="1"/>
            <a:r>
              <a:rPr lang="en-US" sz="1000" i="1" dirty="0"/>
              <a:t>Sinclair v. Ziff Davis, LLC</a:t>
            </a:r>
            <a:r>
              <a:rPr lang="en-US" sz="1000" dirty="0"/>
              <a:t>, 2020 WL 3450136 (S.D.N.Y. June 24, 2020) (denying MTD on reconsideration; by agreeing to Instagram's Terms of Use, plaintiff authorized Instagram to grant API users, such as Mashable, a sublicense to embed her public Instagram content, but the complaint failed to establish that Instagram exercised that right)</a:t>
            </a:r>
          </a:p>
          <a:p>
            <a:pPr lvl="1"/>
            <a:r>
              <a:rPr lang="en-US" sz="1050" i="1" dirty="0" err="1"/>
              <a:t>McGucken</a:t>
            </a:r>
            <a:r>
              <a:rPr lang="en-US" sz="1050" i="1" dirty="0"/>
              <a:t> v. Newsweek LLC</a:t>
            </a:r>
            <a:r>
              <a:rPr lang="en-US" sz="1050" dirty="0"/>
              <a:t>, 464 F. Supp. 3d 594 (S.D.N.Y. 2020), </a:t>
            </a:r>
            <a:r>
              <a:rPr lang="en-US" sz="1050" i="1" dirty="0"/>
              <a:t>reconsideration denied</a:t>
            </a:r>
            <a:r>
              <a:rPr lang="en-US" sz="1050" dirty="0"/>
              <a:t>, No. 19 Civ. 9617 (KPF), 2020 WL 6135733 (S.D.N.Y. Oct. 19, 2020) </a:t>
            </a:r>
          </a:p>
          <a:p>
            <a:pPr lvl="2"/>
            <a:r>
              <a:rPr lang="en-US" sz="1000" i="1" dirty="0" err="1"/>
              <a:t>McGucken</a:t>
            </a:r>
            <a:r>
              <a:rPr lang="en-US" sz="1000" i="1" dirty="0"/>
              <a:t> v. Pub Ocean Ltd.</a:t>
            </a:r>
            <a:r>
              <a:rPr lang="en-US" sz="1000" dirty="0"/>
              <a:t>, 42 F.4th 1149 (9th Cir. 2022)</a:t>
            </a:r>
            <a:endParaRPr lang="en-US" sz="900" dirty="0"/>
          </a:p>
          <a:p>
            <a:pPr lvl="1"/>
            <a:r>
              <a:rPr lang="en-US" sz="1100" i="1" dirty="0"/>
              <a:t>Nicklen v. Sinclair Broadcast Group, Inc</a:t>
            </a:r>
            <a:r>
              <a:rPr lang="en-US" sz="1100" dirty="0"/>
              <a:t>., 551 F. Supp. 3d 188 (S.D.N.Y. 2021)</a:t>
            </a:r>
            <a:endParaRPr lang="en-US" sz="1100" u="sng" dirty="0"/>
          </a:p>
          <a:p>
            <a:pPr lvl="1"/>
            <a:r>
              <a:rPr lang="en-US" altLang="en-US" sz="1100" i="1" dirty="0"/>
              <a:t>Free Speech Systems, LLC v. Menzel</a:t>
            </a:r>
            <a:r>
              <a:rPr lang="en-US" altLang="en-US" sz="1100" dirty="0"/>
              <a:t>, 390 F. Supp. 3d 1162, 1172 (N.D. Cal. 2019) (reading </a:t>
            </a:r>
            <a:r>
              <a:rPr lang="en-US" altLang="en-US" sz="1100" i="1" dirty="0"/>
              <a:t>Perfect 10</a:t>
            </a:r>
            <a:r>
              <a:rPr lang="en-US" altLang="en-US" sz="1100" dirty="0"/>
              <a:t> as limited to search engines) (Orrick)</a:t>
            </a:r>
          </a:p>
          <a:p>
            <a:pPr lvl="2"/>
            <a:r>
              <a:rPr lang="en-US" altLang="en-US" sz="1000" i="1" dirty="0"/>
              <a:t>Hunley v. Instagram, LLC</a:t>
            </a:r>
            <a:r>
              <a:rPr lang="en-US" altLang="en-US" sz="1000" dirty="0"/>
              <a:t>, Case No. 21-cv-03778-CRB, 2021 WL 4243385 (N.D. Cal. Sept. 17, 2021)  (dismissing complaint) (Breyer) </a:t>
            </a:r>
          </a:p>
          <a:p>
            <a:pPr lvl="2"/>
            <a:r>
              <a:rPr lang="en-US" altLang="en-US" sz="1000" i="1" dirty="0" err="1"/>
              <a:t>Hunley</a:t>
            </a:r>
            <a:r>
              <a:rPr lang="en-US" altLang="en-US" sz="1000" i="1" dirty="0"/>
              <a:t> v. Instagram, LLC</a:t>
            </a:r>
            <a:r>
              <a:rPr lang="en-US" altLang="en-US" sz="1000" dirty="0"/>
              <a:t>, Case No. 21-cv-03778-CRB, 2022 WL 298570 (N.D. Cal. Feb. 1, 2022)  (amended complaint) (appeal pending)</a:t>
            </a:r>
            <a:endParaRPr lang="en-US" altLang="en-US" sz="1000" i="1" dirty="0"/>
          </a:p>
          <a:p>
            <a:pPr lvl="2"/>
            <a:r>
              <a:rPr lang="en-US" altLang="en-US" sz="1000" i="1" dirty="0"/>
              <a:t>Bell v. Wilmott Storage Services, LLC</a:t>
            </a:r>
            <a:r>
              <a:rPr lang="en-US" altLang="en-US" sz="1000" dirty="0"/>
              <a:t>, 12 F.4th 1065 (9th Cir. 2021) (applying the server test to a public display of a photograph where the image wasn’t indexed)</a:t>
            </a:r>
          </a:p>
          <a:p>
            <a:r>
              <a:rPr lang="en-US" altLang="en-US" sz="1000" dirty="0"/>
              <a:t>Defenses – DMCA, fair use, implied license, </a:t>
            </a:r>
            <a:r>
              <a:rPr lang="en-US" altLang="en-US" sz="1000" i="1" dirty="0"/>
              <a:t>de minimis </a:t>
            </a:r>
            <a:r>
              <a:rPr lang="en-US" altLang="en-US" sz="1000" dirty="0"/>
              <a:t>infringement, </a:t>
            </a:r>
            <a:r>
              <a:rPr lang="en-US" altLang="en-US" sz="1000" i="1" dirty="0"/>
              <a:t>Sony </a:t>
            </a:r>
            <a:r>
              <a:rPr lang="en-US" altLang="en-US" sz="1000" dirty="0"/>
              <a:t>safe harbor</a:t>
            </a:r>
          </a:p>
          <a:p>
            <a:pPr lvl="1"/>
            <a:r>
              <a:rPr lang="en-US" altLang="en-US" sz="900" i="1" dirty="0"/>
              <a:t>Boesen v. United Sports Publications, Ltd</a:t>
            </a:r>
            <a:r>
              <a:rPr lang="en-US" altLang="en-US" sz="900" dirty="0"/>
              <a:t>., 20-CV-1552 (ARR) (SIL), 2020 WL 6393010 (E.D.N.Y. Nov. 2, 2020) (dismissing a photographer’s claim against a sports news publisher, which had included an embedded link to an Instagram post by professional tennis player Caroline Wozniacki, announcing her retirements (which included a low-resolution, cropped version of a photograph taken by the plaintiff), in an article it published about Wozniacki’s career, which also quoted the text of the Instagram post)</a:t>
            </a:r>
          </a:p>
          <a:p>
            <a:pPr lvl="1"/>
            <a:r>
              <a:rPr lang="en-US" altLang="en-US" sz="900" i="1" dirty="0"/>
              <a:t>Walsh v. Townsquare Media, Inc</a:t>
            </a:r>
            <a:r>
              <a:rPr lang="en-US" altLang="en-US" sz="900" dirty="0"/>
              <a:t>., 464 F. Supp. 3d 570 (S.D.N.Y. 2020) (dismissing, as fair use, a Paparazzi photographer’s copyright infringement claim, brought against the publisher of XXL magazine, which had embedded a link to an Instagram post by hip hop artist Cardi B, which included a photograph taken by plaintiff of Cardi B at a Tom Ford fashion show, in an article entitled Cardi B Partners with Tom Ford for New Lipstick Shade, which was focused on the event and referenced the Cardi B Instagram post which featured the photograph). </a:t>
            </a:r>
          </a:p>
          <a:p>
            <a:pPr lvl="2"/>
            <a:r>
              <a:rPr lang="en-US" altLang="en-US" sz="800" i="1" dirty="0"/>
              <a:t>Walsh v. </a:t>
            </a:r>
            <a:r>
              <a:rPr lang="en-US" altLang="en-US" sz="800" i="1" dirty="0" err="1"/>
              <a:t>Townsquare</a:t>
            </a:r>
            <a:r>
              <a:rPr lang="en-US" altLang="en-US" sz="800" i="1" dirty="0"/>
              <a:t> Media, Inc</a:t>
            </a:r>
            <a:r>
              <a:rPr lang="en-US" altLang="en-US" sz="800" dirty="0"/>
              <a:t>., 19-CV-4958 (VSB), 2022 WL 1302216 (S.D.N.Y. May 2, 2022) (awarding attorneys’ fees)</a:t>
            </a:r>
            <a:endParaRPr lang="en-US" altLang="en-US" sz="700" dirty="0"/>
          </a:p>
        </p:txBody>
      </p:sp>
    </p:spTree>
    <p:extLst>
      <p:ext uri="{BB962C8B-B14F-4D97-AF65-F5344CB8AC3E}">
        <p14:creationId xmlns:p14="http://schemas.microsoft.com/office/powerpoint/2010/main" val="35344499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2937" y="0"/>
            <a:ext cx="3518126" cy="6858000"/>
          </a:xfrm>
          <a:prstGeom prst="rect">
            <a:avLst/>
          </a:prstGeom>
        </p:spPr>
      </p:pic>
    </p:spTree>
    <p:extLst>
      <p:ext uri="{BB962C8B-B14F-4D97-AF65-F5344CB8AC3E}">
        <p14:creationId xmlns:p14="http://schemas.microsoft.com/office/powerpoint/2010/main" val="16799769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54205" y="2209800"/>
            <a:ext cx="7772400" cy="1981200"/>
          </a:xfrm>
          <a:ln>
            <a:solidFill>
              <a:schemeClr val="tx1"/>
            </a:solidFill>
          </a:ln>
        </p:spPr>
        <p:txBody>
          <a:bodyPr lIns="92075" tIns="46038" rIns="92075" bIns="46038">
            <a:noAutofit/>
          </a:bodyPr>
          <a:lstStyle/>
          <a:p>
            <a:pPr eaLnBrk="1" hangingPunct="1">
              <a:defRPr/>
            </a:pPr>
            <a:r>
              <a:rPr lang="en-US" sz="6000" dirty="0"/>
              <a:t>Use of #hashtags</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95746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62706" y="0"/>
            <a:ext cx="8994775" cy="457200"/>
          </a:xfrm>
        </p:spPr>
        <p:txBody>
          <a:bodyPr>
            <a:normAutofit fontScale="90000"/>
          </a:bodyPr>
          <a:lstStyle/>
          <a:p>
            <a:pPr>
              <a:defRPr/>
            </a:pPr>
            <a:r>
              <a:rPr lang="en-US" sz="4000" dirty="0"/>
              <a:t>The Use of #Hashtags</a:t>
            </a:r>
          </a:p>
        </p:txBody>
      </p:sp>
      <p:sp>
        <p:nvSpPr>
          <p:cNvPr id="4644867" name="Rectangle 3"/>
          <p:cNvSpPr>
            <a:spLocks noGrp="1" noRot="1" noChangeArrowheads="1"/>
          </p:cNvSpPr>
          <p:nvPr>
            <p:ph type="body" idx="1"/>
          </p:nvPr>
        </p:nvSpPr>
        <p:spPr>
          <a:xfrm>
            <a:off x="62706" y="228600"/>
            <a:ext cx="8994775" cy="6705600"/>
          </a:xfrm>
        </p:spPr>
        <p:txBody>
          <a:bodyPr>
            <a:noAutofit/>
          </a:bodyPr>
          <a:lstStyle/>
          <a:p>
            <a:pPr>
              <a:lnSpc>
                <a:spcPct val="80000"/>
              </a:lnSpc>
              <a:defRPr/>
            </a:pPr>
            <a:endParaRPr lang="en-US" sz="1400" dirty="0"/>
          </a:p>
          <a:p>
            <a:pPr>
              <a:lnSpc>
                <a:spcPct val="80000"/>
              </a:lnSpc>
              <a:defRPr/>
            </a:pPr>
            <a:r>
              <a:rPr lang="en-US" sz="1600" i="1" dirty="0"/>
              <a:t>Khaled v. Bordenave</a:t>
            </a:r>
            <a:r>
              <a:rPr lang="en-US" sz="1600" dirty="0"/>
              <a:t>, 18 Civ. 5187 (PAE), 2019 WL 1894321, at *6 (S.D.N.Y.  Apr. 29, 2019) (allowing DJ Khaled and ATK Entertainment to amend their complaint to add allegations concerning uses by defendants of plaintiffs’ WE THE BEST mark, including #WETHEBEST and #WETHEBESTBRANDS, as hashtags to advertise products in social media; rejecting the argument that use of a mark in hashtags could not amount to trademark infringement)</a:t>
            </a:r>
          </a:p>
          <a:p>
            <a:pPr>
              <a:lnSpc>
                <a:spcPct val="80000"/>
              </a:lnSpc>
              <a:defRPr/>
            </a:pPr>
            <a:endParaRPr lang="en-US" sz="1600" i="1" dirty="0"/>
          </a:p>
          <a:p>
            <a:pPr>
              <a:lnSpc>
                <a:spcPct val="80000"/>
              </a:lnSpc>
              <a:defRPr/>
            </a:pPr>
            <a:r>
              <a:rPr lang="en-US" sz="1600" i="1" dirty="0"/>
              <a:t>Chanel, Inc. v. WGACA, LLC</a:t>
            </a:r>
            <a:r>
              <a:rPr lang="en-US" sz="1600" dirty="0"/>
              <a:t>, 18 Civ. 2253 (LLS), 2018 WL 4440507, at *2-3 (S.D.N.Y. Sept. 14, 2018) (denying motion to dismiss and rejecting nominative fair use defense, holding that the owner of the CHANEL trademark plausibly alleged that WGACA’s use of the hashtag #WGACACHANEL infringed Chanel’s trademarks (and supported a claim for false advertising) by alleging that WGACA conjoined its acronym with the Chanel trademark to create the impression that WGACA was affiliated with Chanel or was an authorized Chanel retailer, where WGACA’s social media pages included quotations of Coco Chanel, photographs of Chanel-branded products, and photographs of models and public-opinion influencers wearing or carrying Chanel handbags, including previous Chanel ads)</a:t>
            </a:r>
          </a:p>
          <a:p>
            <a:pPr>
              <a:lnSpc>
                <a:spcPct val="80000"/>
              </a:lnSpc>
              <a:defRPr/>
            </a:pPr>
            <a:endParaRPr lang="en-US" sz="1600" i="1" dirty="0"/>
          </a:p>
          <a:p>
            <a:pPr>
              <a:lnSpc>
                <a:spcPct val="80000"/>
              </a:lnSpc>
              <a:defRPr/>
            </a:pPr>
            <a:r>
              <a:rPr lang="en-US" sz="1600" i="1" dirty="0"/>
              <a:t>Juul Labs, Inc. v. 4X PODS</a:t>
            </a:r>
            <a:r>
              <a:rPr lang="en-US" sz="1600" dirty="0"/>
              <a:t>, Civil Action No. 18-15444 (KM) (MAH), 2020 WL 2029327 (D.N.J. Apr. 28, 2020) (denying defendant’s motion to dismiss, holding that plaintiff plausibly stated a claim and that hashtags are not </a:t>
            </a:r>
            <a:r>
              <a:rPr lang="en-US" sz="1600" i="1" dirty="0"/>
              <a:t>per se</a:t>
            </a:r>
            <a:r>
              <a:rPr lang="en-US" sz="1600" dirty="0"/>
              <a:t> always fair use)</a:t>
            </a:r>
            <a:endParaRPr lang="en-US" sz="1600" i="1" dirty="0"/>
          </a:p>
          <a:p>
            <a:pPr lvl="1">
              <a:lnSpc>
                <a:spcPct val="80000"/>
              </a:lnSpc>
              <a:defRPr/>
            </a:pPr>
            <a:r>
              <a:rPr lang="en-US" sz="1400" i="1" dirty="0"/>
              <a:t>Juul Labs, Inc. v. 4X PODS, </a:t>
            </a:r>
            <a:r>
              <a:rPr lang="en-US" sz="1400" dirty="0"/>
              <a:t>509 F. Supp. 3d 52, 63 (D.N.J. 2020) (finding the defendant unlikely to prevail on its nominative fair use defense, in connection with entering a TRO in favor of the plaintiff; “[o]ne post with Juul hashtags among many unoffending posts could be written off, but that is not the case here. Given how many Juul-related hashtags were used and in how many posts, Eonsmoke stretched its usage of the Juul wordmark beyond nominative fair use.”)</a:t>
            </a:r>
          </a:p>
          <a:p>
            <a:pPr>
              <a:lnSpc>
                <a:spcPct val="80000"/>
              </a:lnSpc>
              <a:defRPr/>
            </a:pPr>
            <a:endParaRPr lang="en-US" sz="1600" i="1" dirty="0"/>
          </a:p>
          <a:p>
            <a:pPr>
              <a:lnSpc>
                <a:spcPct val="80000"/>
              </a:lnSpc>
              <a:defRPr/>
            </a:pPr>
            <a:r>
              <a:rPr lang="en-US" sz="1600" i="1" dirty="0"/>
              <a:t>Pasadena Tournament of Roses Association v. City of Pasadena</a:t>
            </a:r>
            <a:r>
              <a:rPr lang="en-US" sz="1600" dirty="0"/>
              <a:t>, Case No. 2:21-CV-01051-AB-JEMx, 2021 WL 3553499, at *5-6 (C.D. Cal. July 12, 2021) (dismissing claims of trademark infringement, unfair competition, false association, false endorsement, and false designation of origin under the Lanham Act and California unfair competition, holding that defendant’s use of ROSE BOWL on the Instagram account of the City of Pasadena, where the Rose Bowl typically is played, including as a hashtag, was a nominative fair use)</a:t>
            </a:r>
          </a:p>
          <a:p>
            <a:pPr>
              <a:lnSpc>
                <a:spcPct val="80000"/>
              </a:lnSpc>
              <a:defRPr/>
            </a:pPr>
            <a:endParaRPr lang="en-US" sz="1400" dirty="0"/>
          </a:p>
          <a:p>
            <a:pPr>
              <a:lnSpc>
                <a:spcPct val="80000"/>
              </a:lnSpc>
              <a:defRPr/>
            </a:pPr>
            <a:endParaRPr lang="en-US" sz="1100" u="sng" dirty="0"/>
          </a:p>
        </p:txBody>
      </p:sp>
    </p:spTree>
    <p:extLst>
      <p:ext uri="{BB962C8B-B14F-4D97-AF65-F5344CB8AC3E}">
        <p14:creationId xmlns:p14="http://schemas.microsoft.com/office/powerpoint/2010/main" val="2093450897"/>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381000"/>
            <a:ext cx="9220200" cy="6476999"/>
          </a:xfrm>
        </p:spPr>
        <p:txBody>
          <a:bodyPr>
            <a:normAutofit fontScale="55000" lnSpcReduction="20000"/>
          </a:bodyPr>
          <a:lstStyle/>
          <a:p>
            <a:pPr eaLnBrk="1" hangingPunct="1"/>
            <a:r>
              <a:rPr lang="en-US" altLang="en-US" sz="2300" dirty="0"/>
              <a:t>Trademark – anything that identifies goods or services</a:t>
            </a:r>
          </a:p>
          <a:p>
            <a:pPr lvl="1" eaLnBrk="1" hangingPunct="1"/>
            <a:r>
              <a:rPr lang="en-US" altLang="en-US" sz="3400" b="1" dirty="0"/>
              <a:t>Use “other than as a mark” </a:t>
            </a:r>
            <a:r>
              <a:rPr lang="en-US" altLang="en-US" sz="3400" dirty="0"/>
              <a:t>under 15 U.S.C. 1115(b)(4) </a:t>
            </a:r>
          </a:p>
          <a:p>
            <a:pPr lvl="2" eaLnBrk="1" hangingPunct="1"/>
            <a:r>
              <a:rPr lang="en-US" altLang="en-US" sz="2500" i="1" dirty="0"/>
              <a:t>KP Permanent Make-Up, Inc. v. Lasting Impressions I, Inc., </a:t>
            </a:r>
            <a:r>
              <a:rPr lang="en-US" altLang="en-US" sz="2500" dirty="0"/>
              <a:t>543 U.S. 111 (2004)</a:t>
            </a:r>
          </a:p>
          <a:p>
            <a:pPr lvl="2"/>
            <a:r>
              <a:rPr lang="en-US" altLang="en-US" sz="2500" dirty="0"/>
              <a:t>A defendant is entitled to a fair use defense under this provision if it establishes that it used the allegedly infringing term (1) other than as a mark, (2) in a descriptive sense, and (3) in good faith</a:t>
            </a:r>
          </a:p>
          <a:p>
            <a:pPr lvl="3"/>
            <a:r>
              <a:rPr lang="en-US" altLang="en-US" sz="2100" i="1" dirty="0"/>
              <a:t>Kelly-Brown v. Winfrey</a:t>
            </a:r>
            <a:r>
              <a:rPr lang="en-US" altLang="en-US" sz="2100" dirty="0"/>
              <a:t>, 717 F.3d 295, 308 (2d Cir. 2013)</a:t>
            </a:r>
          </a:p>
          <a:p>
            <a:pPr lvl="3"/>
            <a:r>
              <a:rPr lang="en-US" altLang="en-US" sz="2100" i="1" dirty="0"/>
              <a:t>Hard Candy, LLC v. Anastasia Beverly Hills, Inc</a:t>
            </a:r>
            <a:r>
              <a:rPr lang="en-US" altLang="en-US" sz="2100" dirty="0"/>
              <a:t>., 921 F.3d 1343, 1363-64 (11th Cir. 2019)</a:t>
            </a:r>
          </a:p>
          <a:p>
            <a:pPr lvl="1" eaLnBrk="1" hangingPunct="1"/>
            <a:r>
              <a:rPr lang="en-US" altLang="en-US" sz="3400" b="1" dirty="0"/>
              <a:t>Dilution defenses</a:t>
            </a:r>
          </a:p>
          <a:p>
            <a:pPr lvl="2" eaLnBrk="1" hangingPunct="1"/>
            <a:r>
              <a:rPr lang="en-US" altLang="en-US" sz="2500" dirty="0"/>
              <a:t>“Any fair use, including a nominative or descriptive fair use, or facilitation of such fair use, of a famous mark by another person other than as a designation of source for the persons own goods or services, including use in connection with” (i) comparative advertising or (ii) parody, criticism or commentary</a:t>
            </a:r>
          </a:p>
          <a:p>
            <a:pPr lvl="2" eaLnBrk="1" hangingPunct="1"/>
            <a:r>
              <a:rPr lang="en-US" altLang="en-US" sz="2500" dirty="0"/>
              <a:t>All forms of news reporting and commentary</a:t>
            </a:r>
          </a:p>
          <a:p>
            <a:pPr lvl="2" eaLnBrk="1" hangingPunct="1"/>
            <a:r>
              <a:rPr lang="en-US" altLang="en-US" sz="2500" dirty="0"/>
              <a:t>Noncommercial use of a mark</a:t>
            </a:r>
          </a:p>
          <a:p>
            <a:pPr lvl="1" eaLnBrk="1" hangingPunct="1"/>
            <a:r>
              <a:rPr lang="en-US" altLang="en-US" sz="3400" b="1" dirty="0"/>
              <a:t>Nominative fair use</a:t>
            </a:r>
            <a:r>
              <a:rPr lang="en-US" altLang="en-US" sz="3400" dirty="0"/>
              <a:t> </a:t>
            </a:r>
          </a:p>
          <a:p>
            <a:pPr lvl="2" eaLnBrk="1" hangingPunct="1"/>
            <a:r>
              <a:rPr lang="en-US" altLang="en-US" sz="2500" b="1" i="1" dirty="0"/>
              <a:t>New Kids on the Block v. News America Publishing, Inc</a:t>
            </a:r>
            <a:r>
              <a:rPr lang="en-US" altLang="en-US" sz="2500" u="sng" dirty="0"/>
              <a:t>.</a:t>
            </a:r>
            <a:r>
              <a:rPr lang="en-US" altLang="en-US" sz="2500" i="1" dirty="0"/>
              <a:t>,</a:t>
            </a:r>
            <a:r>
              <a:rPr lang="en-US" altLang="en-US" sz="2500" dirty="0"/>
              <a:t> 971 F.2d 302 (9th Cir. 1992)</a:t>
            </a:r>
          </a:p>
          <a:p>
            <a:pPr lvl="3"/>
            <a:r>
              <a:rPr lang="en-US" altLang="en-US" sz="2500" dirty="0"/>
              <a:t>a use will be deemed fair if (1) the goods or services identified are not readily identifiable without use of the mark; (2) only so much of the mark or marks are used as is reasonably necessary to identify the product or service; and (3) the user does nothing that would, in conjunction with the mark, suggest sponsorship or endorsement by the trademark holder</a:t>
            </a:r>
          </a:p>
          <a:p>
            <a:pPr marL="1657350" lvl="3" indent="-285750" eaLnBrk="1" hangingPunct="1">
              <a:buFontTx/>
              <a:buChar char="-"/>
            </a:pPr>
            <a:r>
              <a:rPr lang="en-US" altLang="en-US" sz="2500" i="1" dirty="0"/>
              <a:t>Playboy Enterprises, Inc. v. Welles</a:t>
            </a:r>
            <a:r>
              <a:rPr lang="en-US" altLang="en-US" sz="2500" dirty="0"/>
              <a:t>, 279 F.3d 796 (9th Cir. 2002)</a:t>
            </a:r>
          </a:p>
          <a:p>
            <a:pPr marL="1657350" lvl="3" indent="-285750">
              <a:buFontTx/>
              <a:buChar char="-"/>
            </a:pPr>
            <a:r>
              <a:rPr lang="de-DE" altLang="en-US" sz="2500" i="1" dirty="0"/>
              <a:t>Volkswagenwerk Aktiengesellschaft v. Church</a:t>
            </a:r>
            <a:r>
              <a:rPr lang="de-DE" altLang="en-US" sz="2500" dirty="0"/>
              <a:t>, 411 F.2d 350, 352 (9th Cir. 1969)</a:t>
            </a:r>
          </a:p>
          <a:p>
            <a:pPr marL="1657350" lvl="3" indent="-285750">
              <a:buFontTx/>
              <a:buChar char="-"/>
            </a:pPr>
            <a:r>
              <a:rPr lang="en-US" altLang="en-US" sz="2500" i="1" dirty="0"/>
              <a:t>Sen v. Amazon.com, Inc</a:t>
            </a:r>
            <a:r>
              <a:rPr lang="en-US" altLang="en-US" sz="2500" dirty="0"/>
              <a:t>., Case No.: 3:16-CV-01486-JAH-JLB, 2018 WL 4680018, at *4 (S.D. Cal. Sept. 28, 2018) (granting summary judgment for Amazon.com on claims for contributory and vicarious trademark infringement under the Lanham Act, where plaintiff's mark appeared in an online product review posted by a user on the defendant's platform)</a:t>
            </a:r>
          </a:p>
          <a:p>
            <a:pPr lvl="2"/>
            <a:r>
              <a:rPr lang="en-US" altLang="en-US" sz="2500" b="1" i="1" dirty="0"/>
              <a:t>Century 21 Real Estate Corp. v. Lendingtree, Inc</a:t>
            </a:r>
            <a:r>
              <a:rPr lang="en-US" altLang="en-US" sz="2500" i="1" dirty="0"/>
              <a:t>., </a:t>
            </a:r>
            <a:r>
              <a:rPr lang="en-US" altLang="en-US" sz="2500" dirty="0"/>
              <a:t>425 F.3d 211 (3d Cir. 2005) </a:t>
            </a:r>
          </a:p>
          <a:p>
            <a:pPr lvl="3"/>
            <a:r>
              <a:rPr lang="en-US" altLang="en-US" sz="2500" dirty="0"/>
              <a:t>whether: (1) the use of plaintiff's mark is necessary to describe (a) plaintiff's product or service, and (b) defendant's product or service; (2) only so much of the plaintiff's mark used as is necessary to describe plaintiff's products or services; and (3) the defendant's conduct or language reflect the true and accurate relationship between the plaintiff and defendant's products or services</a:t>
            </a:r>
            <a:endParaRPr lang="en-US" altLang="en-US" sz="2500" b="1" u="sng" dirty="0"/>
          </a:p>
          <a:p>
            <a:pPr eaLnBrk="1" hangingPunct="1"/>
            <a:endParaRPr lang="en-US" altLang="en-US" dirty="0"/>
          </a:p>
        </p:txBody>
      </p:sp>
      <p:sp>
        <p:nvSpPr>
          <p:cNvPr id="47107" name="Title 2"/>
          <p:cNvSpPr>
            <a:spLocks noGrp="1"/>
          </p:cNvSpPr>
          <p:nvPr>
            <p:ph type="title"/>
          </p:nvPr>
        </p:nvSpPr>
        <p:spPr>
          <a:xfrm>
            <a:off x="546100" y="53627"/>
            <a:ext cx="8480425" cy="327374"/>
          </a:xfrm>
        </p:spPr>
        <p:txBody>
          <a:bodyPr>
            <a:noAutofit/>
          </a:bodyPr>
          <a:lstStyle/>
          <a:p>
            <a:pPr eaLnBrk="1" hangingPunct="1"/>
            <a:r>
              <a:rPr lang="en-US" altLang="en-US" sz="2800" dirty="0"/>
              <a:t>Lanham Act Fair Use </a:t>
            </a:r>
          </a:p>
        </p:txBody>
      </p:sp>
    </p:spTree>
    <p:extLst>
      <p:ext uri="{BB962C8B-B14F-4D97-AF65-F5344CB8AC3E}">
        <p14:creationId xmlns:p14="http://schemas.microsoft.com/office/powerpoint/2010/main" val="13889891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7</TotalTime>
  <Pages>45</Pages>
  <Words>16443</Words>
  <Application>Microsoft Office PowerPoint</Application>
  <PresentationFormat>On-screen Show (4:3)</PresentationFormat>
  <Paragraphs>758</Paragraphs>
  <Slides>81</Slides>
  <Notes>44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81</vt:i4>
      </vt:variant>
    </vt:vector>
  </HeadingPairs>
  <TitlesOfParts>
    <vt:vector size="93"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1_Apex</vt:lpstr>
      <vt:lpstr>BALLON’S 2024 ANNUAL ACC BRIEFING:  INTERNET, AI and privacy law  year in review</vt:lpstr>
      <vt:lpstr>PowerPoint Presentation</vt:lpstr>
      <vt:lpstr>PowerPoint Presentation</vt:lpstr>
      <vt:lpstr>Year in review</vt:lpstr>
      <vt:lpstr>PowerPoint Presentation</vt:lpstr>
      <vt:lpstr>PowerPoint Presentation</vt:lpstr>
      <vt:lpstr>Year in Review and what to expect for 2024….</vt:lpstr>
      <vt:lpstr> GENERATIVE ai law: what is clear and what is up for debate</vt:lpstr>
      <vt:lpstr>Generative AI: What’s clear and what’s up for debate</vt:lpstr>
      <vt:lpstr>USING THIRD PARTY CONTENT AND DATA FOR TRAINING ALGORITHMS AND GENERATIVE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 Copyrightability and Patent Law</vt:lpstr>
      <vt:lpstr>Copyright damages for the Use of AI</vt:lpstr>
      <vt:lpstr>AI, Copyright  fair use AND THE WARHOL CASE</vt:lpstr>
      <vt:lpstr>Copyright Fair Use  </vt:lpstr>
      <vt:lpstr>Andy Warhol Foundation for the Visual Arts, Inc. v. Goldsmith,  598 U.S. 508 (2023)     </vt:lpstr>
      <vt:lpstr>Andy Warhol Foundation for the Visual Arts, Inc. v. Goldsmith,  598 U.S. 508 (2023) (7-2) (Sotomayor)   </vt:lpstr>
      <vt:lpstr>AI/ Screen Scraping/ Data Portability </vt:lpstr>
      <vt:lpstr>AI/ Screen Scraping/ Data Portability </vt:lpstr>
      <vt:lpstr>Practical Rules of Thumb for Using Third Party Content, Data and Information to train AI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 599 U.S. 140 (2023) </vt:lpstr>
      <vt:lpstr>NFTs</vt:lpstr>
      <vt:lpstr>NFTs and IP law </vt:lpstr>
      <vt:lpstr>SECONDARY IP LIABILITY AND THE CDA </vt:lpstr>
      <vt:lpstr>Secondary IP Liability </vt:lpstr>
      <vt:lpstr>230 &amp; Related Speech Cases</vt:lpstr>
      <vt:lpstr>230 – Intellectual Property/ FOSTA-SESTA </vt:lpstr>
      <vt:lpstr>Marketplaces</vt:lpstr>
      <vt:lpstr>State Laws to Restrict Social Media Speech</vt:lpstr>
      <vt:lpstr>Can public officials block users from their social media accounts? </vt:lpstr>
      <vt:lpstr>CPRA AND RELATED DATA PRIVACY, CYBERSECURITY BREACH &amp; AdTech PUTATIVE CLASS ACTION LITIGATION</vt:lpstr>
      <vt:lpstr>CPRA/Security Breach Class Action Litigation: How to Mitigate the Risks and Win or Favorably Settle Claims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PowerPoint Presentation</vt:lpstr>
      <vt:lpstr>How did litigation change under the CPRA?</vt:lpstr>
      <vt:lpstr>MITIGATING RISK</vt:lpstr>
      <vt:lpstr>Litigation - Risk Mitigation </vt:lpstr>
      <vt:lpstr>CPRA/Security Breach Class Action Litigation: How to Mitigate the Risks and Win or Favorably Settle Claims </vt:lpstr>
      <vt:lpstr>ONLINE AND MOBILE CONTRACT FORMATION </vt:lpstr>
      <vt:lpstr>Online and Mobile Contract Formation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Online and Mobile Contract Formation </vt:lpstr>
      <vt:lpstr>Arbitration &amp; Mass Arbitration </vt:lpstr>
      <vt:lpstr>BALLON’S 2024 ANNUAL ACC BRIEFING:  INTERNET, AI and privacy law  year in review</vt:lpstr>
      <vt:lpstr>Linking and framing revisited</vt:lpstr>
      <vt:lpstr>Links, Frames, and In-line and Embedded Links</vt:lpstr>
      <vt:lpstr>PowerPoint Presentation</vt:lpstr>
      <vt:lpstr>Use of #hashtags</vt:lpstr>
      <vt:lpstr>The Use of #Hashtags</vt:lpstr>
      <vt:lpstr>Lanham Act Fair Use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Nelson, Karen (LSS-SV-CP)</cp:lastModifiedBy>
  <cp:revision>463</cp:revision>
  <cp:lastPrinted>2024-01-10T18:34:44Z</cp:lastPrinted>
  <dcterms:created xsi:type="dcterms:W3CDTF">1900-01-01T00:00:00Z</dcterms:created>
  <dcterms:modified xsi:type="dcterms:W3CDTF">2024-01-10T18:35:50Z</dcterms:modified>
</cp:coreProperties>
</file>