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69" r:id="rId1"/>
    <p:sldMasterId id="2147483882" r:id="rId2"/>
  </p:sldMasterIdLst>
  <p:notesMasterIdLst>
    <p:notesMasterId r:id="rId82"/>
  </p:notesMasterIdLst>
  <p:handoutMasterIdLst>
    <p:handoutMasterId r:id="rId83"/>
  </p:handoutMasterIdLst>
  <p:sldIdLst>
    <p:sldId id="3750" r:id="rId3"/>
    <p:sldId id="3643" r:id="rId4"/>
    <p:sldId id="3816" r:id="rId5"/>
    <p:sldId id="4007" r:id="rId6"/>
    <p:sldId id="4008" r:id="rId7"/>
    <p:sldId id="4009" r:id="rId8"/>
    <p:sldId id="3811" r:id="rId9"/>
    <p:sldId id="3875" r:id="rId10"/>
    <p:sldId id="3929" r:id="rId11"/>
    <p:sldId id="4005" r:id="rId12"/>
    <p:sldId id="3937" r:id="rId13"/>
    <p:sldId id="3938" r:id="rId14"/>
    <p:sldId id="3939" r:id="rId15"/>
    <p:sldId id="3876" r:id="rId16"/>
    <p:sldId id="3941" r:id="rId17"/>
    <p:sldId id="3942" r:id="rId18"/>
    <p:sldId id="3943" r:id="rId19"/>
    <p:sldId id="3944" r:id="rId20"/>
    <p:sldId id="3945" r:id="rId21"/>
    <p:sldId id="3878" r:id="rId22"/>
    <p:sldId id="4001" r:id="rId23"/>
    <p:sldId id="3949" r:id="rId24"/>
    <p:sldId id="3950" r:id="rId25"/>
    <p:sldId id="3951" r:id="rId26"/>
    <p:sldId id="3952" r:id="rId27"/>
    <p:sldId id="4003" r:id="rId28"/>
    <p:sldId id="4004" r:id="rId29"/>
    <p:sldId id="3955" r:id="rId30"/>
    <p:sldId id="3956" r:id="rId31"/>
    <p:sldId id="4028" r:id="rId32"/>
    <p:sldId id="4029" r:id="rId33"/>
    <p:sldId id="3957" r:id="rId34"/>
    <p:sldId id="3958" r:id="rId35"/>
    <p:sldId id="3959" r:id="rId36"/>
    <p:sldId id="4012" r:id="rId37"/>
    <p:sldId id="4014" r:id="rId38"/>
    <p:sldId id="4010" r:id="rId39"/>
    <p:sldId id="4011" r:id="rId40"/>
    <p:sldId id="3962" r:id="rId41"/>
    <p:sldId id="3963" r:id="rId42"/>
    <p:sldId id="3964" r:id="rId43"/>
    <p:sldId id="3965" r:id="rId44"/>
    <p:sldId id="3966" r:id="rId45"/>
    <p:sldId id="3969" r:id="rId46"/>
    <p:sldId id="3996" r:id="rId47"/>
    <p:sldId id="3972" r:id="rId48"/>
    <p:sldId id="3973" r:id="rId49"/>
    <p:sldId id="3974" r:id="rId50"/>
    <p:sldId id="4027" r:id="rId51"/>
    <p:sldId id="3975" r:id="rId52"/>
    <p:sldId id="4006" r:id="rId53"/>
    <p:sldId id="3977" r:id="rId54"/>
    <p:sldId id="3978" r:id="rId55"/>
    <p:sldId id="3979" r:id="rId56"/>
    <p:sldId id="3998" r:id="rId57"/>
    <p:sldId id="3981" r:id="rId58"/>
    <p:sldId id="3999" r:id="rId59"/>
    <p:sldId id="3983" r:id="rId60"/>
    <p:sldId id="3985" r:id="rId61"/>
    <p:sldId id="3986" r:id="rId62"/>
    <p:sldId id="3991" r:id="rId63"/>
    <p:sldId id="3992" r:id="rId64"/>
    <p:sldId id="3993" r:id="rId65"/>
    <p:sldId id="4023" r:id="rId66"/>
    <p:sldId id="4024" r:id="rId67"/>
    <p:sldId id="4025" r:id="rId68"/>
    <p:sldId id="4026" r:id="rId69"/>
    <p:sldId id="4015" r:id="rId70"/>
    <p:sldId id="4016" r:id="rId71"/>
    <p:sldId id="4017" r:id="rId72"/>
    <p:sldId id="4022" r:id="rId73"/>
    <p:sldId id="4000" r:id="rId74"/>
    <p:sldId id="3889" r:id="rId75"/>
    <p:sldId id="3892" r:id="rId76"/>
    <p:sldId id="3893" r:id="rId77"/>
    <p:sldId id="3894" r:id="rId78"/>
    <p:sldId id="3895" r:id="rId79"/>
    <p:sldId id="3896" r:id="rId80"/>
    <p:sldId id="3897" r:id="rId81"/>
  </p:sldIdLst>
  <p:sldSz cx="9144000" cy="6858000" type="screen4x3"/>
  <p:notesSz cx="7315200" cy="9601200"/>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lloni" initials="icb"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00279F"/>
    <a:srgbClr val="DAD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60" autoAdjust="0"/>
    <p:restoredTop sz="98870" autoAdjust="0"/>
  </p:normalViewPr>
  <p:slideViewPr>
    <p:cSldViewPr>
      <p:cViewPr varScale="1">
        <p:scale>
          <a:sx n="69" d="100"/>
          <a:sy n="69" d="100"/>
        </p:scale>
        <p:origin x="768" y="58"/>
      </p:cViewPr>
      <p:guideLst>
        <p:guide orient="horz" pos="2160"/>
        <p:guide pos="2880"/>
      </p:guideLst>
    </p:cSldViewPr>
  </p:slideViewPr>
  <p:outlineViewPr>
    <p:cViewPr>
      <p:scale>
        <a:sx n="33" d="100"/>
        <a:sy n="33" d="100"/>
      </p:scale>
      <p:origin x="48" y="55014"/>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40" d="100"/>
          <a:sy n="40" d="100"/>
        </p:scale>
        <p:origin x="-1392" y="-7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notesMaster" Target="notesMasters/notesMaster1.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handoutMaster" Target="handoutMasters/handout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8284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a:xfrm>
            <a:off x="0" y="0"/>
            <a:ext cx="3169920" cy="479488"/>
          </a:xfrm>
          <a:prstGeom prst="rect">
            <a:avLst/>
          </a:prstGeom>
          <a:noFill/>
          <a:ln w="9525">
            <a:noFill/>
            <a:miter lim="800000"/>
          </a:ln>
          <a:effectLst/>
        </p:spPr>
        <p:txBody>
          <a:bodyPr vert="horz" wrap="square" lIns="19758" tIns="0" rIns="19758" bIns="0" numCol="1" anchor="t" anchorCtr="0" compatLnSpc="1">
            <a:prstTxWarp prst="textNoShape">
              <a:avLst/>
            </a:prstTxWarp>
          </a:bodyPr>
          <a:lstStyle>
            <a:lvl1pPr eaLnBrk="0" hangingPunct="0">
              <a:defRPr sz="1000" i="1">
                <a:latin typeface="Times New Roman" pitchFamily="18" charset="0"/>
                <a:cs typeface="+mn-cs"/>
              </a:defRPr>
            </a:lvl1pPr>
          </a:lstStyle>
          <a:p>
            <a:pPr>
              <a:defRPr/>
            </a:pPr>
            <a:endParaRPr lang="en-US" dirty="0"/>
          </a:p>
        </p:txBody>
      </p:sp>
      <p:sp>
        <p:nvSpPr>
          <p:cNvPr id="2051" name="Rectangle 3"/>
          <p:cNvSpPr>
            <a:spLocks noGrp="1" noChangeArrowheads="1"/>
          </p:cNvSpPr>
          <p:nvPr>
            <p:ph type="dt" idx="1"/>
          </p:nvPr>
        </p:nvSpPr>
        <p:spPr>
          <a:xfrm>
            <a:off x="4145280" y="0"/>
            <a:ext cx="3169920" cy="479488"/>
          </a:xfrm>
          <a:prstGeom prst="rect">
            <a:avLst/>
          </a:prstGeom>
          <a:noFill/>
          <a:ln w="9525">
            <a:noFill/>
            <a:miter lim="800000"/>
          </a:ln>
          <a:effectLst/>
        </p:spPr>
        <p:txBody>
          <a:bodyPr vert="horz" wrap="square" lIns="19758" tIns="0" rIns="19758" bIns="0" numCol="1" anchor="t" anchorCtr="0" compatLnSpc="1">
            <a:prstTxWarp prst="textNoShape">
              <a:avLst/>
            </a:prstTxWarp>
          </a:bodyPr>
          <a:lstStyle>
            <a:lvl1pPr algn="r" eaLnBrk="0" hangingPunct="0">
              <a:defRPr sz="1000" i="1">
                <a:latin typeface="Times New Roman" pitchFamily="18" charset="0"/>
                <a:cs typeface="+mn-cs"/>
              </a:defRPr>
            </a:lvl1pPr>
          </a:lstStyle>
          <a:p>
            <a:pPr>
              <a:defRPr/>
            </a:pPr>
            <a:endParaRPr lang="en-US" dirty="0"/>
          </a:p>
        </p:txBody>
      </p:sp>
      <p:sp>
        <p:nvSpPr>
          <p:cNvPr id="2052" name="Rectangle 4"/>
          <p:cNvSpPr>
            <a:spLocks noGrp="1" noChangeArrowheads="1"/>
          </p:cNvSpPr>
          <p:nvPr>
            <p:ph type="ftr" sz="quarter" idx="4"/>
          </p:nvPr>
        </p:nvSpPr>
        <p:spPr>
          <a:xfrm>
            <a:off x="0" y="9121712"/>
            <a:ext cx="3169920" cy="479488"/>
          </a:xfrm>
          <a:prstGeom prst="rect">
            <a:avLst/>
          </a:prstGeom>
          <a:noFill/>
          <a:ln w="9525">
            <a:noFill/>
            <a:miter lim="800000"/>
          </a:ln>
          <a:effectLst/>
        </p:spPr>
        <p:txBody>
          <a:bodyPr vert="horz" wrap="square" lIns="19758" tIns="0" rIns="19758" bIns="0" numCol="1" anchor="b" anchorCtr="0" compatLnSpc="1">
            <a:prstTxWarp prst="textNoShape">
              <a:avLst/>
            </a:prstTxWarp>
          </a:bodyPr>
          <a:lstStyle>
            <a:lvl1pPr eaLnBrk="0" hangingPunct="0">
              <a:defRPr sz="1000" i="1">
                <a:latin typeface="Times New Roman" pitchFamily="18" charset="0"/>
                <a:cs typeface="+mn-cs"/>
              </a:defRPr>
            </a:lvl1pPr>
          </a:lstStyle>
          <a:p>
            <a:pPr>
              <a:defRPr/>
            </a:pPr>
            <a:endParaRPr lang="en-US" dirty="0"/>
          </a:p>
        </p:txBody>
      </p:sp>
      <p:sp>
        <p:nvSpPr>
          <p:cNvPr id="2053" name="Rectangle 5"/>
          <p:cNvSpPr>
            <a:spLocks noGrp="1" noChangeArrowheads="1"/>
          </p:cNvSpPr>
          <p:nvPr>
            <p:ph type="sldNum" sz="quarter" idx="5"/>
          </p:nvPr>
        </p:nvSpPr>
        <p:spPr>
          <a:xfrm>
            <a:off x="4145280" y="9121712"/>
            <a:ext cx="3169920" cy="479488"/>
          </a:xfrm>
          <a:prstGeom prst="rect">
            <a:avLst/>
          </a:prstGeom>
          <a:noFill/>
          <a:ln w="9525">
            <a:noFill/>
            <a:miter lim="800000"/>
          </a:ln>
          <a:effectLst/>
        </p:spPr>
        <p:txBody>
          <a:bodyPr vert="horz" wrap="square" lIns="19758" tIns="0" rIns="19758" bIns="0" numCol="1" anchor="b" anchorCtr="0" compatLnSpc="1">
            <a:prstTxWarp prst="textNoShape">
              <a:avLst/>
            </a:prstTxWarp>
          </a:bodyPr>
          <a:lstStyle>
            <a:lvl1pPr algn="r" eaLnBrk="0" hangingPunct="0">
              <a:defRPr sz="1000" i="1">
                <a:latin typeface="Times New Roman" pitchFamily="18" charset="0"/>
                <a:cs typeface="+mn-cs"/>
              </a:defRPr>
            </a:lvl1pPr>
          </a:lstStyle>
          <a:p>
            <a:pPr>
              <a:defRPr/>
            </a:pPr>
            <a:fld id="{3214DBCC-1199-40B5-BA83-CC2EAD4345D0}" type="slidenum">
              <a:rPr lang="en-US"/>
              <a:t>‹#›</a:t>
            </a:fld>
            <a:endParaRPr lang="en-US" dirty="0"/>
          </a:p>
        </p:txBody>
      </p:sp>
      <p:sp>
        <p:nvSpPr>
          <p:cNvPr id="2054" name="Rectangle 6"/>
          <p:cNvSpPr>
            <a:spLocks noGrp="1" noChangeArrowheads="1"/>
          </p:cNvSpPr>
          <p:nvPr>
            <p:ph type="body" sz="quarter" idx="3"/>
          </p:nvPr>
        </p:nvSpPr>
        <p:spPr>
          <a:xfrm>
            <a:off x="975360" y="4560859"/>
            <a:ext cx="5364480" cy="4318657"/>
          </a:xfrm>
          <a:prstGeom prst="rect">
            <a:avLst/>
          </a:prstGeom>
          <a:noFill/>
          <a:ln w="9525">
            <a:noFill/>
            <a:miter lim="800000"/>
          </a:ln>
          <a:effectLst/>
        </p:spPr>
        <p:txBody>
          <a:bodyPr vert="horz" wrap="square" lIns="95495" tIns="47748" rIns="95495" bIns="47748"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7895" name="Rectangle 7"/>
          <p:cNvSpPr>
            <a:spLocks noGrp="1" noRot="1" noChangeAspect="1" noChangeArrowheads="1" noTextEdit="1"/>
          </p:cNvSpPr>
          <p:nvPr>
            <p:ph type="sldImg" idx="2"/>
          </p:nvPr>
        </p:nvSpPr>
        <p:spPr>
          <a:xfrm>
            <a:off x="1266825" y="727075"/>
            <a:ext cx="4783138" cy="3586163"/>
          </a:xfrm>
          <a:prstGeom prst="rect">
            <a:avLst/>
          </a:prstGeom>
          <a:noFill/>
          <a:ln w="12700">
            <a:solidFill>
              <a:schemeClr val="tx1"/>
            </a:solidFill>
            <a:miter lim="800000"/>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088577918"/>
      </p:ext>
    </p:extLst>
  </p:cSld>
  <p:clrMap bg1="lt1" tx1="dk1" bg2="lt2" tx2="dk2" accent1="accent1" accent2="accent2" accent3="accent3" accent4="accent4" accent5="accent5" accent6="accent6" hlink="hlink" folHlink="folHlink"/>
  <p:notesStyle>
    <a:lvl1pPr algn="l" defTabSz="911225"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defTabSz="911225" rtl="0" eaLnBrk="0" fontAlgn="base" hangingPunct="0">
      <a:spcBef>
        <a:spcPct val="30000"/>
      </a:spcBef>
      <a:spcAft>
        <a:spcPct val="0"/>
      </a:spcAft>
      <a:defRPr sz="1200" kern="1200">
        <a:solidFill>
          <a:schemeClr val="tx1"/>
        </a:solidFill>
        <a:latin typeface="Arial" pitchFamily="34" charset="0"/>
        <a:ea typeface="+mn-ea"/>
        <a:cs typeface="+mn-cs"/>
      </a:defRPr>
    </a:lvl4pPr>
    <a:lvl5pPr marL="1825625" algn="l" defTabSz="911225"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549" indent="-296365" eaLnBrk="0" hangingPunct="0">
              <a:defRPr>
                <a:solidFill>
                  <a:schemeClr val="tx1"/>
                </a:solidFill>
                <a:latin typeface="Arial" pitchFamily="34" charset="0"/>
              </a:defRPr>
            </a:lvl2pPr>
            <a:lvl3pPr marL="1185461" indent="-237093" eaLnBrk="0" hangingPunct="0">
              <a:defRPr>
                <a:solidFill>
                  <a:schemeClr val="tx1"/>
                </a:solidFill>
                <a:latin typeface="Arial" pitchFamily="34" charset="0"/>
              </a:defRPr>
            </a:lvl3pPr>
            <a:lvl4pPr marL="1659644" indent="-237093" eaLnBrk="0" hangingPunct="0">
              <a:defRPr>
                <a:solidFill>
                  <a:schemeClr val="tx1"/>
                </a:solidFill>
                <a:latin typeface="Arial" pitchFamily="34" charset="0"/>
              </a:defRPr>
            </a:lvl4pPr>
            <a:lvl5pPr marL="2133829" indent="-237093" eaLnBrk="0" hangingPunct="0">
              <a:defRPr>
                <a:solidFill>
                  <a:schemeClr val="tx1"/>
                </a:solidFill>
                <a:latin typeface="Arial" pitchFamily="34" charset="0"/>
              </a:defRPr>
            </a:lvl5pPr>
            <a:lvl6pPr marL="2608013" indent="-237093" eaLnBrk="0" fontAlgn="base" hangingPunct="0">
              <a:spcBef>
                <a:spcPct val="0"/>
              </a:spcBef>
              <a:spcAft>
                <a:spcPct val="0"/>
              </a:spcAft>
              <a:defRPr>
                <a:solidFill>
                  <a:schemeClr val="tx1"/>
                </a:solidFill>
                <a:latin typeface="Arial" pitchFamily="34" charset="0"/>
              </a:defRPr>
            </a:lvl6pPr>
            <a:lvl7pPr marL="3082196" indent="-237093" eaLnBrk="0" fontAlgn="base" hangingPunct="0">
              <a:spcBef>
                <a:spcPct val="0"/>
              </a:spcBef>
              <a:spcAft>
                <a:spcPct val="0"/>
              </a:spcAft>
              <a:defRPr>
                <a:solidFill>
                  <a:schemeClr val="tx1"/>
                </a:solidFill>
                <a:latin typeface="Arial" pitchFamily="34" charset="0"/>
              </a:defRPr>
            </a:lvl7pPr>
            <a:lvl8pPr marL="3556381" indent="-237093" eaLnBrk="0" fontAlgn="base" hangingPunct="0">
              <a:spcBef>
                <a:spcPct val="0"/>
              </a:spcBef>
              <a:spcAft>
                <a:spcPct val="0"/>
              </a:spcAft>
              <a:defRPr>
                <a:solidFill>
                  <a:schemeClr val="tx1"/>
                </a:solidFill>
                <a:latin typeface="Arial" pitchFamily="34" charset="0"/>
              </a:defRPr>
            </a:lvl8pPr>
            <a:lvl9pPr marL="4030564" indent="-237093"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24579" name="Rectangle 2"/>
          <p:cNvSpPr>
            <a:spLocks noChangeArrowheads="1"/>
          </p:cNvSpPr>
          <p:nvPr/>
        </p:nvSpPr>
        <p:spPr>
          <a:xfrm>
            <a:off x="4237397" y="0"/>
            <a:ext cx="3240363" cy="47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837" tIns="47418" rIns="94837" bIns="47418"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0" name="Rectangle 3"/>
          <p:cNvSpPr>
            <a:spLocks noChangeArrowheads="1"/>
          </p:cNvSpPr>
          <p:nvPr/>
        </p:nvSpPr>
        <p:spPr>
          <a:xfrm>
            <a:off x="4237397" y="9106244"/>
            <a:ext cx="3240363" cy="47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58" tIns="0" rIns="19758" bIns="0" anchor="b"/>
          <a:lstStyle>
            <a:lvl1pPr defTabSz="911225" eaLnBrk="0" hangingPunct="0">
              <a:spcBef>
                <a:spcPct val="30000"/>
              </a:spcBef>
              <a:defRPr sz="1200">
                <a:solidFill>
                  <a:schemeClr val="tx1"/>
                </a:solidFill>
                <a:latin typeface="Arial" pitchFamily="34" charset="0"/>
              </a:defRPr>
            </a:lvl1pPr>
            <a:lvl2pPr marL="742950" indent="-285750" defTabSz="911225" eaLnBrk="0" hangingPunct="0">
              <a:spcBef>
                <a:spcPct val="30000"/>
              </a:spcBef>
              <a:defRPr sz="1200">
                <a:solidFill>
                  <a:schemeClr val="tx1"/>
                </a:solidFill>
                <a:latin typeface="Arial" pitchFamily="34" charset="0"/>
              </a:defRPr>
            </a:lvl2pPr>
            <a:lvl3pPr marL="1143000" indent="-228600" defTabSz="911225" eaLnBrk="0" hangingPunct="0">
              <a:spcBef>
                <a:spcPct val="30000"/>
              </a:spcBef>
              <a:defRPr sz="1200">
                <a:solidFill>
                  <a:schemeClr val="tx1"/>
                </a:solidFill>
                <a:latin typeface="Arial" pitchFamily="34" charset="0"/>
              </a:defRPr>
            </a:lvl3pPr>
            <a:lvl4pPr marL="1600200" indent="-228600" defTabSz="911225" eaLnBrk="0" hangingPunct="0">
              <a:spcBef>
                <a:spcPct val="30000"/>
              </a:spcBef>
              <a:defRPr sz="1200">
                <a:solidFill>
                  <a:schemeClr val="tx1"/>
                </a:solidFill>
                <a:latin typeface="Arial" pitchFamily="34" charset="0"/>
              </a:defRPr>
            </a:lvl4pPr>
            <a:lvl5pPr marL="2057400" indent="-228600" defTabSz="911225" eaLnBrk="0" hangingPunct="0">
              <a:spcBef>
                <a:spcPct val="30000"/>
              </a:spcBef>
              <a:defRPr sz="1200">
                <a:solidFill>
                  <a:schemeClr val="tx1"/>
                </a:solidFill>
                <a:latin typeface="Arial" pitchFamily="34" charset="0"/>
              </a:defRPr>
            </a:lvl5pPr>
            <a:lvl6pPr marL="2514600" indent="-228600" defTabSz="911225" eaLnBrk="0" fontAlgn="base" hangingPunct="0">
              <a:spcBef>
                <a:spcPct val="30000"/>
              </a:spcBef>
              <a:spcAft>
                <a:spcPct val="0"/>
              </a:spcAft>
              <a:defRPr sz="1200">
                <a:solidFill>
                  <a:schemeClr val="tx1"/>
                </a:solidFill>
                <a:latin typeface="Arial" pitchFamily="34" charset="0"/>
              </a:defRPr>
            </a:lvl6pPr>
            <a:lvl7pPr marL="2971800" indent="-228600" defTabSz="911225" eaLnBrk="0" fontAlgn="base" hangingPunct="0">
              <a:spcBef>
                <a:spcPct val="30000"/>
              </a:spcBef>
              <a:spcAft>
                <a:spcPct val="0"/>
              </a:spcAft>
              <a:defRPr sz="1200">
                <a:solidFill>
                  <a:schemeClr val="tx1"/>
                </a:solidFill>
                <a:latin typeface="Arial" pitchFamily="34" charset="0"/>
              </a:defRPr>
            </a:lvl7pPr>
            <a:lvl8pPr marL="3429000" indent="-228600" defTabSz="911225" eaLnBrk="0" fontAlgn="base" hangingPunct="0">
              <a:spcBef>
                <a:spcPct val="30000"/>
              </a:spcBef>
              <a:spcAft>
                <a:spcPct val="0"/>
              </a:spcAft>
              <a:defRPr sz="1200">
                <a:solidFill>
                  <a:schemeClr val="tx1"/>
                </a:solidFill>
                <a:latin typeface="Arial" pitchFamily="34" charset="0"/>
              </a:defRPr>
            </a:lvl8pPr>
            <a:lvl9pPr marL="3886200" indent="-228600" defTabSz="911225" eaLnBrk="0" fontAlgn="base" hangingPunct="0">
              <a:spcBef>
                <a:spcPct val="30000"/>
              </a:spcBef>
              <a:spcAft>
                <a:spcPct val="0"/>
              </a:spcAft>
              <a:defRPr sz="1200">
                <a:solidFill>
                  <a:schemeClr val="tx1"/>
                </a:solidFill>
                <a:latin typeface="Arial" pitchFamily="34" charset="0"/>
              </a:defRPr>
            </a:lvl9pPr>
          </a:lstStyle>
          <a:p>
            <a:pPr algn="r">
              <a:spcBef>
                <a:spcPct val="0"/>
              </a:spcBef>
            </a:pPr>
            <a:endParaRPr lang="en-US" altLang="en-US" dirty="0"/>
          </a:p>
        </p:txBody>
      </p:sp>
      <p:sp>
        <p:nvSpPr>
          <p:cNvPr id="24581" name="Rectangle 4"/>
          <p:cNvSpPr>
            <a:spLocks noChangeArrowheads="1"/>
          </p:cNvSpPr>
          <p:nvPr/>
        </p:nvSpPr>
        <p:spPr>
          <a:xfrm>
            <a:off x="0" y="9106244"/>
            <a:ext cx="3240363" cy="47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837" tIns="47418" rIns="94837" bIns="47418"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2" name="Rectangle 5"/>
          <p:cNvSpPr>
            <a:spLocks noChangeArrowheads="1"/>
          </p:cNvSpPr>
          <p:nvPr/>
        </p:nvSpPr>
        <p:spPr>
          <a:xfrm>
            <a:off x="0" y="0"/>
            <a:ext cx="3240363" cy="47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837" tIns="47418" rIns="94837" bIns="47418"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3" name="Rectangle 6"/>
          <p:cNvSpPr>
            <a:spLocks noGrp="1" noRot="1" noChangeAspect="1" noChangeArrowheads="1" noTextEdit="1"/>
          </p:cNvSpPr>
          <p:nvPr>
            <p:ph type="sldImg"/>
          </p:nvPr>
        </p:nvSpPr>
        <p:spPr>
          <a:ln cap="flat"/>
        </p:spPr>
      </p:sp>
      <p:sp>
        <p:nvSpPr>
          <p:cNvPr id="24584" name="Rectangle 7"/>
          <p:cNvSpPr>
            <a:spLocks noGrp="1" noChangeArrowheads="1"/>
          </p:cNvSpPr>
          <p:nvPr>
            <p:ph type="body" idx="1"/>
          </p:nvPr>
        </p:nvSpPr>
        <p:spPr>
          <a:xfrm>
            <a:off x="997034" y="4550672"/>
            <a:ext cx="5483691" cy="43121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142" tIns="49394" rIns="97142" bIns="49394"/>
          <a:lstStyle/>
          <a:p>
            <a:pPr defTabSz="986238"/>
            <a:endParaRPr lang="en-US" altLang="en-US" dirty="0"/>
          </a:p>
        </p:txBody>
      </p:sp>
    </p:spTree>
    <p:extLst>
      <p:ext uri="{BB962C8B-B14F-4D97-AF65-F5344CB8AC3E}">
        <p14:creationId xmlns:p14="http://schemas.microsoft.com/office/powerpoint/2010/main" val="4115351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36181" indent="-321609" eaLnBrk="0" hangingPunct="0">
              <a:defRPr>
                <a:solidFill>
                  <a:schemeClr val="tx1"/>
                </a:solidFill>
                <a:latin typeface="Arial" pitchFamily="34" charset="0"/>
              </a:defRPr>
            </a:lvl2pPr>
            <a:lvl3pPr marL="1286431" indent="-257287" eaLnBrk="0" hangingPunct="0">
              <a:defRPr>
                <a:solidFill>
                  <a:schemeClr val="tx1"/>
                </a:solidFill>
                <a:latin typeface="Arial" pitchFamily="34" charset="0"/>
              </a:defRPr>
            </a:lvl3pPr>
            <a:lvl4pPr marL="1801004" indent="-257287" eaLnBrk="0" hangingPunct="0">
              <a:defRPr>
                <a:solidFill>
                  <a:schemeClr val="tx1"/>
                </a:solidFill>
                <a:latin typeface="Arial" pitchFamily="34" charset="0"/>
              </a:defRPr>
            </a:lvl4pPr>
            <a:lvl5pPr marL="2315576" indent="-257287" eaLnBrk="0" hangingPunct="0">
              <a:defRPr>
                <a:solidFill>
                  <a:schemeClr val="tx1"/>
                </a:solidFill>
                <a:latin typeface="Arial" pitchFamily="34" charset="0"/>
              </a:defRPr>
            </a:lvl5pPr>
            <a:lvl6pPr marL="2830150" indent="-257287" eaLnBrk="0" fontAlgn="base" hangingPunct="0">
              <a:spcBef>
                <a:spcPct val="0"/>
              </a:spcBef>
              <a:spcAft>
                <a:spcPct val="0"/>
              </a:spcAft>
              <a:defRPr>
                <a:solidFill>
                  <a:schemeClr val="tx1"/>
                </a:solidFill>
                <a:latin typeface="Arial" pitchFamily="34" charset="0"/>
              </a:defRPr>
            </a:lvl6pPr>
            <a:lvl7pPr marL="3344722" indent="-257287" eaLnBrk="0" fontAlgn="base" hangingPunct="0">
              <a:spcBef>
                <a:spcPct val="0"/>
              </a:spcBef>
              <a:spcAft>
                <a:spcPct val="0"/>
              </a:spcAft>
              <a:defRPr>
                <a:solidFill>
                  <a:schemeClr val="tx1"/>
                </a:solidFill>
                <a:latin typeface="Arial" pitchFamily="34" charset="0"/>
              </a:defRPr>
            </a:lvl7pPr>
            <a:lvl8pPr marL="3859294" indent="-257287" eaLnBrk="0" fontAlgn="base" hangingPunct="0">
              <a:spcBef>
                <a:spcPct val="0"/>
              </a:spcBef>
              <a:spcAft>
                <a:spcPct val="0"/>
              </a:spcAft>
              <a:defRPr>
                <a:solidFill>
                  <a:schemeClr val="tx1"/>
                </a:solidFill>
                <a:latin typeface="Arial" pitchFamily="34" charset="0"/>
              </a:defRPr>
            </a:lvl8pPr>
            <a:lvl9pPr marL="4373867" indent="-257287"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39852657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36181" indent="-321609" eaLnBrk="0" hangingPunct="0">
              <a:defRPr>
                <a:solidFill>
                  <a:schemeClr val="tx1"/>
                </a:solidFill>
                <a:latin typeface="Arial" pitchFamily="34" charset="0"/>
              </a:defRPr>
            </a:lvl2pPr>
            <a:lvl3pPr marL="1286431" indent="-257287" eaLnBrk="0" hangingPunct="0">
              <a:defRPr>
                <a:solidFill>
                  <a:schemeClr val="tx1"/>
                </a:solidFill>
                <a:latin typeface="Arial" pitchFamily="34" charset="0"/>
              </a:defRPr>
            </a:lvl3pPr>
            <a:lvl4pPr marL="1801004" indent="-257287" eaLnBrk="0" hangingPunct="0">
              <a:defRPr>
                <a:solidFill>
                  <a:schemeClr val="tx1"/>
                </a:solidFill>
                <a:latin typeface="Arial" pitchFamily="34" charset="0"/>
              </a:defRPr>
            </a:lvl4pPr>
            <a:lvl5pPr marL="2315576" indent="-257287" eaLnBrk="0" hangingPunct="0">
              <a:defRPr>
                <a:solidFill>
                  <a:schemeClr val="tx1"/>
                </a:solidFill>
                <a:latin typeface="Arial" pitchFamily="34" charset="0"/>
              </a:defRPr>
            </a:lvl5pPr>
            <a:lvl6pPr marL="2830150" indent="-257287" eaLnBrk="0" fontAlgn="base" hangingPunct="0">
              <a:spcBef>
                <a:spcPct val="0"/>
              </a:spcBef>
              <a:spcAft>
                <a:spcPct val="0"/>
              </a:spcAft>
              <a:defRPr>
                <a:solidFill>
                  <a:schemeClr val="tx1"/>
                </a:solidFill>
                <a:latin typeface="Arial" pitchFamily="34" charset="0"/>
              </a:defRPr>
            </a:lvl6pPr>
            <a:lvl7pPr marL="3344722" indent="-257287" eaLnBrk="0" fontAlgn="base" hangingPunct="0">
              <a:spcBef>
                <a:spcPct val="0"/>
              </a:spcBef>
              <a:spcAft>
                <a:spcPct val="0"/>
              </a:spcAft>
              <a:defRPr>
                <a:solidFill>
                  <a:schemeClr val="tx1"/>
                </a:solidFill>
                <a:latin typeface="Arial" pitchFamily="34" charset="0"/>
              </a:defRPr>
            </a:lvl7pPr>
            <a:lvl8pPr marL="3859294" indent="-257287" eaLnBrk="0" fontAlgn="base" hangingPunct="0">
              <a:spcBef>
                <a:spcPct val="0"/>
              </a:spcBef>
              <a:spcAft>
                <a:spcPct val="0"/>
              </a:spcAft>
              <a:defRPr>
                <a:solidFill>
                  <a:schemeClr val="tx1"/>
                </a:solidFill>
                <a:latin typeface="Arial" pitchFamily="34" charset="0"/>
              </a:defRPr>
            </a:lvl8pPr>
            <a:lvl9pPr marL="4373867" indent="-257287" eaLnBrk="0" fontAlgn="base" hangingPunct="0">
              <a:spcBef>
                <a:spcPct val="0"/>
              </a:spcBef>
              <a:spcAft>
                <a:spcPct val="0"/>
              </a:spcAft>
              <a:defRPr>
                <a:solidFill>
                  <a:schemeClr val="tx1"/>
                </a:solidFill>
                <a:latin typeface="Arial" pitchFamily="34" charset="0"/>
              </a:defRPr>
            </a:lvl9pPr>
          </a:lstStyle>
          <a:p>
            <a:pPr defTabSz="948507" eaLnBrk="1" hangingPunct="1">
              <a:defRPr/>
            </a:pPr>
            <a:endParaRPr lang="en-US" altLang="en-US" dirty="0">
              <a:solidFill>
                <a:srgbClr val="000000"/>
              </a:solidFill>
            </a:endParaRPr>
          </a:p>
        </p:txBody>
      </p:sp>
    </p:spTree>
    <p:extLst>
      <p:ext uri="{BB962C8B-B14F-4D97-AF65-F5344CB8AC3E}">
        <p14:creationId xmlns:p14="http://schemas.microsoft.com/office/powerpoint/2010/main" val="1471074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42842" indent="-285708" eaLnBrk="0" hangingPunct="0">
              <a:defRPr>
                <a:solidFill>
                  <a:schemeClr val="tx1"/>
                </a:solidFill>
                <a:latin typeface="Arial" panose="020B0604020202020204" pitchFamily="34" charset="0"/>
              </a:defRPr>
            </a:lvl2pPr>
            <a:lvl3pPr marL="1142833" indent="-228567" eaLnBrk="0" hangingPunct="0">
              <a:defRPr>
                <a:solidFill>
                  <a:schemeClr val="tx1"/>
                </a:solidFill>
                <a:latin typeface="Arial" panose="020B0604020202020204" pitchFamily="34" charset="0"/>
              </a:defRPr>
            </a:lvl3pPr>
            <a:lvl4pPr marL="1599966" indent="-228567" eaLnBrk="0" hangingPunct="0">
              <a:defRPr>
                <a:solidFill>
                  <a:schemeClr val="tx1"/>
                </a:solidFill>
                <a:latin typeface="Arial" panose="020B0604020202020204" pitchFamily="34" charset="0"/>
              </a:defRPr>
            </a:lvl4pPr>
            <a:lvl5pPr marL="2057099" indent="-228567" eaLnBrk="0" hangingPunct="0">
              <a:defRPr>
                <a:solidFill>
                  <a:schemeClr val="tx1"/>
                </a:solidFill>
                <a:latin typeface="Arial" panose="020B0604020202020204" pitchFamily="34" charset="0"/>
              </a:defRPr>
            </a:lvl5pPr>
            <a:lvl6pPr marL="2514232" indent="-228567" eaLnBrk="0" fontAlgn="base" hangingPunct="0">
              <a:spcBef>
                <a:spcPct val="0"/>
              </a:spcBef>
              <a:spcAft>
                <a:spcPct val="0"/>
              </a:spcAft>
              <a:defRPr>
                <a:solidFill>
                  <a:schemeClr val="tx1"/>
                </a:solidFill>
                <a:latin typeface="Arial" panose="020B0604020202020204" pitchFamily="34" charset="0"/>
              </a:defRPr>
            </a:lvl6pPr>
            <a:lvl7pPr marL="2971365" indent="-228567" eaLnBrk="0" fontAlgn="base" hangingPunct="0">
              <a:spcBef>
                <a:spcPct val="0"/>
              </a:spcBef>
              <a:spcAft>
                <a:spcPct val="0"/>
              </a:spcAft>
              <a:defRPr>
                <a:solidFill>
                  <a:schemeClr val="tx1"/>
                </a:solidFill>
                <a:latin typeface="Arial" panose="020B0604020202020204" pitchFamily="34" charset="0"/>
              </a:defRPr>
            </a:lvl7pPr>
            <a:lvl8pPr marL="3428497" indent="-228567" eaLnBrk="0" fontAlgn="base" hangingPunct="0">
              <a:spcBef>
                <a:spcPct val="0"/>
              </a:spcBef>
              <a:spcAft>
                <a:spcPct val="0"/>
              </a:spcAft>
              <a:defRPr>
                <a:solidFill>
                  <a:schemeClr val="tx1"/>
                </a:solidFill>
                <a:latin typeface="Arial" panose="020B0604020202020204" pitchFamily="34" charset="0"/>
              </a:defRPr>
            </a:lvl8pPr>
            <a:lvl9pPr marL="3885630" indent="-228567" eaLnBrk="0" fontAlgn="base" hangingPunct="0">
              <a:spcBef>
                <a:spcPct val="0"/>
              </a:spcBef>
              <a:spcAft>
                <a:spcPct val="0"/>
              </a:spcAft>
              <a:defRPr>
                <a:solidFill>
                  <a:schemeClr val="tx1"/>
                </a:solidFill>
                <a:latin typeface="Arial" panose="020B0604020202020204" pitchFamily="34" charset="0"/>
              </a:defRPr>
            </a:lvl9pPr>
          </a:lstStyle>
          <a:p>
            <a:pPr defTabSz="914266"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915357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29226" indent="-318932" eaLnBrk="0" hangingPunct="0">
              <a:defRPr>
                <a:solidFill>
                  <a:schemeClr val="tx1"/>
                </a:solidFill>
                <a:latin typeface="Arial" pitchFamily="34" charset="0"/>
              </a:defRPr>
            </a:lvl2pPr>
            <a:lvl3pPr marL="1275732" indent="-255147" eaLnBrk="0" hangingPunct="0">
              <a:defRPr>
                <a:solidFill>
                  <a:schemeClr val="tx1"/>
                </a:solidFill>
                <a:latin typeface="Arial" pitchFamily="34" charset="0"/>
              </a:defRPr>
            </a:lvl3pPr>
            <a:lvl4pPr marL="1786024" indent="-255147" eaLnBrk="0" hangingPunct="0">
              <a:defRPr>
                <a:solidFill>
                  <a:schemeClr val="tx1"/>
                </a:solidFill>
                <a:latin typeface="Arial" pitchFamily="34" charset="0"/>
              </a:defRPr>
            </a:lvl4pPr>
            <a:lvl5pPr marL="2296317" indent="-255147" eaLnBrk="0" hangingPunct="0">
              <a:defRPr>
                <a:solidFill>
                  <a:schemeClr val="tx1"/>
                </a:solidFill>
                <a:latin typeface="Arial" pitchFamily="34" charset="0"/>
              </a:defRPr>
            </a:lvl5pPr>
            <a:lvl6pPr marL="2806610" indent="-255147" eaLnBrk="0" fontAlgn="base" hangingPunct="0">
              <a:spcBef>
                <a:spcPct val="0"/>
              </a:spcBef>
              <a:spcAft>
                <a:spcPct val="0"/>
              </a:spcAft>
              <a:defRPr>
                <a:solidFill>
                  <a:schemeClr val="tx1"/>
                </a:solidFill>
                <a:latin typeface="Arial" pitchFamily="34" charset="0"/>
              </a:defRPr>
            </a:lvl6pPr>
            <a:lvl7pPr marL="3316903" indent="-255147" eaLnBrk="0" fontAlgn="base" hangingPunct="0">
              <a:spcBef>
                <a:spcPct val="0"/>
              </a:spcBef>
              <a:spcAft>
                <a:spcPct val="0"/>
              </a:spcAft>
              <a:defRPr>
                <a:solidFill>
                  <a:schemeClr val="tx1"/>
                </a:solidFill>
                <a:latin typeface="Arial" pitchFamily="34" charset="0"/>
              </a:defRPr>
            </a:lvl7pPr>
            <a:lvl8pPr marL="3827195" indent="-255147" eaLnBrk="0" fontAlgn="base" hangingPunct="0">
              <a:spcBef>
                <a:spcPct val="0"/>
              </a:spcBef>
              <a:spcAft>
                <a:spcPct val="0"/>
              </a:spcAft>
              <a:defRPr>
                <a:solidFill>
                  <a:schemeClr val="tx1"/>
                </a:solidFill>
                <a:latin typeface="Arial" pitchFamily="34" charset="0"/>
              </a:defRPr>
            </a:lvl8pPr>
            <a:lvl9pPr marL="4337488" indent="-255147" eaLnBrk="0" fontAlgn="base" hangingPunct="0">
              <a:spcBef>
                <a:spcPct val="0"/>
              </a:spcBef>
              <a:spcAft>
                <a:spcPct val="0"/>
              </a:spcAft>
              <a:defRPr>
                <a:solidFill>
                  <a:schemeClr val="tx1"/>
                </a:solidFill>
                <a:latin typeface="Arial" pitchFamily="34" charset="0"/>
              </a:defRPr>
            </a:lvl9pPr>
          </a:lstStyle>
          <a:p>
            <a:pPr defTabSz="948507">
              <a:defRPr/>
            </a:pPr>
            <a:endParaRPr lang="en-US" dirty="0">
              <a:solidFill>
                <a:srgbClr val="000000"/>
              </a:solidFill>
            </a:endParaRPr>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1062018" y="4863087"/>
            <a:ext cx="5841097" cy="46082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6526" tIns="54166" rIns="106526" bIns="54166"/>
          <a:lstStyle/>
          <a:p>
            <a:pPr defTabSz="1061338"/>
            <a:endParaRPr lang="en-US" altLang="en-US" dirty="0"/>
          </a:p>
        </p:txBody>
      </p:sp>
    </p:spTree>
    <p:extLst>
      <p:ext uri="{BB962C8B-B14F-4D97-AF65-F5344CB8AC3E}">
        <p14:creationId xmlns:p14="http://schemas.microsoft.com/office/powerpoint/2010/main" val="40566347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dirty="0"/>
          </a:p>
        </p:txBody>
      </p:sp>
      <p:sp>
        <p:nvSpPr>
          <p:cNvPr id="931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71337" indent="-296668" eaLnBrk="0" hangingPunct="0">
              <a:defRPr>
                <a:solidFill>
                  <a:schemeClr val="tx1"/>
                </a:solidFill>
                <a:latin typeface="Arial" panose="020B0604020202020204" pitchFamily="34" charset="0"/>
              </a:defRPr>
            </a:lvl2pPr>
            <a:lvl3pPr marL="1186673" indent="-237334" eaLnBrk="0" hangingPunct="0">
              <a:defRPr>
                <a:solidFill>
                  <a:schemeClr val="tx1"/>
                </a:solidFill>
                <a:latin typeface="Arial" panose="020B0604020202020204" pitchFamily="34" charset="0"/>
              </a:defRPr>
            </a:lvl3pPr>
            <a:lvl4pPr marL="1661342" indent="-237334" eaLnBrk="0" hangingPunct="0">
              <a:defRPr>
                <a:solidFill>
                  <a:schemeClr val="tx1"/>
                </a:solidFill>
                <a:latin typeface="Arial" panose="020B0604020202020204" pitchFamily="34" charset="0"/>
              </a:defRPr>
            </a:lvl4pPr>
            <a:lvl5pPr marL="2136011" indent="-237334" eaLnBrk="0" hangingPunct="0">
              <a:defRPr>
                <a:solidFill>
                  <a:schemeClr val="tx1"/>
                </a:solidFill>
                <a:latin typeface="Arial" panose="020B0604020202020204" pitchFamily="34" charset="0"/>
              </a:defRPr>
            </a:lvl5pPr>
            <a:lvl6pPr marL="2610680" indent="-237334" eaLnBrk="0" fontAlgn="base" hangingPunct="0">
              <a:spcBef>
                <a:spcPct val="0"/>
              </a:spcBef>
              <a:spcAft>
                <a:spcPct val="0"/>
              </a:spcAft>
              <a:defRPr>
                <a:solidFill>
                  <a:schemeClr val="tx1"/>
                </a:solidFill>
                <a:latin typeface="Arial" panose="020B0604020202020204" pitchFamily="34" charset="0"/>
              </a:defRPr>
            </a:lvl6pPr>
            <a:lvl7pPr marL="3085349" indent="-237334" eaLnBrk="0" fontAlgn="base" hangingPunct="0">
              <a:spcBef>
                <a:spcPct val="0"/>
              </a:spcBef>
              <a:spcAft>
                <a:spcPct val="0"/>
              </a:spcAft>
              <a:defRPr>
                <a:solidFill>
                  <a:schemeClr val="tx1"/>
                </a:solidFill>
                <a:latin typeface="Arial" panose="020B0604020202020204" pitchFamily="34" charset="0"/>
              </a:defRPr>
            </a:lvl7pPr>
            <a:lvl8pPr marL="3560019" indent="-237334" eaLnBrk="0" fontAlgn="base" hangingPunct="0">
              <a:spcBef>
                <a:spcPct val="0"/>
              </a:spcBef>
              <a:spcAft>
                <a:spcPct val="0"/>
              </a:spcAft>
              <a:defRPr>
                <a:solidFill>
                  <a:schemeClr val="tx1"/>
                </a:solidFill>
                <a:latin typeface="Arial" panose="020B0604020202020204" pitchFamily="34" charset="0"/>
              </a:defRPr>
            </a:lvl8pPr>
            <a:lvl9pPr marL="4034687" indent="-237334" eaLnBrk="0" fontAlgn="base" hangingPunct="0">
              <a:spcBef>
                <a:spcPct val="0"/>
              </a:spcBef>
              <a:spcAft>
                <a:spcPct val="0"/>
              </a:spcAft>
              <a:defRPr>
                <a:solidFill>
                  <a:schemeClr val="tx1"/>
                </a:solidFill>
                <a:latin typeface="Arial" panose="020B0604020202020204" pitchFamily="34" charset="0"/>
              </a:defRPr>
            </a:lvl9pPr>
          </a:lstStyle>
          <a:p>
            <a:pPr defTabSz="914266">
              <a:defRPr/>
            </a:pPr>
            <a:endParaRPr sz="1200" i="0" dirty="0">
              <a:solidFill>
                <a:prstClr val="black"/>
              </a:solidFill>
              <a:cs typeface="Arial"/>
            </a:endParaRPr>
          </a:p>
        </p:txBody>
      </p:sp>
    </p:spTree>
    <p:extLst>
      <p:ext uri="{BB962C8B-B14F-4D97-AF65-F5344CB8AC3E}">
        <p14:creationId xmlns:p14="http://schemas.microsoft.com/office/powerpoint/2010/main" val="30808229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318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dirty="0"/>
          </a:p>
        </p:txBody>
      </p:sp>
      <p:sp>
        <p:nvSpPr>
          <p:cNvPr id="9318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71337" indent="-296668" eaLnBrk="0" hangingPunct="0">
              <a:defRPr>
                <a:solidFill>
                  <a:schemeClr val="tx1"/>
                </a:solidFill>
                <a:latin typeface="Arial" panose="020B0604020202020204" pitchFamily="34" charset="0"/>
              </a:defRPr>
            </a:lvl2pPr>
            <a:lvl3pPr marL="1186673" indent="-237334" eaLnBrk="0" hangingPunct="0">
              <a:defRPr>
                <a:solidFill>
                  <a:schemeClr val="tx1"/>
                </a:solidFill>
                <a:latin typeface="Arial" panose="020B0604020202020204" pitchFamily="34" charset="0"/>
              </a:defRPr>
            </a:lvl3pPr>
            <a:lvl4pPr marL="1661342" indent="-237334" eaLnBrk="0" hangingPunct="0">
              <a:defRPr>
                <a:solidFill>
                  <a:schemeClr val="tx1"/>
                </a:solidFill>
                <a:latin typeface="Arial" panose="020B0604020202020204" pitchFamily="34" charset="0"/>
              </a:defRPr>
            </a:lvl4pPr>
            <a:lvl5pPr marL="2136011" indent="-237334" eaLnBrk="0" hangingPunct="0">
              <a:defRPr>
                <a:solidFill>
                  <a:schemeClr val="tx1"/>
                </a:solidFill>
                <a:latin typeface="Arial" panose="020B0604020202020204" pitchFamily="34" charset="0"/>
              </a:defRPr>
            </a:lvl5pPr>
            <a:lvl6pPr marL="2610680" indent="-237334" eaLnBrk="0" fontAlgn="base" hangingPunct="0">
              <a:spcBef>
                <a:spcPct val="0"/>
              </a:spcBef>
              <a:spcAft>
                <a:spcPct val="0"/>
              </a:spcAft>
              <a:defRPr>
                <a:solidFill>
                  <a:schemeClr val="tx1"/>
                </a:solidFill>
                <a:latin typeface="Arial" panose="020B0604020202020204" pitchFamily="34" charset="0"/>
              </a:defRPr>
            </a:lvl6pPr>
            <a:lvl7pPr marL="3085349" indent="-237334" eaLnBrk="0" fontAlgn="base" hangingPunct="0">
              <a:spcBef>
                <a:spcPct val="0"/>
              </a:spcBef>
              <a:spcAft>
                <a:spcPct val="0"/>
              </a:spcAft>
              <a:defRPr>
                <a:solidFill>
                  <a:schemeClr val="tx1"/>
                </a:solidFill>
                <a:latin typeface="Arial" panose="020B0604020202020204" pitchFamily="34" charset="0"/>
              </a:defRPr>
            </a:lvl7pPr>
            <a:lvl8pPr marL="3560019" indent="-237334" eaLnBrk="0" fontAlgn="base" hangingPunct="0">
              <a:spcBef>
                <a:spcPct val="0"/>
              </a:spcBef>
              <a:spcAft>
                <a:spcPct val="0"/>
              </a:spcAft>
              <a:defRPr>
                <a:solidFill>
                  <a:schemeClr val="tx1"/>
                </a:solidFill>
                <a:latin typeface="Arial" panose="020B0604020202020204" pitchFamily="34" charset="0"/>
              </a:defRPr>
            </a:lvl8pPr>
            <a:lvl9pPr marL="4034687" indent="-237334" eaLnBrk="0" fontAlgn="base" hangingPunct="0">
              <a:spcBef>
                <a:spcPct val="0"/>
              </a:spcBef>
              <a:spcAft>
                <a:spcPct val="0"/>
              </a:spcAft>
              <a:defRPr>
                <a:solidFill>
                  <a:schemeClr val="tx1"/>
                </a:solidFill>
                <a:latin typeface="Arial" panose="020B0604020202020204" pitchFamily="34" charset="0"/>
              </a:defRPr>
            </a:lvl9pPr>
          </a:lstStyle>
          <a:p>
            <a:pPr defTabSz="914266">
              <a:defRPr/>
            </a:pPr>
            <a:endParaRPr sz="1200" i="0" dirty="0">
              <a:solidFill>
                <a:prstClr val="black"/>
              </a:solidFill>
              <a:cs typeface="Arial"/>
            </a:endParaRPr>
          </a:p>
        </p:txBody>
      </p:sp>
    </p:spTree>
    <p:extLst>
      <p:ext uri="{BB962C8B-B14F-4D97-AF65-F5344CB8AC3E}">
        <p14:creationId xmlns:p14="http://schemas.microsoft.com/office/powerpoint/2010/main" val="4184061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txBox="1">
            <a:spLocks noGrp="1" noChangeArrowheads="1"/>
          </p:cNvSpPr>
          <p:nvPr/>
        </p:nvSpPr>
        <p:spPr bwMode="auto">
          <a:xfrm>
            <a:off x="4325509" y="9420784"/>
            <a:ext cx="3307743" cy="495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498" tIns="0" rIns="20498" bIns="0"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0702157A-8529-4933-ABFA-B7C6619565BC}" type="slidenum">
              <a:rPr lang="en-US" altLang="en-US" sz="1000" i="1">
                <a:latin typeface="Times New Roman" panose="02020603050405020304" pitchFamily="18" charset="0"/>
              </a:rPr>
              <a:pPr algn="r">
                <a:spcBef>
                  <a:spcPct val="0"/>
                </a:spcBef>
              </a:pPr>
              <a:t>26</a:t>
            </a:fld>
            <a:endParaRPr lang="en-US" altLang="en-US" sz="1000" i="1" dirty="0">
              <a:latin typeface="Times New Roman" panose="02020603050405020304" pitchFamily="18"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575246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5"/>
          <p:cNvSpPr txBox="1">
            <a:spLocks noGrp="1" noChangeArrowheads="1"/>
          </p:cNvSpPr>
          <p:nvPr/>
        </p:nvSpPr>
        <p:spPr bwMode="auto">
          <a:xfrm>
            <a:off x="4325509" y="9420784"/>
            <a:ext cx="3307743" cy="495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0498" tIns="0" rIns="20498" bIns="0" anchor="b"/>
          <a:lstStyle>
            <a:lvl1pPr eaLnBrk="0" hangingPunct="0">
              <a:spcBef>
                <a:spcPct val="30000"/>
              </a:spcBef>
              <a:defRPr sz="1200">
                <a:solidFill>
                  <a:schemeClr val="tx1"/>
                </a:solidFill>
                <a:latin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a:spcBef>
                <a:spcPct val="0"/>
              </a:spcBef>
            </a:pPr>
            <a:fld id="{0702157A-8529-4933-ABFA-B7C6619565BC}" type="slidenum">
              <a:rPr lang="en-US" altLang="en-US" sz="1000" i="1">
                <a:latin typeface="Times New Roman" panose="02020603050405020304" pitchFamily="18" charset="0"/>
              </a:rPr>
              <a:pPr algn="r">
                <a:spcBef>
                  <a:spcPct val="0"/>
                </a:spcBef>
              </a:pPr>
              <a:t>27</a:t>
            </a:fld>
            <a:endParaRPr lang="en-US" altLang="en-US" sz="1000" i="1" dirty="0">
              <a:latin typeface="Times New Roman" panose="02020603050405020304" pitchFamily="18"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4055994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36181" indent="-321609" eaLnBrk="0" hangingPunct="0">
              <a:defRPr>
                <a:solidFill>
                  <a:schemeClr val="tx1"/>
                </a:solidFill>
                <a:latin typeface="Arial" pitchFamily="34" charset="0"/>
              </a:defRPr>
            </a:lvl2pPr>
            <a:lvl3pPr marL="1286431" indent="-257287" eaLnBrk="0" hangingPunct="0">
              <a:defRPr>
                <a:solidFill>
                  <a:schemeClr val="tx1"/>
                </a:solidFill>
                <a:latin typeface="Arial" pitchFamily="34" charset="0"/>
              </a:defRPr>
            </a:lvl3pPr>
            <a:lvl4pPr marL="1801004" indent="-257287" eaLnBrk="0" hangingPunct="0">
              <a:defRPr>
                <a:solidFill>
                  <a:schemeClr val="tx1"/>
                </a:solidFill>
                <a:latin typeface="Arial" pitchFamily="34" charset="0"/>
              </a:defRPr>
            </a:lvl4pPr>
            <a:lvl5pPr marL="2315576" indent="-257287" eaLnBrk="0" hangingPunct="0">
              <a:defRPr>
                <a:solidFill>
                  <a:schemeClr val="tx1"/>
                </a:solidFill>
                <a:latin typeface="Arial" pitchFamily="34" charset="0"/>
              </a:defRPr>
            </a:lvl5pPr>
            <a:lvl6pPr marL="2830150" indent="-257287" eaLnBrk="0" fontAlgn="base" hangingPunct="0">
              <a:spcBef>
                <a:spcPct val="0"/>
              </a:spcBef>
              <a:spcAft>
                <a:spcPct val="0"/>
              </a:spcAft>
              <a:defRPr>
                <a:solidFill>
                  <a:schemeClr val="tx1"/>
                </a:solidFill>
                <a:latin typeface="Arial" pitchFamily="34" charset="0"/>
              </a:defRPr>
            </a:lvl6pPr>
            <a:lvl7pPr marL="3344722" indent="-257287" eaLnBrk="0" fontAlgn="base" hangingPunct="0">
              <a:spcBef>
                <a:spcPct val="0"/>
              </a:spcBef>
              <a:spcAft>
                <a:spcPct val="0"/>
              </a:spcAft>
              <a:defRPr>
                <a:solidFill>
                  <a:schemeClr val="tx1"/>
                </a:solidFill>
                <a:latin typeface="Arial" pitchFamily="34" charset="0"/>
              </a:defRPr>
            </a:lvl7pPr>
            <a:lvl8pPr marL="3859294" indent="-257287" eaLnBrk="0" fontAlgn="base" hangingPunct="0">
              <a:spcBef>
                <a:spcPct val="0"/>
              </a:spcBef>
              <a:spcAft>
                <a:spcPct val="0"/>
              </a:spcAft>
              <a:defRPr>
                <a:solidFill>
                  <a:schemeClr val="tx1"/>
                </a:solidFill>
                <a:latin typeface="Arial" pitchFamily="34" charset="0"/>
              </a:defRPr>
            </a:lvl8pPr>
            <a:lvl9pPr marL="4373867" indent="-257287"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4271157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29226" indent="-318932" eaLnBrk="0" hangingPunct="0">
              <a:defRPr>
                <a:solidFill>
                  <a:schemeClr val="tx1"/>
                </a:solidFill>
                <a:latin typeface="Arial" pitchFamily="34" charset="0"/>
              </a:defRPr>
            </a:lvl2pPr>
            <a:lvl3pPr marL="1275732" indent="-255147" eaLnBrk="0" hangingPunct="0">
              <a:defRPr>
                <a:solidFill>
                  <a:schemeClr val="tx1"/>
                </a:solidFill>
                <a:latin typeface="Arial" pitchFamily="34" charset="0"/>
              </a:defRPr>
            </a:lvl3pPr>
            <a:lvl4pPr marL="1786024" indent="-255147" eaLnBrk="0" hangingPunct="0">
              <a:defRPr>
                <a:solidFill>
                  <a:schemeClr val="tx1"/>
                </a:solidFill>
                <a:latin typeface="Arial" pitchFamily="34" charset="0"/>
              </a:defRPr>
            </a:lvl4pPr>
            <a:lvl5pPr marL="2296317" indent="-255147" eaLnBrk="0" hangingPunct="0">
              <a:defRPr>
                <a:solidFill>
                  <a:schemeClr val="tx1"/>
                </a:solidFill>
                <a:latin typeface="Arial" pitchFamily="34" charset="0"/>
              </a:defRPr>
            </a:lvl5pPr>
            <a:lvl6pPr marL="2806610" indent="-255147" eaLnBrk="0" fontAlgn="base" hangingPunct="0">
              <a:spcBef>
                <a:spcPct val="0"/>
              </a:spcBef>
              <a:spcAft>
                <a:spcPct val="0"/>
              </a:spcAft>
              <a:defRPr>
                <a:solidFill>
                  <a:schemeClr val="tx1"/>
                </a:solidFill>
                <a:latin typeface="Arial" pitchFamily="34" charset="0"/>
              </a:defRPr>
            </a:lvl6pPr>
            <a:lvl7pPr marL="3316903" indent="-255147" eaLnBrk="0" fontAlgn="base" hangingPunct="0">
              <a:spcBef>
                <a:spcPct val="0"/>
              </a:spcBef>
              <a:spcAft>
                <a:spcPct val="0"/>
              </a:spcAft>
              <a:defRPr>
                <a:solidFill>
                  <a:schemeClr val="tx1"/>
                </a:solidFill>
                <a:latin typeface="Arial" pitchFamily="34" charset="0"/>
              </a:defRPr>
            </a:lvl7pPr>
            <a:lvl8pPr marL="3827195" indent="-255147" eaLnBrk="0" fontAlgn="base" hangingPunct="0">
              <a:spcBef>
                <a:spcPct val="0"/>
              </a:spcBef>
              <a:spcAft>
                <a:spcPct val="0"/>
              </a:spcAft>
              <a:defRPr>
                <a:solidFill>
                  <a:schemeClr val="tx1"/>
                </a:solidFill>
                <a:latin typeface="Arial" pitchFamily="34" charset="0"/>
              </a:defRPr>
            </a:lvl8pPr>
            <a:lvl9pPr marL="4337488" indent="-25514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1062018" y="4863087"/>
            <a:ext cx="5841097" cy="46082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6526" tIns="54166" rIns="106526" bIns="54166"/>
          <a:lstStyle/>
          <a:p>
            <a:pPr defTabSz="1061338"/>
            <a:endParaRPr lang="en-US" altLang="en-US" dirty="0"/>
          </a:p>
        </p:txBody>
      </p:sp>
    </p:spTree>
    <p:extLst>
      <p:ext uri="{BB962C8B-B14F-4D97-AF65-F5344CB8AC3E}">
        <p14:creationId xmlns:p14="http://schemas.microsoft.com/office/powerpoint/2010/main" val="19219870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70550" indent="-296365" eaLnBrk="0" hangingPunct="0">
              <a:defRPr>
                <a:solidFill>
                  <a:schemeClr val="tx1"/>
                </a:solidFill>
                <a:latin typeface="Arial" panose="020B0604020202020204" pitchFamily="34" charset="0"/>
              </a:defRPr>
            </a:lvl2pPr>
            <a:lvl3pPr marL="1185461" indent="-237093" eaLnBrk="0" hangingPunct="0">
              <a:defRPr>
                <a:solidFill>
                  <a:schemeClr val="tx1"/>
                </a:solidFill>
                <a:latin typeface="Arial" panose="020B0604020202020204" pitchFamily="34" charset="0"/>
              </a:defRPr>
            </a:lvl3pPr>
            <a:lvl4pPr marL="1659645" indent="-237093" eaLnBrk="0" hangingPunct="0">
              <a:defRPr>
                <a:solidFill>
                  <a:schemeClr val="tx1"/>
                </a:solidFill>
                <a:latin typeface="Arial" panose="020B0604020202020204" pitchFamily="34" charset="0"/>
              </a:defRPr>
            </a:lvl4pPr>
            <a:lvl5pPr marL="2133829" indent="-237093" eaLnBrk="0" hangingPunct="0">
              <a:defRPr>
                <a:solidFill>
                  <a:schemeClr val="tx1"/>
                </a:solidFill>
                <a:latin typeface="Arial" panose="020B0604020202020204" pitchFamily="34" charset="0"/>
              </a:defRPr>
            </a:lvl5pPr>
            <a:lvl6pPr marL="2608013" indent="-237093" eaLnBrk="0" fontAlgn="base" hangingPunct="0">
              <a:spcBef>
                <a:spcPct val="0"/>
              </a:spcBef>
              <a:spcAft>
                <a:spcPct val="0"/>
              </a:spcAft>
              <a:defRPr>
                <a:solidFill>
                  <a:schemeClr val="tx1"/>
                </a:solidFill>
                <a:latin typeface="Arial" panose="020B0604020202020204" pitchFamily="34" charset="0"/>
              </a:defRPr>
            </a:lvl6pPr>
            <a:lvl7pPr marL="3082197" indent="-237093" eaLnBrk="0" fontAlgn="base" hangingPunct="0">
              <a:spcBef>
                <a:spcPct val="0"/>
              </a:spcBef>
              <a:spcAft>
                <a:spcPct val="0"/>
              </a:spcAft>
              <a:defRPr>
                <a:solidFill>
                  <a:schemeClr val="tx1"/>
                </a:solidFill>
                <a:latin typeface="Arial" panose="020B0604020202020204" pitchFamily="34" charset="0"/>
              </a:defRPr>
            </a:lvl7pPr>
            <a:lvl8pPr marL="3556380" indent="-237093" eaLnBrk="0" fontAlgn="base" hangingPunct="0">
              <a:spcBef>
                <a:spcPct val="0"/>
              </a:spcBef>
              <a:spcAft>
                <a:spcPct val="0"/>
              </a:spcAft>
              <a:defRPr>
                <a:solidFill>
                  <a:schemeClr val="tx1"/>
                </a:solidFill>
                <a:latin typeface="Arial" panose="020B0604020202020204" pitchFamily="34" charset="0"/>
              </a:defRPr>
            </a:lvl8pPr>
            <a:lvl9pPr marL="4030564" indent="-237093" eaLnBrk="0" fontAlgn="base" hangingPunct="0">
              <a:spcBef>
                <a:spcPct val="0"/>
              </a:spcBef>
              <a:spcAft>
                <a:spcPct val="0"/>
              </a:spcAft>
              <a:defRPr>
                <a:solidFill>
                  <a:schemeClr val="tx1"/>
                </a:solidFill>
                <a:latin typeface="Arial" panose="020B0604020202020204" pitchFamily="34" charset="0"/>
              </a:defRPr>
            </a:lvl9pPr>
          </a:lstStyle>
          <a:p>
            <a:pPr defTabSz="948368"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34546278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70550" indent="-296365" eaLnBrk="0" hangingPunct="0">
              <a:defRPr>
                <a:solidFill>
                  <a:schemeClr val="tx1"/>
                </a:solidFill>
                <a:latin typeface="Arial" panose="020B0604020202020204" pitchFamily="34" charset="0"/>
              </a:defRPr>
            </a:lvl2pPr>
            <a:lvl3pPr marL="1185461" indent="-237093" eaLnBrk="0" hangingPunct="0">
              <a:defRPr>
                <a:solidFill>
                  <a:schemeClr val="tx1"/>
                </a:solidFill>
                <a:latin typeface="Arial" panose="020B0604020202020204" pitchFamily="34" charset="0"/>
              </a:defRPr>
            </a:lvl3pPr>
            <a:lvl4pPr marL="1659645" indent="-237093" eaLnBrk="0" hangingPunct="0">
              <a:defRPr>
                <a:solidFill>
                  <a:schemeClr val="tx1"/>
                </a:solidFill>
                <a:latin typeface="Arial" panose="020B0604020202020204" pitchFamily="34" charset="0"/>
              </a:defRPr>
            </a:lvl4pPr>
            <a:lvl5pPr marL="2133829" indent="-237093" eaLnBrk="0" hangingPunct="0">
              <a:defRPr>
                <a:solidFill>
                  <a:schemeClr val="tx1"/>
                </a:solidFill>
                <a:latin typeface="Arial" panose="020B0604020202020204" pitchFamily="34" charset="0"/>
              </a:defRPr>
            </a:lvl5pPr>
            <a:lvl6pPr marL="2608013" indent="-237093" eaLnBrk="0" fontAlgn="base" hangingPunct="0">
              <a:spcBef>
                <a:spcPct val="0"/>
              </a:spcBef>
              <a:spcAft>
                <a:spcPct val="0"/>
              </a:spcAft>
              <a:defRPr>
                <a:solidFill>
                  <a:schemeClr val="tx1"/>
                </a:solidFill>
                <a:latin typeface="Arial" panose="020B0604020202020204" pitchFamily="34" charset="0"/>
              </a:defRPr>
            </a:lvl6pPr>
            <a:lvl7pPr marL="3082197" indent="-237093" eaLnBrk="0" fontAlgn="base" hangingPunct="0">
              <a:spcBef>
                <a:spcPct val="0"/>
              </a:spcBef>
              <a:spcAft>
                <a:spcPct val="0"/>
              </a:spcAft>
              <a:defRPr>
                <a:solidFill>
                  <a:schemeClr val="tx1"/>
                </a:solidFill>
                <a:latin typeface="Arial" panose="020B0604020202020204" pitchFamily="34" charset="0"/>
              </a:defRPr>
            </a:lvl7pPr>
            <a:lvl8pPr marL="3556380" indent="-237093" eaLnBrk="0" fontAlgn="base" hangingPunct="0">
              <a:spcBef>
                <a:spcPct val="0"/>
              </a:spcBef>
              <a:spcAft>
                <a:spcPct val="0"/>
              </a:spcAft>
              <a:defRPr>
                <a:solidFill>
                  <a:schemeClr val="tx1"/>
                </a:solidFill>
                <a:latin typeface="Arial" panose="020B0604020202020204" pitchFamily="34" charset="0"/>
              </a:defRPr>
            </a:lvl8pPr>
            <a:lvl9pPr marL="4030564" indent="-237093" eaLnBrk="0" fontAlgn="base" hangingPunct="0">
              <a:spcBef>
                <a:spcPct val="0"/>
              </a:spcBef>
              <a:spcAft>
                <a:spcPct val="0"/>
              </a:spcAft>
              <a:defRPr>
                <a:solidFill>
                  <a:schemeClr val="tx1"/>
                </a:solidFill>
                <a:latin typeface="Arial" panose="020B0604020202020204" pitchFamily="34" charset="0"/>
              </a:defRPr>
            </a:lvl9pPr>
          </a:lstStyle>
          <a:p>
            <a:pPr defTabSz="948368"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25383721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29226" indent="-318932" eaLnBrk="0" hangingPunct="0">
              <a:defRPr>
                <a:solidFill>
                  <a:schemeClr val="tx1"/>
                </a:solidFill>
                <a:latin typeface="Arial" pitchFamily="34" charset="0"/>
              </a:defRPr>
            </a:lvl2pPr>
            <a:lvl3pPr marL="1275732" indent="-255147" eaLnBrk="0" hangingPunct="0">
              <a:defRPr>
                <a:solidFill>
                  <a:schemeClr val="tx1"/>
                </a:solidFill>
                <a:latin typeface="Arial" pitchFamily="34" charset="0"/>
              </a:defRPr>
            </a:lvl3pPr>
            <a:lvl4pPr marL="1786024" indent="-255147" eaLnBrk="0" hangingPunct="0">
              <a:defRPr>
                <a:solidFill>
                  <a:schemeClr val="tx1"/>
                </a:solidFill>
                <a:latin typeface="Arial" pitchFamily="34" charset="0"/>
              </a:defRPr>
            </a:lvl4pPr>
            <a:lvl5pPr marL="2296317" indent="-255147" eaLnBrk="0" hangingPunct="0">
              <a:defRPr>
                <a:solidFill>
                  <a:schemeClr val="tx1"/>
                </a:solidFill>
                <a:latin typeface="Arial" pitchFamily="34" charset="0"/>
              </a:defRPr>
            </a:lvl5pPr>
            <a:lvl6pPr marL="2806610" indent="-255147" eaLnBrk="0" fontAlgn="base" hangingPunct="0">
              <a:spcBef>
                <a:spcPct val="0"/>
              </a:spcBef>
              <a:spcAft>
                <a:spcPct val="0"/>
              </a:spcAft>
              <a:defRPr>
                <a:solidFill>
                  <a:schemeClr val="tx1"/>
                </a:solidFill>
                <a:latin typeface="Arial" pitchFamily="34" charset="0"/>
              </a:defRPr>
            </a:lvl6pPr>
            <a:lvl7pPr marL="3316903" indent="-255147" eaLnBrk="0" fontAlgn="base" hangingPunct="0">
              <a:spcBef>
                <a:spcPct val="0"/>
              </a:spcBef>
              <a:spcAft>
                <a:spcPct val="0"/>
              </a:spcAft>
              <a:defRPr>
                <a:solidFill>
                  <a:schemeClr val="tx1"/>
                </a:solidFill>
                <a:latin typeface="Arial" pitchFamily="34" charset="0"/>
              </a:defRPr>
            </a:lvl7pPr>
            <a:lvl8pPr marL="3827195" indent="-255147" eaLnBrk="0" fontAlgn="base" hangingPunct="0">
              <a:spcBef>
                <a:spcPct val="0"/>
              </a:spcBef>
              <a:spcAft>
                <a:spcPct val="0"/>
              </a:spcAft>
              <a:defRPr>
                <a:solidFill>
                  <a:schemeClr val="tx1"/>
                </a:solidFill>
                <a:latin typeface="Arial" pitchFamily="34" charset="0"/>
              </a:defRPr>
            </a:lvl8pPr>
            <a:lvl9pPr marL="4337488" indent="-25514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1062018" y="4863087"/>
            <a:ext cx="5841097" cy="46082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6526" tIns="54166" rIns="106526" bIns="54166"/>
          <a:lstStyle/>
          <a:p>
            <a:pPr defTabSz="1061338"/>
            <a:endParaRPr lang="en-US" altLang="en-US" dirty="0"/>
          </a:p>
        </p:txBody>
      </p:sp>
    </p:spTree>
    <p:extLst>
      <p:ext uri="{BB962C8B-B14F-4D97-AF65-F5344CB8AC3E}">
        <p14:creationId xmlns:p14="http://schemas.microsoft.com/office/powerpoint/2010/main" val="2713813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3174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36059" indent="-321561" eaLnBrk="0" hangingPunct="0">
              <a:defRPr>
                <a:solidFill>
                  <a:schemeClr val="tx1"/>
                </a:solidFill>
                <a:latin typeface="Arial" pitchFamily="34" charset="0"/>
              </a:defRPr>
            </a:lvl2pPr>
            <a:lvl3pPr marL="1286244" indent="-257249" eaLnBrk="0" hangingPunct="0">
              <a:defRPr>
                <a:solidFill>
                  <a:schemeClr val="tx1"/>
                </a:solidFill>
                <a:latin typeface="Arial" pitchFamily="34" charset="0"/>
              </a:defRPr>
            </a:lvl3pPr>
            <a:lvl4pPr marL="1800740" indent="-257249" eaLnBrk="0" hangingPunct="0">
              <a:defRPr>
                <a:solidFill>
                  <a:schemeClr val="tx1"/>
                </a:solidFill>
                <a:latin typeface="Arial" pitchFamily="34" charset="0"/>
              </a:defRPr>
            </a:lvl4pPr>
            <a:lvl5pPr marL="2315237" indent="-257249" eaLnBrk="0" hangingPunct="0">
              <a:defRPr>
                <a:solidFill>
                  <a:schemeClr val="tx1"/>
                </a:solidFill>
                <a:latin typeface="Arial" pitchFamily="34" charset="0"/>
              </a:defRPr>
            </a:lvl5pPr>
            <a:lvl6pPr marL="2829735" indent="-257249" eaLnBrk="0" fontAlgn="base" hangingPunct="0">
              <a:spcBef>
                <a:spcPct val="0"/>
              </a:spcBef>
              <a:spcAft>
                <a:spcPct val="0"/>
              </a:spcAft>
              <a:defRPr>
                <a:solidFill>
                  <a:schemeClr val="tx1"/>
                </a:solidFill>
                <a:latin typeface="Arial" pitchFamily="34" charset="0"/>
              </a:defRPr>
            </a:lvl6pPr>
            <a:lvl7pPr marL="3344231" indent="-257249" eaLnBrk="0" fontAlgn="base" hangingPunct="0">
              <a:spcBef>
                <a:spcPct val="0"/>
              </a:spcBef>
              <a:spcAft>
                <a:spcPct val="0"/>
              </a:spcAft>
              <a:defRPr>
                <a:solidFill>
                  <a:schemeClr val="tx1"/>
                </a:solidFill>
                <a:latin typeface="Arial" pitchFamily="34" charset="0"/>
              </a:defRPr>
            </a:lvl7pPr>
            <a:lvl8pPr marL="3858729" indent="-257249" eaLnBrk="0" fontAlgn="base" hangingPunct="0">
              <a:spcBef>
                <a:spcPct val="0"/>
              </a:spcBef>
              <a:spcAft>
                <a:spcPct val="0"/>
              </a:spcAft>
              <a:defRPr>
                <a:solidFill>
                  <a:schemeClr val="tx1"/>
                </a:solidFill>
                <a:latin typeface="Arial" pitchFamily="34" charset="0"/>
              </a:defRPr>
            </a:lvl8pPr>
            <a:lvl9pPr marL="4373226" indent="-257249"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2194693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99408" indent="-307464" eaLnBrk="0" hangingPunct="0">
              <a:defRPr>
                <a:solidFill>
                  <a:schemeClr val="tx1"/>
                </a:solidFill>
                <a:latin typeface="Arial" pitchFamily="34" charset="0"/>
              </a:defRPr>
            </a:lvl2pPr>
            <a:lvl3pPr marL="1229858" indent="-245972" eaLnBrk="0" hangingPunct="0">
              <a:defRPr>
                <a:solidFill>
                  <a:schemeClr val="tx1"/>
                </a:solidFill>
                <a:latin typeface="Arial" pitchFamily="34" charset="0"/>
              </a:defRPr>
            </a:lvl3pPr>
            <a:lvl4pPr marL="1721801" indent="-245972" eaLnBrk="0" hangingPunct="0">
              <a:defRPr>
                <a:solidFill>
                  <a:schemeClr val="tx1"/>
                </a:solidFill>
                <a:latin typeface="Arial" pitchFamily="34" charset="0"/>
              </a:defRPr>
            </a:lvl4pPr>
            <a:lvl5pPr marL="2213744" indent="-245972" eaLnBrk="0" hangingPunct="0">
              <a:defRPr>
                <a:solidFill>
                  <a:schemeClr val="tx1"/>
                </a:solidFill>
                <a:latin typeface="Arial" pitchFamily="34" charset="0"/>
              </a:defRPr>
            </a:lvl5pPr>
            <a:lvl6pPr marL="2705688" indent="-245972" eaLnBrk="0" fontAlgn="base" hangingPunct="0">
              <a:spcBef>
                <a:spcPct val="0"/>
              </a:spcBef>
              <a:spcAft>
                <a:spcPct val="0"/>
              </a:spcAft>
              <a:defRPr>
                <a:solidFill>
                  <a:schemeClr val="tx1"/>
                </a:solidFill>
                <a:latin typeface="Arial" pitchFamily="34" charset="0"/>
              </a:defRPr>
            </a:lvl6pPr>
            <a:lvl7pPr marL="3197631" indent="-245972" eaLnBrk="0" fontAlgn="base" hangingPunct="0">
              <a:spcBef>
                <a:spcPct val="0"/>
              </a:spcBef>
              <a:spcAft>
                <a:spcPct val="0"/>
              </a:spcAft>
              <a:defRPr>
                <a:solidFill>
                  <a:schemeClr val="tx1"/>
                </a:solidFill>
                <a:latin typeface="Arial" pitchFamily="34" charset="0"/>
              </a:defRPr>
            </a:lvl7pPr>
            <a:lvl8pPr marL="3689574" indent="-245972" eaLnBrk="0" fontAlgn="base" hangingPunct="0">
              <a:spcBef>
                <a:spcPct val="0"/>
              </a:spcBef>
              <a:spcAft>
                <a:spcPct val="0"/>
              </a:spcAft>
              <a:defRPr>
                <a:solidFill>
                  <a:schemeClr val="tx1"/>
                </a:solidFill>
                <a:latin typeface="Arial" pitchFamily="34" charset="0"/>
              </a:defRPr>
            </a:lvl8pPr>
            <a:lvl9pPr marL="4181517" indent="-245972"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1017767" y="4708703"/>
            <a:ext cx="5597718" cy="4461943"/>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695" tIns="52218" rIns="102695" bIns="52218"/>
          <a:lstStyle/>
          <a:p>
            <a:pPr defTabSz="1023174"/>
            <a:endParaRPr lang="en-US" altLang="en-US" dirty="0"/>
          </a:p>
        </p:txBody>
      </p:sp>
    </p:spTree>
    <p:extLst>
      <p:ext uri="{BB962C8B-B14F-4D97-AF65-F5344CB8AC3E}">
        <p14:creationId xmlns:p14="http://schemas.microsoft.com/office/powerpoint/2010/main" val="9948735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5299" name="Rectangle 5"/>
          <p:cNvSpPr txBox="1">
            <a:spLocks noGrp="1" noChangeArrowheads="1"/>
          </p:cNvSpPr>
          <p:nvPr/>
        </p:nvSpPr>
        <p:spPr bwMode="auto">
          <a:xfrm>
            <a:off x="4145280" y="9121712"/>
            <a:ext cx="3169920" cy="4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61" tIns="0" rIns="19761"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5300" name="Rectangle 2"/>
          <p:cNvSpPr>
            <a:spLocks noGrp="1" noRot="1" noChangeAspect="1" noChangeArrowheads="1" noTextEdit="1"/>
          </p:cNvSpPr>
          <p:nvPr>
            <p:ph type="sldImg"/>
          </p:nvPr>
        </p:nvSpPr>
        <p:spPr>
          <a:ln/>
        </p:spPr>
      </p:sp>
      <p:sp>
        <p:nvSpPr>
          <p:cNvPr id="553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835948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5299" name="Rectangle 5"/>
          <p:cNvSpPr txBox="1">
            <a:spLocks noGrp="1" noChangeArrowheads="1"/>
          </p:cNvSpPr>
          <p:nvPr/>
        </p:nvSpPr>
        <p:spPr bwMode="auto">
          <a:xfrm>
            <a:off x="4145280" y="9121712"/>
            <a:ext cx="3169920" cy="4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61" tIns="0" rIns="19761"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5300" name="Rectangle 2"/>
          <p:cNvSpPr>
            <a:spLocks noGrp="1" noRot="1" noChangeAspect="1" noChangeArrowheads="1" noTextEdit="1"/>
          </p:cNvSpPr>
          <p:nvPr>
            <p:ph type="sldImg"/>
          </p:nvPr>
        </p:nvSpPr>
        <p:spPr>
          <a:ln/>
        </p:spPr>
      </p:sp>
      <p:sp>
        <p:nvSpPr>
          <p:cNvPr id="553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9221694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012" indent="-298851" eaLnBrk="0" hangingPunct="0">
              <a:defRPr>
                <a:solidFill>
                  <a:schemeClr val="tx1"/>
                </a:solidFill>
                <a:latin typeface="Arial" pitchFamily="34" charset="0"/>
              </a:defRPr>
            </a:lvl2pPr>
            <a:lvl3pPr marL="1195403" indent="-239081" eaLnBrk="0" hangingPunct="0">
              <a:defRPr>
                <a:solidFill>
                  <a:schemeClr val="tx1"/>
                </a:solidFill>
                <a:latin typeface="Arial" pitchFamily="34" charset="0"/>
              </a:defRPr>
            </a:lvl3pPr>
            <a:lvl4pPr marL="1673563" indent="-239081" eaLnBrk="0" hangingPunct="0">
              <a:defRPr>
                <a:solidFill>
                  <a:schemeClr val="tx1"/>
                </a:solidFill>
                <a:latin typeface="Arial" pitchFamily="34" charset="0"/>
              </a:defRPr>
            </a:lvl4pPr>
            <a:lvl5pPr marL="2151724" indent="-239081" eaLnBrk="0" hangingPunct="0">
              <a:defRPr>
                <a:solidFill>
                  <a:schemeClr val="tx1"/>
                </a:solidFill>
                <a:latin typeface="Arial" pitchFamily="34" charset="0"/>
              </a:defRPr>
            </a:lvl5pPr>
            <a:lvl6pPr marL="2629886" indent="-239081" eaLnBrk="0" fontAlgn="base" hangingPunct="0">
              <a:spcBef>
                <a:spcPct val="0"/>
              </a:spcBef>
              <a:spcAft>
                <a:spcPct val="0"/>
              </a:spcAft>
              <a:defRPr>
                <a:solidFill>
                  <a:schemeClr val="tx1"/>
                </a:solidFill>
                <a:latin typeface="Arial" pitchFamily="34" charset="0"/>
              </a:defRPr>
            </a:lvl6pPr>
            <a:lvl7pPr marL="3108047" indent="-239081" eaLnBrk="0" fontAlgn="base" hangingPunct="0">
              <a:spcBef>
                <a:spcPct val="0"/>
              </a:spcBef>
              <a:spcAft>
                <a:spcPct val="0"/>
              </a:spcAft>
              <a:defRPr>
                <a:solidFill>
                  <a:schemeClr val="tx1"/>
                </a:solidFill>
                <a:latin typeface="Arial" pitchFamily="34" charset="0"/>
              </a:defRPr>
            </a:lvl7pPr>
            <a:lvl8pPr marL="3586209" indent="-239081" eaLnBrk="0" fontAlgn="base" hangingPunct="0">
              <a:spcBef>
                <a:spcPct val="0"/>
              </a:spcBef>
              <a:spcAft>
                <a:spcPct val="0"/>
              </a:spcAft>
              <a:defRPr>
                <a:solidFill>
                  <a:schemeClr val="tx1"/>
                </a:solidFill>
                <a:latin typeface="Arial" pitchFamily="34" charset="0"/>
              </a:defRPr>
            </a:lvl8pPr>
            <a:lvl9pPr marL="4064370" indent="-239081"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6985428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555" indent="-296367" eaLnBrk="0" hangingPunct="0">
              <a:defRPr>
                <a:solidFill>
                  <a:schemeClr val="tx1"/>
                </a:solidFill>
                <a:latin typeface="Arial" pitchFamily="34" charset="0"/>
              </a:defRPr>
            </a:lvl2pPr>
            <a:lvl3pPr marL="1185470" indent="-237094" eaLnBrk="0" hangingPunct="0">
              <a:defRPr>
                <a:solidFill>
                  <a:schemeClr val="tx1"/>
                </a:solidFill>
                <a:latin typeface="Arial" pitchFamily="34" charset="0"/>
              </a:defRPr>
            </a:lvl3pPr>
            <a:lvl4pPr marL="1659658" indent="-237094" eaLnBrk="0" hangingPunct="0">
              <a:defRPr>
                <a:solidFill>
                  <a:schemeClr val="tx1"/>
                </a:solidFill>
                <a:latin typeface="Arial" pitchFamily="34" charset="0"/>
              </a:defRPr>
            </a:lvl4pPr>
            <a:lvl5pPr marL="2133845" indent="-237094" eaLnBrk="0" hangingPunct="0">
              <a:defRPr>
                <a:solidFill>
                  <a:schemeClr val="tx1"/>
                </a:solidFill>
                <a:latin typeface="Arial" pitchFamily="34" charset="0"/>
              </a:defRPr>
            </a:lvl5pPr>
            <a:lvl6pPr marL="2608034" indent="-237094" eaLnBrk="0" fontAlgn="base" hangingPunct="0">
              <a:spcBef>
                <a:spcPct val="0"/>
              </a:spcBef>
              <a:spcAft>
                <a:spcPct val="0"/>
              </a:spcAft>
              <a:defRPr>
                <a:solidFill>
                  <a:schemeClr val="tx1"/>
                </a:solidFill>
                <a:latin typeface="Arial" pitchFamily="34" charset="0"/>
              </a:defRPr>
            </a:lvl6pPr>
            <a:lvl7pPr marL="3082221" indent="-237094" eaLnBrk="0" fontAlgn="base" hangingPunct="0">
              <a:spcBef>
                <a:spcPct val="0"/>
              </a:spcBef>
              <a:spcAft>
                <a:spcPct val="0"/>
              </a:spcAft>
              <a:defRPr>
                <a:solidFill>
                  <a:schemeClr val="tx1"/>
                </a:solidFill>
                <a:latin typeface="Arial" pitchFamily="34" charset="0"/>
              </a:defRPr>
            </a:lvl7pPr>
            <a:lvl8pPr marL="3556409" indent="-237094" eaLnBrk="0" fontAlgn="base" hangingPunct="0">
              <a:spcBef>
                <a:spcPct val="0"/>
              </a:spcBef>
              <a:spcAft>
                <a:spcPct val="0"/>
              </a:spcAft>
              <a:defRPr>
                <a:solidFill>
                  <a:schemeClr val="tx1"/>
                </a:solidFill>
                <a:latin typeface="Arial" pitchFamily="34" charset="0"/>
              </a:defRPr>
            </a:lvl8pPr>
            <a:lvl9pPr marL="4030597" indent="-237094"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3251" name="Rectangle 5"/>
          <p:cNvSpPr txBox="1">
            <a:spLocks noGrp="1" noChangeArrowheads="1"/>
          </p:cNvSpPr>
          <p:nvPr/>
        </p:nvSpPr>
        <p:spPr bwMode="auto">
          <a:xfrm>
            <a:off x="4237398" y="9104609"/>
            <a:ext cx="3240363" cy="47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57" tIns="0" rIns="19757"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3252" name="Rectangle 2"/>
          <p:cNvSpPr>
            <a:spLocks noGrp="1" noRot="1" noChangeAspect="1" noChangeArrowheads="1" noTextEdit="1"/>
          </p:cNvSpPr>
          <p:nvPr>
            <p:ph type="sldImg"/>
          </p:nvPr>
        </p:nvSpPr>
        <p:spPr>
          <a:ln/>
        </p:spPr>
      </p:sp>
      <p:sp>
        <p:nvSpPr>
          <p:cNvPr id="5325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17329755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xfrm>
            <a:off x="1266825" y="727075"/>
            <a:ext cx="4783138" cy="3586163"/>
          </a:xfrm>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012" indent="-298851" eaLnBrk="0" hangingPunct="0">
              <a:defRPr>
                <a:solidFill>
                  <a:schemeClr val="tx1"/>
                </a:solidFill>
                <a:latin typeface="Arial" pitchFamily="34" charset="0"/>
              </a:defRPr>
            </a:lvl2pPr>
            <a:lvl3pPr marL="1195403" indent="-239081" eaLnBrk="0" hangingPunct="0">
              <a:defRPr>
                <a:solidFill>
                  <a:schemeClr val="tx1"/>
                </a:solidFill>
                <a:latin typeface="Arial" pitchFamily="34" charset="0"/>
              </a:defRPr>
            </a:lvl3pPr>
            <a:lvl4pPr marL="1673563" indent="-239081" eaLnBrk="0" hangingPunct="0">
              <a:defRPr>
                <a:solidFill>
                  <a:schemeClr val="tx1"/>
                </a:solidFill>
                <a:latin typeface="Arial" pitchFamily="34" charset="0"/>
              </a:defRPr>
            </a:lvl4pPr>
            <a:lvl5pPr marL="2151724" indent="-239081" eaLnBrk="0" hangingPunct="0">
              <a:defRPr>
                <a:solidFill>
                  <a:schemeClr val="tx1"/>
                </a:solidFill>
                <a:latin typeface="Arial" pitchFamily="34" charset="0"/>
              </a:defRPr>
            </a:lvl5pPr>
            <a:lvl6pPr marL="2629886" indent="-239081" eaLnBrk="0" fontAlgn="base" hangingPunct="0">
              <a:spcBef>
                <a:spcPct val="0"/>
              </a:spcBef>
              <a:spcAft>
                <a:spcPct val="0"/>
              </a:spcAft>
              <a:defRPr>
                <a:solidFill>
                  <a:schemeClr val="tx1"/>
                </a:solidFill>
                <a:latin typeface="Arial" pitchFamily="34" charset="0"/>
              </a:defRPr>
            </a:lvl6pPr>
            <a:lvl7pPr marL="3108047" indent="-239081" eaLnBrk="0" fontAlgn="base" hangingPunct="0">
              <a:spcBef>
                <a:spcPct val="0"/>
              </a:spcBef>
              <a:spcAft>
                <a:spcPct val="0"/>
              </a:spcAft>
              <a:defRPr>
                <a:solidFill>
                  <a:schemeClr val="tx1"/>
                </a:solidFill>
                <a:latin typeface="Arial" pitchFamily="34" charset="0"/>
              </a:defRPr>
            </a:lvl7pPr>
            <a:lvl8pPr marL="3586209" indent="-239081" eaLnBrk="0" fontAlgn="base" hangingPunct="0">
              <a:spcBef>
                <a:spcPct val="0"/>
              </a:spcBef>
              <a:spcAft>
                <a:spcPct val="0"/>
              </a:spcAft>
              <a:defRPr>
                <a:solidFill>
                  <a:schemeClr val="tx1"/>
                </a:solidFill>
                <a:latin typeface="Arial" pitchFamily="34" charset="0"/>
              </a:defRPr>
            </a:lvl8pPr>
            <a:lvl9pPr marL="4064370" indent="-239081" eaLnBrk="0" fontAlgn="base" hangingPunct="0">
              <a:spcBef>
                <a:spcPct val="0"/>
              </a:spcBef>
              <a:spcAft>
                <a:spcPct val="0"/>
              </a:spcAft>
              <a:defRPr>
                <a:solidFill>
                  <a:schemeClr val="tx1"/>
                </a:solidFill>
                <a:latin typeface="Arial" pitchFamily="34" charset="0"/>
              </a:defRPr>
            </a:lvl9pPr>
          </a:lstStyle>
          <a:p>
            <a:pPr defTabSz="948507">
              <a:defRPr/>
            </a:pPr>
            <a:endParaRPr dirty="0">
              <a:solidFill>
                <a:srgbClr val="000000"/>
              </a:solidFill>
            </a:endParaRPr>
          </a:p>
        </p:txBody>
      </p:sp>
    </p:spTree>
    <p:extLst>
      <p:ext uri="{BB962C8B-B14F-4D97-AF65-F5344CB8AC3E}">
        <p14:creationId xmlns:p14="http://schemas.microsoft.com/office/powerpoint/2010/main" val="10112510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012" indent="-298851" eaLnBrk="0" hangingPunct="0">
              <a:defRPr>
                <a:solidFill>
                  <a:schemeClr val="tx1"/>
                </a:solidFill>
                <a:latin typeface="Arial" pitchFamily="34" charset="0"/>
              </a:defRPr>
            </a:lvl2pPr>
            <a:lvl3pPr marL="1195403" indent="-239081" eaLnBrk="0" hangingPunct="0">
              <a:defRPr>
                <a:solidFill>
                  <a:schemeClr val="tx1"/>
                </a:solidFill>
                <a:latin typeface="Arial" pitchFamily="34" charset="0"/>
              </a:defRPr>
            </a:lvl3pPr>
            <a:lvl4pPr marL="1673563" indent="-239081" eaLnBrk="0" hangingPunct="0">
              <a:defRPr>
                <a:solidFill>
                  <a:schemeClr val="tx1"/>
                </a:solidFill>
                <a:latin typeface="Arial" pitchFamily="34" charset="0"/>
              </a:defRPr>
            </a:lvl4pPr>
            <a:lvl5pPr marL="2151724" indent="-239081" eaLnBrk="0" hangingPunct="0">
              <a:defRPr>
                <a:solidFill>
                  <a:schemeClr val="tx1"/>
                </a:solidFill>
                <a:latin typeface="Arial" pitchFamily="34" charset="0"/>
              </a:defRPr>
            </a:lvl5pPr>
            <a:lvl6pPr marL="2629886" indent="-239081" eaLnBrk="0" fontAlgn="base" hangingPunct="0">
              <a:spcBef>
                <a:spcPct val="0"/>
              </a:spcBef>
              <a:spcAft>
                <a:spcPct val="0"/>
              </a:spcAft>
              <a:defRPr>
                <a:solidFill>
                  <a:schemeClr val="tx1"/>
                </a:solidFill>
                <a:latin typeface="Arial" pitchFamily="34" charset="0"/>
              </a:defRPr>
            </a:lvl6pPr>
            <a:lvl7pPr marL="3108047" indent="-239081" eaLnBrk="0" fontAlgn="base" hangingPunct="0">
              <a:spcBef>
                <a:spcPct val="0"/>
              </a:spcBef>
              <a:spcAft>
                <a:spcPct val="0"/>
              </a:spcAft>
              <a:defRPr>
                <a:solidFill>
                  <a:schemeClr val="tx1"/>
                </a:solidFill>
                <a:latin typeface="Arial" pitchFamily="34" charset="0"/>
              </a:defRPr>
            </a:lvl7pPr>
            <a:lvl8pPr marL="3586209" indent="-239081" eaLnBrk="0" fontAlgn="base" hangingPunct="0">
              <a:spcBef>
                <a:spcPct val="0"/>
              </a:spcBef>
              <a:spcAft>
                <a:spcPct val="0"/>
              </a:spcAft>
              <a:defRPr>
                <a:solidFill>
                  <a:schemeClr val="tx1"/>
                </a:solidFill>
                <a:latin typeface="Arial" pitchFamily="34" charset="0"/>
              </a:defRPr>
            </a:lvl8pPr>
            <a:lvl9pPr marL="4064370" indent="-239081" eaLnBrk="0" fontAlgn="base" hangingPunct="0">
              <a:spcBef>
                <a:spcPct val="0"/>
              </a:spcBef>
              <a:spcAft>
                <a:spcPct val="0"/>
              </a:spcAft>
              <a:defRPr>
                <a:solidFill>
                  <a:schemeClr val="tx1"/>
                </a:solidFill>
                <a:latin typeface="Arial" pitchFamily="34" charset="0"/>
              </a:defRPr>
            </a:lvl9pPr>
          </a:lstStyle>
          <a:p>
            <a:pPr defTabSz="948507">
              <a:defRPr/>
            </a:pPr>
            <a:endParaRPr dirty="0">
              <a:solidFill>
                <a:srgbClr val="000000"/>
              </a:solidFill>
            </a:endParaRPr>
          </a:p>
        </p:txBody>
      </p:sp>
    </p:spTree>
    <p:extLst>
      <p:ext uri="{BB962C8B-B14F-4D97-AF65-F5344CB8AC3E}">
        <p14:creationId xmlns:p14="http://schemas.microsoft.com/office/powerpoint/2010/main" val="27792933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7012" indent="-298851" eaLnBrk="0" hangingPunct="0">
              <a:defRPr>
                <a:solidFill>
                  <a:schemeClr val="tx1"/>
                </a:solidFill>
                <a:latin typeface="Arial" pitchFamily="34" charset="0"/>
              </a:defRPr>
            </a:lvl2pPr>
            <a:lvl3pPr marL="1195403" indent="-239081" eaLnBrk="0" hangingPunct="0">
              <a:defRPr>
                <a:solidFill>
                  <a:schemeClr val="tx1"/>
                </a:solidFill>
                <a:latin typeface="Arial" pitchFamily="34" charset="0"/>
              </a:defRPr>
            </a:lvl3pPr>
            <a:lvl4pPr marL="1673563" indent="-239081" eaLnBrk="0" hangingPunct="0">
              <a:defRPr>
                <a:solidFill>
                  <a:schemeClr val="tx1"/>
                </a:solidFill>
                <a:latin typeface="Arial" pitchFamily="34" charset="0"/>
              </a:defRPr>
            </a:lvl4pPr>
            <a:lvl5pPr marL="2151724" indent="-239081" eaLnBrk="0" hangingPunct="0">
              <a:defRPr>
                <a:solidFill>
                  <a:schemeClr val="tx1"/>
                </a:solidFill>
                <a:latin typeface="Arial" pitchFamily="34" charset="0"/>
              </a:defRPr>
            </a:lvl5pPr>
            <a:lvl6pPr marL="2629886" indent="-239081" eaLnBrk="0" fontAlgn="base" hangingPunct="0">
              <a:spcBef>
                <a:spcPct val="0"/>
              </a:spcBef>
              <a:spcAft>
                <a:spcPct val="0"/>
              </a:spcAft>
              <a:defRPr>
                <a:solidFill>
                  <a:schemeClr val="tx1"/>
                </a:solidFill>
                <a:latin typeface="Arial" pitchFamily="34" charset="0"/>
              </a:defRPr>
            </a:lvl6pPr>
            <a:lvl7pPr marL="3108047" indent="-239081" eaLnBrk="0" fontAlgn="base" hangingPunct="0">
              <a:spcBef>
                <a:spcPct val="0"/>
              </a:spcBef>
              <a:spcAft>
                <a:spcPct val="0"/>
              </a:spcAft>
              <a:defRPr>
                <a:solidFill>
                  <a:schemeClr val="tx1"/>
                </a:solidFill>
                <a:latin typeface="Arial" pitchFamily="34" charset="0"/>
              </a:defRPr>
            </a:lvl7pPr>
            <a:lvl8pPr marL="3586209" indent="-239081" eaLnBrk="0" fontAlgn="base" hangingPunct="0">
              <a:spcBef>
                <a:spcPct val="0"/>
              </a:spcBef>
              <a:spcAft>
                <a:spcPct val="0"/>
              </a:spcAft>
              <a:defRPr>
                <a:solidFill>
                  <a:schemeClr val="tx1"/>
                </a:solidFill>
                <a:latin typeface="Arial" pitchFamily="34" charset="0"/>
              </a:defRPr>
            </a:lvl8pPr>
            <a:lvl9pPr marL="4064370" indent="-239081" eaLnBrk="0" fontAlgn="base" hangingPunct="0">
              <a:spcBef>
                <a:spcPct val="0"/>
              </a:spcBef>
              <a:spcAft>
                <a:spcPct val="0"/>
              </a:spcAft>
              <a:defRPr>
                <a:solidFill>
                  <a:schemeClr val="tx1"/>
                </a:solidFill>
                <a:latin typeface="Arial" pitchFamily="34" charset="0"/>
              </a:defRPr>
            </a:lvl9pPr>
          </a:lstStyle>
          <a:p>
            <a:pPr defTabSz="948507">
              <a:defRPr/>
            </a:pPr>
            <a:endParaRPr dirty="0">
              <a:solidFill>
                <a:srgbClr val="000000"/>
              </a:solidFill>
            </a:endParaRPr>
          </a:p>
        </p:txBody>
      </p:sp>
    </p:spTree>
    <p:extLst>
      <p:ext uri="{BB962C8B-B14F-4D97-AF65-F5344CB8AC3E}">
        <p14:creationId xmlns:p14="http://schemas.microsoft.com/office/powerpoint/2010/main" val="3812051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endParaRPr dirty="0"/>
          </a:p>
        </p:txBody>
      </p:sp>
      <p:sp>
        <p:nvSpPr>
          <p:cNvPr id="59395" name="Rectangle 2"/>
          <p:cNvSpPr>
            <a:spLocks noGrp="1" noRot="1" noChangeAspect="1" noChangeArrowheads="1" noTextEdit="1"/>
          </p:cNvSpPr>
          <p:nvPr>
            <p:ph type="sldImg"/>
          </p:nvPr>
        </p:nvSpPr>
        <p:spPr>
          <a:ln cap="flat"/>
        </p:spPr>
      </p:sp>
      <p:sp>
        <p:nvSpPr>
          <p:cNvPr id="59396" name="Rectangle 3"/>
          <p:cNvSpPr>
            <a:spLocks noGrp="1" noChangeArrowheads="1"/>
          </p:cNvSpPr>
          <p:nvPr>
            <p:ph type="body" idx="1"/>
          </p:nvPr>
        </p:nvSpPr>
        <p:spPr>
          <a:xfrm>
            <a:off x="997034" y="4550672"/>
            <a:ext cx="5483691" cy="43121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endParaRPr dirty="0"/>
          </a:p>
        </p:txBody>
      </p:sp>
    </p:spTree>
    <p:extLst>
      <p:ext uri="{BB962C8B-B14F-4D97-AF65-F5344CB8AC3E}">
        <p14:creationId xmlns:p14="http://schemas.microsoft.com/office/powerpoint/2010/main" val="27318702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102403" name="Rectangle 5"/>
          <p:cNvSpPr txBox="1">
            <a:spLocks noGrp="1" noChangeArrowheads="1"/>
          </p:cNvSpPr>
          <p:nvPr/>
        </p:nvSpPr>
        <p:spPr bwMode="auto">
          <a:xfrm>
            <a:off x="4237397" y="9104609"/>
            <a:ext cx="3240363" cy="478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61" tIns="0" rIns="19761" bIns="0" anchor="b"/>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sz="1900" dirty="0"/>
          </a:p>
        </p:txBody>
      </p:sp>
      <p:sp>
        <p:nvSpPr>
          <p:cNvPr id="102404" name="Rectangle 2"/>
          <p:cNvSpPr>
            <a:spLocks noGrp="1" noRot="1" noChangeAspect="1" noChangeArrowheads="1" noTextEdit="1"/>
          </p:cNvSpPr>
          <p:nvPr>
            <p:ph type="sldImg"/>
          </p:nvPr>
        </p:nvSpPr>
        <p:spPr>
          <a:ln/>
        </p:spPr>
      </p:sp>
      <p:sp>
        <p:nvSpPr>
          <p:cNvPr id="10240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8110106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06113" indent="-310044" eaLnBrk="0" hangingPunct="0">
              <a:defRPr>
                <a:solidFill>
                  <a:schemeClr val="tx1"/>
                </a:solidFill>
                <a:latin typeface="Arial" pitchFamily="34" charset="0"/>
              </a:defRPr>
            </a:lvl2pPr>
            <a:lvl3pPr marL="1240173" indent="-248035" eaLnBrk="0" hangingPunct="0">
              <a:defRPr>
                <a:solidFill>
                  <a:schemeClr val="tx1"/>
                </a:solidFill>
                <a:latin typeface="Arial" pitchFamily="34" charset="0"/>
              </a:defRPr>
            </a:lvl3pPr>
            <a:lvl4pPr marL="1736242" indent="-248035" eaLnBrk="0" hangingPunct="0">
              <a:defRPr>
                <a:solidFill>
                  <a:schemeClr val="tx1"/>
                </a:solidFill>
                <a:latin typeface="Arial" pitchFamily="34" charset="0"/>
              </a:defRPr>
            </a:lvl4pPr>
            <a:lvl5pPr marL="2232311" indent="-248035" eaLnBrk="0" hangingPunct="0">
              <a:defRPr>
                <a:solidFill>
                  <a:schemeClr val="tx1"/>
                </a:solidFill>
                <a:latin typeface="Arial" pitchFamily="34" charset="0"/>
              </a:defRPr>
            </a:lvl5pPr>
            <a:lvl6pPr marL="2728381" indent="-248035" eaLnBrk="0" fontAlgn="base" hangingPunct="0">
              <a:spcBef>
                <a:spcPct val="0"/>
              </a:spcBef>
              <a:spcAft>
                <a:spcPct val="0"/>
              </a:spcAft>
              <a:defRPr>
                <a:solidFill>
                  <a:schemeClr val="tx1"/>
                </a:solidFill>
                <a:latin typeface="Arial" pitchFamily="34" charset="0"/>
              </a:defRPr>
            </a:lvl6pPr>
            <a:lvl7pPr marL="3224450" indent="-248035" eaLnBrk="0" fontAlgn="base" hangingPunct="0">
              <a:spcBef>
                <a:spcPct val="0"/>
              </a:spcBef>
              <a:spcAft>
                <a:spcPct val="0"/>
              </a:spcAft>
              <a:defRPr>
                <a:solidFill>
                  <a:schemeClr val="tx1"/>
                </a:solidFill>
                <a:latin typeface="Arial" pitchFamily="34" charset="0"/>
              </a:defRPr>
            </a:lvl7pPr>
            <a:lvl8pPr marL="3720519" indent="-248035" eaLnBrk="0" fontAlgn="base" hangingPunct="0">
              <a:spcBef>
                <a:spcPct val="0"/>
              </a:spcBef>
              <a:spcAft>
                <a:spcPct val="0"/>
              </a:spcAft>
              <a:defRPr>
                <a:solidFill>
                  <a:schemeClr val="tx1"/>
                </a:solidFill>
                <a:latin typeface="Arial" pitchFamily="34" charset="0"/>
              </a:defRPr>
            </a:lvl8pPr>
            <a:lvl9pPr marL="4216588" indent="-248035"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28799727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ChangeArrowheads="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
        <p:nvSpPr>
          <p:cNvPr id="147460" name="Slide Number Placeholder 3">
            <a:extLst>
              <a:ext uri="{FF2B5EF4-FFF2-40B4-BE49-F238E27FC236}">
                <a16:creationId xmlns:a16="http://schemas.microsoft.com/office/drawing/2014/main" id="{4C7DD457-EF46-49E0-B44F-248CBFCCEC34}"/>
              </a:ext>
            </a:extLst>
          </p:cNvPr>
          <p:cNvSpPr>
            <a:spLocks noGrp="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806113" indent="-310044" eaLnBrk="0" hangingPunct="0">
              <a:defRPr>
                <a:solidFill>
                  <a:schemeClr val="tx1"/>
                </a:solidFill>
                <a:latin typeface="Arial" pitchFamily="34" charset="0"/>
              </a:defRPr>
            </a:lvl2pPr>
            <a:lvl3pPr marL="1240173" indent="-248035" eaLnBrk="0" hangingPunct="0">
              <a:defRPr>
                <a:solidFill>
                  <a:schemeClr val="tx1"/>
                </a:solidFill>
                <a:latin typeface="Arial" pitchFamily="34" charset="0"/>
              </a:defRPr>
            </a:lvl3pPr>
            <a:lvl4pPr marL="1736242" indent="-248035" eaLnBrk="0" hangingPunct="0">
              <a:defRPr>
                <a:solidFill>
                  <a:schemeClr val="tx1"/>
                </a:solidFill>
                <a:latin typeface="Arial" pitchFamily="34" charset="0"/>
              </a:defRPr>
            </a:lvl4pPr>
            <a:lvl5pPr marL="2232311" indent="-248035" eaLnBrk="0" hangingPunct="0">
              <a:defRPr>
                <a:solidFill>
                  <a:schemeClr val="tx1"/>
                </a:solidFill>
                <a:latin typeface="Arial" pitchFamily="34" charset="0"/>
              </a:defRPr>
            </a:lvl5pPr>
            <a:lvl6pPr marL="2728381" indent="-248035" eaLnBrk="0" fontAlgn="base" hangingPunct="0">
              <a:spcBef>
                <a:spcPct val="0"/>
              </a:spcBef>
              <a:spcAft>
                <a:spcPct val="0"/>
              </a:spcAft>
              <a:defRPr>
                <a:solidFill>
                  <a:schemeClr val="tx1"/>
                </a:solidFill>
                <a:latin typeface="Arial" pitchFamily="34" charset="0"/>
              </a:defRPr>
            </a:lvl6pPr>
            <a:lvl7pPr marL="3224450" indent="-248035" eaLnBrk="0" fontAlgn="base" hangingPunct="0">
              <a:spcBef>
                <a:spcPct val="0"/>
              </a:spcBef>
              <a:spcAft>
                <a:spcPct val="0"/>
              </a:spcAft>
              <a:defRPr>
                <a:solidFill>
                  <a:schemeClr val="tx1"/>
                </a:solidFill>
                <a:latin typeface="Arial" pitchFamily="34" charset="0"/>
              </a:defRPr>
            </a:lvl7pPr>
            <a:lvl8pPr marL="3720519" indent="-248035" eaLnBrk="0" fontAlgn="base" hangingPunct="0">
              <a:spcBef>
                <a:spcPct val="0"/>
              </a:spcBef>
              <a:spcAft>
                <a:spcPct val="0"/>
              </a:spcAft>
              <a:defRPr>
                <a:solidFill>
                  <a:schemeClr val="tx1"/>
                </a:solidFill>
                <a:latin typeface="Arial" pitchFamily="34" charset="0"/>
              </a:defRPr>
            </a:lvl8pPr>
            <a:lvl9pPr marL="4216588" indent="-248035" eaLnBrk="0" fontAlgn="base" hangingPunct="0">
              <a:spcBef>
                <a:spcPct val="0"/>
              </a:spcBef>
              <a:spcAft>
                <a:spcPct val="0"/>
              </a:spcAft>
              <a:defRPr>
                <a:solidFill>
                  <a:schemeClr val="tx1"/>
                </a:solidFill>
                <a:latin typeface="Arial" pitchFamily="34" charset="0"/>
              </a:defRPr>
            </a:lvl9pPr>
          </a:lstStyle>
          <a:p>
            <a:pPr eaLnBrk="1" hangingPunct="1">
              <a:defRPr/>
            </a:pPr>
            <a:endParaRPr lang="en-US" altLang="en-US" dirty="0">
              <a:cs typeface="+mn-cs"/>
            </a:endParaRPr>
          </a:p>
        </p:txBody>
      </p:sp>
    </p:spTree>
    <p:extLst>
      <p:ext uri="{BB962C8B-B14F-4D97-AF65-F5344CB8AC3E}">
        <p14:creationId xmlns:p14="http://schemas.microsoft.com/office/powerpoint/2010/main" val="10955515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82947" name="Rectangle 2"/>
          <p:cNvSpPr>
            <a:spLocks noGrp="1" noRot="1" noChangeAspect="1" noChangeArrowheads="1" noTextEdit="1"/>
          </p:cNvSpPr>
          <p:nvPr>
            <p:ph type="sldImg"/>
          </p:nvPr>
        </p:nvSpPr>
        <p:spPr>
          <a:ln cap="flat"/>
        </p:spPr>
      </p:sp>
      <p:sp>
        <p:nvSpPr>
          <p:cNvPr id="82948" name="Rectangle 3"/>
          <p:cNvSpPr>
            <a:spLocks noGrp="1" noChangeArrowheads="1"/>
          </p:cNvSpPr>
          <p:nvPr>
            <p:ph type="body" idx="1"/>
          </p:nvPr>
        </p:nvSpPr>
        <p:spPr>
          <a:xfrm>
            <a:off x="975360" y="4559220"/>
            <a:ext cx="5364480" cy="4320294"/>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31110426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19465155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latin typeface="Times New Roman" pitchFamily="18" charset="0"/>
            </a:endParaRPr>
          </a:p>
        </p:txBody>
      </p:sp>
      <p:sp>
        <p:nvSpPr>
          <p:cNvPr id="55299" name="Rectangle 5"/>
          <p:cNvSpPr txBox="1">
            <a:spLocks noGrp="1" noChangeArrowheads="1"/>
          </p:cNvSpPr>
          <p:nvPr/>
        </p:nvSpPr>
        <p:spPr bwMode="auto">
          <a:xfrm>
            <a:off x="4145280" y="9121712"/>
            <a:ext cx="3169920" cy="47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61" tIns="0" rIns="19761" bIns="0" anchor="b"/>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endParaRPr lang="en-US" altLang="en-US" dirty="0"/>
          </a:p>
        </p:txBody>
      </p:sp>
      <p:sp>
        <p:nvSpPr>
          <p:cNvPr id="55300" name="Rectangle 2"/>
          <p:cNvSpPr>
            <a:spLocks noGrp="1" noRot="1" noChangeAspect="1" noChangeArrowheads="1" noTextEdit="1"/>
          </p:cNvSpPr>
          <p:nvPr>
            <p:ph type="sldImg"/>
          </p:nvPr>
        </p:nvSpPr>
        <p:spPr>
          <a:ln/>
        </p:spPr>
      </p:sp>
      <p:sp>
        <p:nvSpPr>
          <p:cNvPr id="5530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p>
        </p:txBody>
      </p:sp>
    </p:spTree>
    <p:extLst>
      <p:ext uri="{BB962C8B-B14F-4D97-AF65-F5344CB8AC3E}">
        <p14:creationId xmlns:p14="http://schemas.microsoft.com/office/powerpoint/2010/main" val="3341039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662" indent="-296408" eaLnBrk="0" hangingPunct="0">
              <a:defRPr>
                <a:solidFill>
                  <a:schemeClr val="tx1"/>
                </a:solidFill>
                <a:latin typeface="Arial" pitchFamily="34" charset="0"/>
              </a:defRPr>
            </a:lvl2pPr>
            <a:lvl3pPr marL="1185634" indent="-237127" eaLnBrk="0" hangingPunct="0">
              <a:defRPr>
                <a:solidFill>
                  <a:schemeClr val="tx1"/>
                </a:solidFill>
                <a:latin typeface="Arial" pitchFamily="34" charset="0"/>
              </a:defRPr>
            </a:lvl3pPr>
            <a:lvl4pPr marL="1659887" indent="-237127" eaLnBrk="0" hangingPunct="0">
              <a:defRPr>
                <a:solidFill>
                  <a:schemeClr val="tx1"/>
                </a:solidFill>
                <a:latin typeface="Arial" pitchFamily="34" charset="0"/>
              </a:defRPr>
            </a:lvl4pPr>
            <a:lvl5pPr marL="2134141" indent="-237127" eaLnBrk="0" hangingPunct="0">
              <a:defRPr>
                <a:solidFill>
                  <a:schemeClr val="tx1"/>
                </a:solidFill>
                <a:latin typeface="Arial" pitchFamily="34" charset="0"/>
              </a:defRPr>
            </a:lvl5pPr>
            <a:lvl6pPr marL="2608395" indent="-237127" eaLnBrk="0" fontAlgn="base" hangingPunct="0">
              <a:spcBef>
                <a:spcPct val="0"/>
              </a:spcBef>
              <a:spcAft>
                <a:spcPct val="0"/>
              </a:spcAft>
              <a:defRPr>
                <a:solidFill>
                  <a:schemeClr val="tx1"/>
                </a:solidFill>
                <a:latin typeface="Arial" pitchFamily="34" charset="0"/>
              </a:defRPr>
            </a:lvl6pPr>
            <a:lvl7pPr marL="3082648" indent="-237127" eaLnBrk="0" fontAlgn="base" hangingPunct="0">
              <a:spcBef>
                <a:spcPct val="0"/>
              </a:spcBef>
              <a:spcAft>
                <a:spcPct val="0"/>
              </a:spcAft>
              <a:defRPr>
                <a:solidFill>
                  <a:schemeClr val="tx1"/>
                </a:solidFill>
                <a:latin typeface="Arial" pitchFamily="34" charset="0"/>
              </a:defRPr>
            </a:lvl7pPr>
            <a:lvl8pPr marL="3556902" indent="-237127" eaLnBrk="0" fontAlgn="base" hangingPunct="0">
              <a:spcBef>
                <a:spcPct val="0"/>
              </a:spcBef>
              <a:spcAft>
                <a:spcPct val="0"/>
              </a:spcAft>
              <a:defRPr>
                <a:solidFill>
                  <a:schemeClr val="tx1"/>
                </a:solidFill>
                <a:latin typeface="Arial" pitchFamily="34" charset="0"/>
              </a:defRPr>
            </a:lvl8pPr>
            <a:lvl9pPr marL="4031155" indent="-237127"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82947" name="Rectangle 2"/>
          <p:cNvSpPr>
            <a:spLocks noGrp="1" noRot="1" noChangeAspect="1" noChangeArrowheads="1" noTextEdit="1"/>
          </p:cNvSpPr>
          <p:nvPr>
            <p:ph type="sldImg"/>
          </p:nvPr>
        </p:nvSpPr>
        <p:spPr>
          <a:ln cap="flat"/>
        </p:spPr>
      </p:sp>
      <p:sp>
        <p:nvSpPr>
          <p:cNvPr id="82948" name="Rectangle 3"/>
          <p:cNvSpPr>
            <a:spLocks noGrp="1" noChangeArrowheads="1"/>
          </p:cNvSpPr>
          <p:nvPr>
            <p:ph type="body" idx="1"/>
          </p:nvPr>
        </p:nvSpPr>
        <p:spPr>
          <a:xfrm>
            <a:off x="954156" y="4567784"/>
            <a:ext cx="5247861" cy="432841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02" tIns="50340" rIns="99002" bIns="50340"/>
          <a:lstStyle/>
          <a:p>
            <a:pPr defTabSz="986382"/>
            <a:endParaRPr lang="en-US" altLang="en-US" dirty="0"/>
          </a:p>
        </p:txBody>
      </p:sp>
    </p:spTree>
    <p:extLst>
      <p:ext uri="{BB962C8B-B14F-4D97-AF65-F5344CB8AC3E}">
        <p14:creationId xmlns:p14="http://schemas.microsoft.com/office/powerpoint/2010/main" val="13595140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175381080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8740585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27565359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endParaRPr lang="en-US" dirty="0"/>
          </a:p>
        </p:txBody>
      </p:sp>
    </p:spTree>
    <p:extLst>
      <p:ext uri="{BB962C8B-B14F-4D97-AF65-F5344CB8AC3E}">
        <p14:creationId xmlns:p14="http://schemas.microsoft.com/office/powerpoint/2010/main" val="35772827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endParaRPr dirty="0"/>
          </a:p>
        </p:txBody>
      </p:sp>
    </p:spTree>
    <p:extLst>
      <p:ext uri="{BB962C8B-B14F-4D97-AF65-F5344CB8AC3E}">
        <p14:creationId xmlns:p14="http://schemas.microsoft.com/office/powerpoint/2010/main" val="33794198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70549" indent="-296365" eaLnBrk="0" hangingPunct="0">
              <a:defRPr>
                <a:solidFill>
                  <a:schemeClr val="tx1"/>
                </a:solidFill>
                <a:latin typeface="Arial" pitchFamily="34" charset="0"/>
              </a:defRPr>
            </a:lvl2pPr>
            <a:lvl3pPr marL="1185461" indent="-237093" eaLnBrk="0" hangingPunct="0">
              <a:defRPr>
                <a:solidFill>
                  <a:schemeClr val="tx1"/>
                </a:solidFill>
                <a:latin typeface="Arial" pitchFamily="34" charset="0"/>
              </a:defRPr>
            </a:lvl3pPr>
            <a:lvl4pPr marL="1659644" indent="-237093" eaLnBrk="0" hangingPunct="0">
              <a:defRPr>
                <a:solidFill>
                  <a:schemeClr val="tx1"/>
                </a:solidFill>
                <a:latin typeface="Arial" pitchFamily="34" charset="0"/>
              </a:defRPr>
            </a:lvl4pPr>
            <a:lvl5pPr marL="2133829" indent="-237093" eaLnBrk="0" hangingPunct="0">
              <a:defRPr>
                <a:solidFill>
                  <a:schemeClr val="tx1"/>
                </a:solidFill>
                <a:latin typeface="Arial" pitchFamily="34" charset="0"/>
              </a:defRPr>
            </a:lvl5pPr>
            <a:lvl6pPr marL="2608013" indent="-237093" eaLnBrk="0" fontAlgn="base" hangingPunct="0">
              <a:spcBef>
                <a:spcPct val="0"/>
              </a:spcBef>
              <a:spcAft>
                <a:spcPct val="0"/>
              </a:spcAft>
              <a:defRPr>
                <a:solidFill>
                  <a:schemeClr val="tx1"/>
                </a:solidFill>
                <a:latin typeface="Arial" pitchFamily="34" charset="0"/>
              </a:defRPr>
            </a:lvl6pPr>
            <a:lvl7pPr marL="3082196" indent="-237093" eaLnBrk="0" fontAlgn="base" hangingPunct="0">
              <a:spcBef>
                <a:spcPct val="0"/>
              </a:spcBef>
              <a:spcAft>
                <a:spcPct val="0"/>
              </a:spcAft>
              <a:defRPr>
                <a:solidFill>
                  <a:schemeClr val="tx1"/>
                </a:solidFill>
                <a:latin typeface="Arial" pitchFamily="34" charset="0"/>
              </a:defRPr>
            </a:lvl7pPr>
            <a:lvl8pPr marL="3556381" indent="-237093" eaLnBrk="0" fontAlgn="base" hangingPunct="0">
              <a:spcBef>
                <a:spcPct val="0"/>
              </a:spcBef>
              <a:spcAft>
                <a:spcPct val="0"/>
              </a:spcAft>
              <a:defRPr>
                <a:solidFill>
                  <a:schemeClr val="tx1"/>
                </a:solidFill>
                <a:latin typeface="Arial" pitchFamily="34" charset="0"/>
              </a:defRPr>
            </a:lvl8pPr>
            <a:lvl9pPr marL="4030564" indent="-237093"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24579" name="Rectangle 2"/>
          <p:cNvSpPr>
            <a:spLocks noChangeArrowheads="1"/>
          </p:cNvSpPr>
          <p:nvPr/>
        </p:nvSpPr>
        <p:spPr>
          <a:xfrm>
            <a:off x="4237397" y="0"/>
            <a:ext cx="3240363" cy="47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837" tIns="47418" rIns="94837" bIns="47418"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0" name="Rectangle 3"/>
          <p:cNvSpPr>
            <a:spLocks noChangeArrowheads="1"/>
          </p:cNvSpPr>
          <p:nvPr/>
        </p:nvSpPr>
        <p:spPr>
          <a:xfrm>
            <a:off x="4237397" y="9106244"/>
            <a:ext cx="3240363" cy="47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9758" tIns="0" rIns="19758" bIns="0" anchor="b"/>
          <a:lstStyle>
            <a:lvl1pPr defTabSz="911225" eaLnBrk="0" hangingPunct="0">
              <a:spcBef>
                <a:spcPct val="30000"/>
              </a:spcBef>
              <a:defRPr sz="1200">
                <a:solidFill>
                  <a:schemeClr val="tx1"/>
                </a:solidFill>
                <a:latin typeface="Arial" pitchFamily="34" charset="0"/>
              </a:defRPr>
            </a:lvl1pPr>
            <a:lvl2pPr marL="742950" indent="-285750" defTabSz="911225" eaLnBrk="0" hangingPunct="0">
              <a:spcBef>
                <a:spcPct val="30000"/>
              </a:spcBef>
              <a:defRPr sz="1200">
                <a:solidFill>
                  <a:schemeClr val="tx1"/>
                </a:solidFill>
                <a:latin typeface="Arial" pitchFamily="34" charset="0"/>
              </a:defRPr>
            </a:lvl2pPr>
            <a:lvl3pPr marL="1143000" indent="-228600" defTabSz="911225" eaLnBrk="0" hangingPunct="0">
              <a:spcBef>
                <a:spcPct val="30000"/>
              </a:spcBef>
              <a:defRPr sz="1200">
                <a:solidFill>
                  <a:schemeClr val="tx1"/>
                </a:solidFill>
                <a:latin typeface="Arial" pitchFamily="34" charset="0"/>
              </a:defRPr>
            </a:lvl3pPr>
            <a:lvl4pPr marL="1600200" indent="-228600" defTabSz="911225" eaLnBrk="0" hangingPunct="0">
              <a:spcBef>
                <a:spcPct val="30000"/>
              </a:spcBef>
              <a:defRPr sz="1200">
                <a:solidFill>
                  <a:schemeClr val="tx1"/>
                </a:solidFill>
                <a:latin typeface="Arial" pitchFamily="34" charset="0"/>
              </a:defRPr>
            </a:lvl4pPr>
            <a:lvl5pPr marL="2057400" indent="-228600" defTabSz="911225" eaLnBrk="0" hangingPunct="0">
              <a:spcBef>
                <a:spcPct val="30000"/>
              </a:spcBef>
              <a:defRPr sz="1200">
                <a:solidFill>
                  <a:schemeClr val="tx1"/>
                </a:solidFill>
                <a:latin typeface="Arial" pitchFamily="34" charset="0"/>
              </a:defRPr>
            </a:lvl5pPr>
            <a:lvl6pPr marL="2514600" indent="-228600" defTabSz="911225" eaLnBrk="0" fontAlgn="base" hangingPunct="0">
              <a:spcBef>
                <a:spcPct val="30000"/>
              </a:spcBef>
              <a:spcAft>
                <a:spcPct val="0"/>
              </a:spcAft>
              <a:defRPr sz="1200">
                <a:solidFill>
                  <a:schemeClr val="tx1"/>
                </a:solidFill>
                <a:latin typeface="Arial" pitchFamily="34" charset="0"/>
              </a:defRPr>
            </a:lvl6pPr>
            <a:lvl7pPr marL="2971800" indent="-228600" defTabSz="911225" eaLnBrk="0" fontAlgn="base" hangingPunct="0">
              <a:spcBef>
                <a:spcPct val="30000"/>
              </a:spcBef>
              <a:spcAft>
                <a:spcPct val="0"/>
              </a:spcAft>
              <a:defRPr sz="1200">
                <a:solidFill>
                  <a:schemeClr val="tx1"/>
                </a:solidFill>
                <a:latin typeface="Arial" pitchFamily="34" charset="0"/>
              </a:defRPr>
            </a:lvl7pPr>
            <a:lvl8pPr marL="3429000" indent="-228600" defTabSz="911225" eaLnBrk="0" fontAlgn="base" hangingPunct="0">
              <a:spcBef>
                <a:spcPct val="30000"/>
              </a:spcBef>
              <a:spcAft>
                <a:spcPct val="0"/>
              </a:spcAft>
              <a:defRPr sz="1200">
                <a:solidFill>
                  <a:schemeClr val="tx1"/>
                </a:solidFill>
                <a:latin typeface="Arial" pitchFamily="34" charset="0"/>
              </a:defRPr>
            </a:lvl8pPr>
            <a:lvl9pPr marL="3886200" indent="-228600" defTabSz="911225" eaLnBrk="0" fontAlgn="base" hangingPunct="0">
              <a:spcBef>
                <a:spcPct val="30000"/>
              </a:spcBef>
              <a:spcAft>
                <a:spcPct val="0"/>
              </a:spcAft>
              <a:defRPr sz="1200">
                <a:solidFill>
                  <a:schemeClr val="tx1"/>
                </a:solidFill>
                <a:latin typeface="Arial" pitchFamily="34" charset="0"/>
              </a:defRPr>
            </a:lvl9pPr>
          </a:lstStyle>
          <a:p>
            <a:pPr algn="r">
              <a:spcBef>
                <a:spcPct val="0"/>
              </a:spcBef>
            </a:pPr>
            <a:endParaRPr lang="en-US" altLang="en-US" dirty="0"/>
          </a:p>
        </p:txBody>
      </p:sp>
      <p:sp>
        <p:nvSpPr>
          <p:cNvPr id="24581" name="Rectangle 4"/>
          <p:cNvSpPr>
            <a:spLocks noChangeArrowheads="1"/>
          </p:cNvSpPr>
          <p:nvPr/>
        </p:nvSpPr>
        <p:spPr>
          <a:xfrm>
            <a:off x="0" y="9106244"/>
            <a:ext cx="3240363" cy="475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837" tIns="47418" rIns="94837" bIns="47418"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2" name="Rectangle 5"/>
          <p:cNvSpPr>
            <a:spLocks noChangeArrowheads="1"/>
          </p:cNvSpPr>
          <p:nvPr/>
        </p:nvSpPr>
        <p:spPr>
          <a:xfrm>
            <a:off x="0" y="0"/>
            <a:ext cx="3240363" cy="47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4837" tIns="47418" rIns="94837" bIns="47418" anchor="ctr"/>
          <a:lstStyle>
            <a:lvl1pPr eaLnBrk="0" hangingPunct="0">
              <a:spcBef>
                <a:spcPct val="30000"/>
              </a:spcBef>
              <a:defRPr sz="1200">
                <a:solidFill>
                  <a:schemeClr val="tx1"/>
                </a:solidFill>
                <a:latin typeface="Arial" pitchFamily="34" charset="0"/>
              </a:defRPr>
            </a:lvl1pPr>
            <a:lvl2pPr marL="742950" indent="-285750" eaLnBrk="0" hangingPunct="0">
              <a:spcBef>
                <a:spcPct val="30000"/>
              </a:spcBef>
              <a:defRPr sz="1200">
                <a:solidFill>
                  <a:schemeClr val="tx1"/>
                </a:solidFill>
                <a:latin typeface="Arial" pitchFamily="34" charset="0"/>
              </a:defRPr>
            </a:lvl2pPr>
            <a:lvl3pPr marL="1143000" indent="-228600" eaLnBrk="0" hangingPunct="0">
              <a:spcBef>
                <a:spcPct val="30000"/>
              </a:spcBef>
              <a:defRPr sz="1200">
                <a:solidFill>
                  <a:schemeClr val="tx1"/>
                </a:solidFill>
                <a:latin typeface="Arial" pitchFamily="34" charset="0"/>
              </a:defRPr>
            </a:lvl3pPr>
            <a:lvl4pPr marL="1600200" indent="-228600" eaLnBrk="0" hangingPunct="0">
              <a:spcBef>
                <a:spcPct val="30000"/>
              </a:spcBef>
              <a:defRPr sz="1200">
                <a:solidFill>
                  <a:schemeClr val="tx1"/>
                </a:solidFill>
                <a:latin typeface="Arial" pitchFamily="34" charset="0"/>
              </a:defRPr>
            </a:lvl4pPr>
            <a:lvl5pPr marL="2057400" indent="-228600" eaLnBrk="0" hangingPunct="0">
              <a:spcBef>
                <a:spcPct val="30000"/>
              </a:spcBef>
              <a:defRPr sz="1200">
                <a:solidFill>
                  <a:schemeClr val="tx1"/>
                </a:solidFill>
                <a:latin typeface="Arial" pitchFamily="34" charset="0"/>
              </a:defRPr>
            </a:lvl5pPr>
            <a:lvl6pPr marL="2514600" indent="-228600" eaLnBrk="0" fontAlgn="base" hangingPunct="0">
              <a:spcBef>
                <a:spcPct val="30000"/>
              </a:spcBef>
              <a:spcAft>
                <a:spcPct val="0"/>
              </a:spcAft>
              <a:defRPr sz="1200">
                <a:solidFill>
                  <a:schemeClr val="tx1"/>
                </a:solidFill>
                <a:latin typeface="Arial" pitchFamily="34" charset="0"/>
              </a:defRPr>
            </a:lvl6pPr>
            <a:lvl7pPr marL="2971800" indent="-228600" eaLnBrk="0" fontAlgn="base" hangingPunct="0">
              <a:spcBef>
                <a:spcPct val="30000"/>
              </a:spcBef>
              <a:spcAft>
                <a:spcPct val="0"/>
              </a:spcAft>
              <a:defRPr sz="1200">
                <a:solidFill>
                  <a:schemeClr val="tx1"/>
                </a:solidFill>
                <a:latin typeface="Arial" pitchFamily="34" charset="0"/>
              </a:defRPr>
            </a:lvl7pPr>
            <a:lvl8pPr marL="3429000" indent="-228600" eaLnBrk="0" fontAlgn="base" hangingPunct="0">
              <a:spcBef>
                <a:spcPct val="30000"/>
              </a:spcBef>
              <a:spcAft>
                <a:spcPct val="0"/>
              </a:spcAft>
              <a:defRPr sz="1200">
                <a:solidFill>
                  <a:schemeClr val="tx1"/>
                </a:solidFill>
                <a:latin typeface="Arial" pitchFamily="34" charset="0"/>
              </a:defRPr>
            </a:lvl8pPr>
            <a:lvl9pPr marL="3886200" indent="-228600" eaLnBrk="0" fontAlgn="base" hangingPunct="0">
              <a:spcBef>
                <a:spcPct val="30000"/>
              </a:spcBef>
              <a:spcAft>
                <a:spcPct val="0"/>
              </a:spcAft>
              <a:defRPr sz="1200">
                <a:solidFill>
                  <a:schemeClr val="tx1"/>
                </a:solidFill>
                <a:latin typeface="Arial" pitchFamily="34" charset="0"/>
              </a:defRPr>
            </a:lvl9pPr>
          </a:lstStyle>
          <a:p>
            <a:pPr>
              <a:spcBef>
                <a:spcPct val="0"/>
              </a:spcBef>
            </a:pPr>
            <a:endParaRPr lang="en-US" altLang="en-US" dirty="0"/>
          </a:p>
        </p:txBody>
      </p:sp>
      <p:sp>
        <p:nvSpPr>
          <p:cNvPr id="24583" name="Rectangle 6"/>
          <p:cNvSpPr>
            <a:spLocks noGrp="1" noRot="1" noChangeAspect="1" noChangeArrowheads="1" noTextEdit="1"/>
          </p:cNvSpPr>
          <p:nvPr>
            <p:ph type="sldImg"/>
          </p:nvPr>
        </p:nvSpPr>
        <p:spPr>
          <a:ln cap="flat"/>
        </p:spPr>
      </p:sp>
      <p:sp>
        <p:nvSpPr>
          <p:cNvPr id="24584" name="Rectangle 7"/>
          <p:cNvSpPr>
            <a:spLocks noGrp="1" noChangeArrowheads="1"/>
          </p:cNvSpPr>
          <p:nvPr>
            <p:ph type="body" idx="1"/>
          </p:nvPr>
        </p:nvSpPr>
        <p:spPr>
          <a:xfrm>
            <a:off x="997034" y="4550672"/>
            <a:ext cx="5483691" cy="431219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142" tIns="49394" rIns="97142" bIns="49394"/>
          <a:lstStyle/>
          <a:p>
            <a:pPr defTabSz="986238"/>
            <a:endParaRPr lang="en-US" altLang="en-US" dirty="0"/>
          </a:p>
        </p:txBody>
      </p:sp>
    </p:spTree>
    <p:extLst>
      <p:ext uri="{BB962C8B-B14F-4D97-AF65-F5344CB8AC3E}">
        <p14:creationId xmlns:p14="http://schemas.microsoft.com/office/powerpoint/2010/main" val="3811338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99408" indent="-307464" eaLnBrk="0" hangingPunct="0">
              <a:defRPr>
                <a:solidFill>
                  <a:schemeClr val="tx1"/>
                </a:solidFill>
                <a:latin typeface="Arial" pitchFamily="34" charset="0"/>
              </a:defRPr>
            </a:lvl2pPr>
            <a:lvl3pPr marL="1229858" indent="-245972" eaLnBrk="0" hangingPunct="0">
              <a:defRPr>
                <a:solidFill>
                  <a:schemeClr val="tx1"/>
                </a:solidFill>
                <a:latin typeface="Arial" pitchFamily="34" charset="0"/>
              </a:defRPr>
            </a:lvl3pPr>
            <a:lvl4pPr marL="1721801" indent="-245972" eaLnBrk="0" hangingPunct="0">
              <a:defRPr>
                <a:solidFill>
                  <a:schemeClr val="tx1"/>
                </a:solidFill>
                <a:latin typeface="Arial" pitchFamily="34" charset="0"/>
              </a:defRPr>
            </a:lvl4pPr>
            <a:lvl5pPr marL="2213744" indent="-245972" eaLnBrk="0" hangingPunct="0">
              <a:defRPr>
                <a:solidFill>
                  <a:schemeClr val="tx1"/>
                </a:solidFill>
                <a:latin typeface="Arial" pitchFamily="34" charset="0"/>
              </a:defRPr>
            </a:lvl5pPr>
            <a:lvl6pPr marL="2705688" indent="-245972" eaLnBrk="0" fontAlgn="base" hangingPunct="0">
              <a:spcBef>
                <a:spcPct val="0"/>
              </a:spcBef>
              <a:spcAft>
                <a:spcPct val="0"/>
              </a:spcAft>
              <a:defRPr>
                <a:solidFill>
                  <a:schemeClr val="tx1"/>
                </a:solidFill>
                <a:latin typeface="Arial" pitchFamily="34" charset="0"/>
              </a:defRPr>
            </a:lvl6pPr>
            <a:lvl7pPr marL="3197631" indent="-245972" eaLnBrk="0" fontAlgn="base" hangingPunct="0">
              <a:spcBef>
                <a:spcPct val="0"/>
              </a:spcBef>
              <a:spcAft>
                <a:spcPct val="0"/>
              </a:spcAft>
              <a:defRPr>
                <a:solidFill>
                  <a:schemeClr val="tx1"/>
                </a:solidFill>
                <a:latin typeface="Arial" pitchFamily="34" charset="0"/>
              </a:defRPr>
            </a:lvl7pPr>
            <a:lvl8pPr marL="3689574" indent="-245972" eaLnBrk="0" fontAlgn="base" hangingPunct="0">
              <a:spcBef>
                <a:spcPct val="0"/>
              </a:spcBef>
              <a:spcAft>
                <a:spcPct val="0"/>
              </a:spcAft>
              <a:defRPr>
                <a:solidFill>
                  <a:schemeClr val="tx1"/>
                </a:solidFill>
                <a:latin typeface="Arial" pitchFamily="34" charset="0"/>
              </a:defRPr>
            </a:lvl8pPr>
            <a:lvl9pPr marL="4181517" indent="-245972"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1017767" y="4708703"/>
            <a:ext cx="5597718" cy="446194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695" tIns="52218" rIns="102695" bIns="52218"/>
          <a:lstStyle/>
          <a:p>
            <a:pPr defTabSz="1023174"/>
            <a:endParaRPr lang="en-US" altLang="en-US" dirty="0"/>
          </a:p>
        </p:txBody>
      </p:sp>
    </p:spTree>
    <p:extLst>
      <p:ext uri="{BB962C8B-B14F-4D97-AF65-F5344CB8AC3E}">
        <p14:creationId xmlns:p14="http://schemas.microsoft.com/office/powerpoint/2010/main" val="27938352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sz="quarter" idx="10"/>
          </p:nvPr>
        </p:nvSpPr>
        <p:spPr/>
        <p:txBody>
          <a:bodyPr/>
          <a:lstStyle/>
          <a:p>
            <a:pPr defTabSz="948507">
              <a:defRPr/>
            </a:pPr>
            <a:endParaRPr dirty="0">
              <a:solidFill>
                <a:srgbClr val="000000"/>
              </a:solidFill>
            </a:endParaRPr>
          </a:p>
        </p:txBody>
      </p:sp>
    </p:spTree>
    <p:extLst>
      <p:ext uri="{BB962C8B-B14F-4D97-AF65-F5344CB8AC3E}">
        <p14:creationId xmlns:p14="http://schemas.microsoft.com/office/powerpoint/2010/main" val="27571196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5"/>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99408" indent="-307464" eaLnBrk="0" hangingPunct="0">
              <a:defRPr>
                <a:solidFill>
                  <a:schemeClr val="tx1"/>
                </a:solidFill>
                <a:latin typeface="Arial" pitchFamily="34" charset="0"/>
              </a:defRPr>
            </a:lvl2pPr>
            <a:lvl3pPr marL="1229858" indent="-245972" eaLnBrk="0" hangingPunct="0">
              <a:defRPr>
                <a:solidFill>
                  <a:schemeClr val="tx1"/>
                </a:solidFill>
                <a:latin typeface="Arial" pitchFamily="34" charset="0"/>
              </a:defRPr>
            </a:lvl3pPr>
            <a:lvl4pPr marL="1721801" indent="-245972" eaLnBrk="0" hangingPunct="0">
              <a:defRPr>
                <a:solidFill>
                  <a:schemeClr val="tx1"/>
                </a:solidFill>
                <a:latin typeface="Arial" pitchFamily="34" charset="0"/>
              </a:defRPr>
            </a:lvl4pPr>
            <a:lvl5pPr marL="2213744" indent="-245972" eaLnBrk="0" hangingPunct="0">
              <a:defRPr>
                <a:solidFill>
                  <a:schemeClr val="tx1"/>
                </a:solidFill>
                <a:latin typeface="Arial" pitchFamily="34" charset="0"/>
              </a:defRPr>
            </a:lvl5pPr>
            <a:lvl6pPr marL="2705688" indent="-245972" eaLnBrk="0" fontAlgn="base" hangingPunct="0">
              <a:spcBef>
                <a:spcPct val="0"/>
              </a:spcBef>
              <a:spcAft>
                <a:spcPct val="0"/>
              </a:spcAft>
              <a:defRPr>
                <a:solidFill>
                  <a:schemeClr val="tx1"/>
                </a:solidFill>
                <a:latin typeface="Arial" pitchFamily="34" charset="0"/>
              </a:defRPr>
            </a:lvl6pPr>
            <a:lvl7pPr marL="3197631" indent="-245972" eaLnBrk="0" fontAlgn="base" hangingPunct="0">
              <a:spcBef>
                <a:spcPct val="0"/>
              </a:spcBef>
              <a:spcAft>
                <a:spcPct val="0"/>
              </a:spcAft>
              <a:defRPr>
                <a:solidFill>
                  <a:schemeClr val="tx1"/>
                </a:solidFill>
                <a:latin typeface="Arial" pitchFamily="34" charset="0"/>
              </a:defRPr>
            </a:lvl7pPr>
            <a:lvl8pPr marL="3689574" indent="-245972" eaLnBrk="0" fontAlgn="base" hangingPunct="0">
              <a:spcBef>
                <a:spcPct val="0"/>
              </a:spcBef>
              <a:spcAft>
                <a:spcPct val="0"/>
              </a:spcAft>
              <a:defRPr>
                <a:solidFill>
                  <a:schemeClr val="tx1"/>
                </a:solidFill>
                <a:latin typeface="Arial" pitchFamily="34" charset="0"/>
              </a:defRPr>
            </a:lvl8pPr>
            <a:lvl9pPr marL="4181517" indent="-245972" eaLnBrk="0" fontAlgn="base" hangingPunct="0">
              <a:spcBef>
                <a:spcPct val="0"/>
              </a:spcBef>
              <a:spcAft>
                <a:spcPct val="0"/>
              </a:spcAft>
              <a:defRPr>
                <a:solidFill>
                  <a:schemeClr val="tx1"/>
                </a:solidFill>
                <a:latin typeface="Arial" pitchFamily="34" charset="0"/>
              </a:defRPr>
            </a:lvl9pPr>
          </a:lstStyle>
          <a:p>
            <a:pPr>
              <a:defRPr/>
            </a:pPr>
            <a:endParaRPr lang="en-US" dirty="0"/>
          </a:p>
        </p:txBody>
      </p:sp>
      <p:sp>
        <p:nvSpPr>
          <p:cNvPr id="51203" name="Rectangle 2"/>
          <p:cNvSpPr>
            <a:spLocks noGrp="1" noRot="1" noChangeAspect="1" noChangeArrowheads="1" noTextEdit="1"/>
          </p:cNvSpPr>
          <p:nvPr>
            <p:ph type="sldImg"/>
          </p:nvPr>
        </p:nvSpPr>
        <p:spPr>
          <a:ln cap="flat"/>
        </p:spPr>
      </p:sp>
      <p:sp>
        <p:nvSpPr>
          <p:cNvPr id="51204" name="Rectangle 3"/>
          <p:cNvSpPr>
            <a:spLocks noGrp="1" noChangeArrowheads="1"/>
          </p:cNvSpPr>
          <p:nvPr>
            <p:ph type="body" idx="1"/>
          </p:nvPr>
        </p:nvSpPr>
        <p:spPr>
          <a:xfrm>
            <a:off x="1017767" y="4708703"/>
            <a:ext cx="5597718" cy="446194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695" tIns="52218" rIns="102695" bIns="52218"/>
          <a:lstStyle/>
          <a:p>
            <a:pPr defTabSz="1023174"/>
            <a:endParaRPr lang="en-US" altLang="en-US" dirty="0"/>
          </a:p>
        </p:txBody>
      </p:sp>
    </p:spTree>
    <p:extLst>
      <p:ext uri="{BB962C8B-B14F-4D97-AF65-F5344CB8AC3E}">
        <p14:creationId xmlns:p14="http://schemas.microsoft.com/office/powerpoint/2010/main" val="4819014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8507" eaLnBrk="1" hangingPunct="1">
              <a:defRPr/>
            </a:pPr>
            <a:fld id="{9813EB9D-48EA-4A97-91A5-7649601FA2E6}" type="slidenum">
              <a:rPr lang="en-US" altLang="en-US" sz="1200" i="0">
                <a:solidFill>
                  <a:prstClr val="black"/>
                </a:solidFill>
                <a:latin typeface="Arial" panose="020B0604020202020204" pitchFamily="34" charset="0"/>
                <a:cs typeface="Arial"/>
              </a:rPr>
              <a:pPr defTabSz="948507" eaLnBrk="1" hangingPunct="1">
                <a:defRPr/>
              </a:pPr>
              <a:t>78</a:t>
            </a:fld>
            <a:endParaRPr lang="en-US" altLang="en-US" sz="1200" i="0" dirty="0">
              <a:solidFill>
                <a:prstClr val="black"/>
              </a:solidFill>
              <a:latin typeface="Arial" panose="020B0604020202020204" pitchFamily="34" charset="0"/>
              <a:cs typeface="Arial"/>
            </a:endParaRPr>
          </a:p>
        </p:txBody>
      </p:sp>
    </p:spTree>
    <p:extLst>
      <p:ext uri="{BB962C8B-B14F-4D97-AF65-F5344CB8AC3E}">
        <p14:creationId xmlns:p14="http://schemas.microsoft.com/office/powerpoint/2010/main" val="5815402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anose="020B0604020202020204" pitchFamily="34" charset="0"/>
              </a:defRPr>
            </a:lvl1pPr>
            <a:lvl2pPr marL="770662" indent="-296408" eaLnBrk="0" hangingPunct="0">
              <a:defRPr>
                <a:solidFill>
                  <a:schemeClr val="tx1"/>
                </a:solidFill>
                <a:latin typeface="Arial" panose="020B0604020202020204" pitchFamily="34" charset="0"/>
              </a:defRPr>
            </a:lvl2pPr>
            <a:lvl3pPr marL="1185634" indent="-237127" eaLnBrk="0" hangingPunct="0">
              <a:defRPr>
                <a:solidFill>
                  <a:schemeClr val="tx1"/>
                </a:solidFill>
                <a:latin typeface="Arial" panose="020B0604020202020204" pitchFamily="34" charset="0"/>
              </a:defRPr>
            </a:lvl3pPr>
            <a:lvl4pPr marL="1659887" indent="-237127" eaLnBrk="0" hangingPunct="0">
              <a:defRPr>
                <a:solidFill>
                  <a:schemeClr val="tx1"/>
                </a:solidFill>
                <a:latin typeface="Arial" panose="020B0604020202020204" pitchFamily="34" charset="0"/>
              </a:defRPr>
            </a:lvl4pPr>
            <a:lvl5pPr marL="2134141" indent="-237127" eaLnBrk="0" hangingPunct="0">
              <a:defRPr>
                <a:solidFill>
                  <a:schemeClr val="tx1"/>
                </a:solidFill>
                <a:latin typeface="Arial" panose="020B0604020202020204" pitchFamily="34" charset="0"/>
              </a:defRPr>
            </a:lvl5pPr>
            <a:lvl6pPr marL="2608395" indent="-237127" eaLnBrk="0" fontAlgn="base" hangingPunct="0">
              <a:spcBef>
                <a:spcPct val="0"/>
              </a:spcBef>
              <a:spcAft>
                <a:spcPct val="0"/>
              </a:spcAft>
              <a:defRPr>
                <a:solidFill>
                  <a:schemeClr val="tx1"/>
                </a:solidFill>
                <a:latin typeface="Arial" panose="020B0604020202020204" pitchFamily="34" charset="0"/>
              </a:defRPr>
            </a:lvl6pPr>
            <a:lvl7pPr marL="3082648" indent="-237127" eaLnBrk="0" fontAlgn="base" hangingPunct="0">
              <a:spcBef>
                <a:spcPct val="0"/>
              </a:spcBef>
              <a:spcAft>
                <a:spcPct val="0"/>
              </a:spcAft>
              <a:defRPr>
                <a:solidFill>
                  <a:schemeClr val="tx1"/>
                </a:solidFill>
                <a:latin typeface="Arial" panose="020B0604020202020204" pitchFamily="34" charset="0"/>
              </a:defRPr>
            </a:lvl7pPr>
            <a:lvl8pPr marL="3556902" indent="-237127" eaLnBrk="0" fontAlgn="base" hangingPunct="0">
              <a:spcBef>
                <a:spcPct val="0"/>
              </a:spcBef>
              <a:spcAft>
                <a:spcPct val="0"/>
              </a:spcAft>
              <a:defRPr>
                <a:solidFill>
                  <a:schemeClr val="tx1"/>
                </a:solidFill>
                <a:latin typeface="Arial" panose="020B0604020202020204" pitchFamily="34" charset="0"/>
              </a:defRPr>
            </a:lvl8pPr>
            <a:lvl9pPr marL="4031155" indent="-237127" eaLnBrk="0" fontAlgn="base" hangingPunct="0">
              <a:spcBef>
                <a:spcPct val="0"/>
              </a:spcBef>
              <a:spcAft>
                <a:spcPct val="0"/>
              </a:spcAft>
              <a:defRPr>
                <a:solidFill>
                  <a:schemeClr val="tx1"/>
                </a:solidFill>
                <a:latin typeface="Arial" panose="020B0604020202020204" pitchFamily="34" charset="0"/>
              </a:defRPr>
            </a:lvl9pPr>
          </a:lstStyle>
          <a:p>
            <a:pPr defTabSz="948507" eaLnBrk="1" hangingPunct="1">
              <a:defRPr/>
            </a:pPr>
            <a:endParaRPr lang="en-US" altLang="en-US" dirty="0">
              <a:solidFill>
                <a:srgbClr val="000000"/>
              </a:solidFill>
              <a:cs typeface="Arial"/>
            </a:endParaRPr>
          </a:p>
        </p:txBody>
      </p:sp>
    </p:spTree>
    <p:extLst>
      <p:ext uri="{BB962C8B-B14F-4D97-AF65-F5344CB8AC3E}">
        <p14:creationId xmlns:p14="http://schemas.microsoft.com/office/powerpoint/2010/main" val="2545929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a:defRPr/>
            </a:pPr>
            <a:endParaRPr lang="en-US" dirty="0"/>
          </a:p>
        </p:txBody>
      </p:sp>
      <p:sp>
        <p:nvSpPr>
          <p:cNvPr id="17" name="Footer Placeholder 16"/>
          <p:cNvSpPr>
            <a:spLocks noGrp="1"/>
          </p:cNvSpPr>
          <p:nvPr>
            <p:ph type="ftr" sz="quarter" idx="11"/>
          </p:nvPr>
        </p:nvSpPr>
        <p:spPr/>
        <p:txBody>
          <a:bodyPr/>
          <a:lstStyle/>
          <a:p>
            <a:pPr>
              <a:defRPr/>
            </a:pPr>
            <a:r>
              <a:rPr lang="en-US" dirty="0"/>
              <a:t>Privileged and Confidential</a:t>
            </a:r>
          </a:p>
        </p:txBody>
      </p:sp>
      <p:sp>
        <p:nvSpPr>
          <p:cNvPr id="29" name="Slide Number Placeholder 28"/>
          <p:cNvSpPr>
            <a:spLocks noGrp="1"/>
          </p:cNvSpPr>
          <p:nvPr>
            <p:ph type="sldNum" sz="quarter" idx="12"/>
          </p:nvPr>
        </p:nvSpPr>
        <p:spPr/>
        <p:txBody>
          <a:bodyPr/>
          <a:lstStyle/>
          <a:p>
            <a:pPr>
              <a:defRPr/>
            </a:pPr>
            <a:fld id="{81C8F570-3C2F-4238-8388-CCBD4B5BD267}"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kumimoji="0" lang="en-US"/>
              <a:t>Click to edit Master title style</a:t>
            </a:r>
          </a:p>
        </p:txBody>
      </p:sp>
      <p:sp>
        <p:nvSpPr>
          <p:cNvPr id="3" name="Content Placeholder 2"/>
          <p:cNvSpPr>
            <a:spLocks noGrp="1"/>
          </p:cNvSpPr>
          <p:nvPr>
            <p:ph idx="1"/>
          </p:nvPr>
        </p:nvSpPr>
        <p:spPr/>
        <p:txBody>
          <a:bodyPr/>
          <a:lstStyle>
            <a:lvl1pPr>
              <a:defRPr sz="2400"/>
            </a:lvl1pPr>
            <a:lvl2pPr>
              <a:defRPr sz="22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935EEA4C-F6D6-48BA-9035-8EBF66AC8CBE}"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a:xfrm>
            <a:off x="7924800" y="6416675"/>
            <a:ext cx="762000" cy="365125"/>
          </a:xfrm>
        </p:spPr>
        <p:txBody>
          <a:bodyPr/>
          <a:lstStyle/>
          <a:p>
            <a:pPr>
              <a:defRPr/>
            </a:pPr>
            <a:fld id="{D50D5D5E-985B-4293-9BC7-4C967411A827}"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25691074-43A7-45DF-B17C-1944FF8BB91E}"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r>
              <a:rPr lang="en-US" dirty="0"/>
              <a:t>Privileged and Confidential</a:t>
            </a:r>
          </a:p>
        </p:txBody>
      </p:sp>
      <p:sp>
        <p:nvSpPr>
          <p:cNvPr id="9" name="Slide Number Placeholder 8"/>
          <p:cNvSpPr>
            <a:spLocks noGrp="1"/>
          </p:cNvSpPr>
          <p:nvPr>
            <p:ph type="sldNum" sz="quarter" idx="12"/>
          </p:nvPr>
        </p:nvSpPr>
        <p:spPr/>
        <p:txBody>
          <a:bodyPr/>
          <a:lstStyle/>
          <a:p>
            <a:pPr>
              <a:defRPr/>
            </a:pPr>
            <a:fld id="{74CCFBB1-3544-4D03-9660-AD051F051D92}"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r>
              <a:rPr lang="en-US" dirty="0"/>
              <a:t>Privileged and Confidential</a:t>
            </a:r>
          </a:p>
        </p:txBody>
      </p:sp>
      <p:sp>
        <p:nvSpPr>
          <p:cNvPr id="5" name="Slide Number Placeholder 4"/>
          <p:cNvSpPr>
            <a:spLocks noGrp="1"/>
          </p:cNvSpPr>
          <p:nvPr>
            <p:ph type="sldNum" sz="quarter" idx="12"/>
          </p:nvPr>
        </p:nvSpPr>
        <p:spPr/>
        <p:txBody>
          <a:bodyPr/>
          <a:lstStyle/>
          <a:p>
            <a:pPr>
              <a:defRPr/>
            </a:pPr>
            <a:fld id="{B7DE6742-1172-449D-802F-3AD70090DC20}"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r>
              <a:rPr lang="en-US" dirty="0"/>
              <a:t>Privileged and Confidential</a:t>
            </a:r>
          </a:p>
        </p:txBody>
      </p:sp>
      <p:sp>
        <p:nvSpPr>
          <p:cNvPr id="4" name="Slide Number Placeholder 3"/>
          <p:cNvSpPr>
            <a:spLocks noGrp="1"/>
          </p:cNvSpPr>
          <p:nvPr>
            <p:ph type="sldNum" sz="quarter" idx="12"/>
          </p:nvPr>
        </p:nvSpPr>
        <p:spPr/>
        <p:txBody>
          <a:bodyPr/>
          <a:lstStyle/>
          <a:p>
            <a:pPr>
              <a:defRPr/>
            </a:pPr>
            <a:fld id="{F8C24D6B-01FB-4983-91AB-0D73D7315240}"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C2AFDF79-E46D-453E-A8EE-59251951DB3B}"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F838B9D5-76B9-4CFE-8F97-2046E83B5D81}"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9A37C2F-3E8D-4547-A843-579AB226C971}"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8DCBC84-7D00-4346-A3F9-6EB7EF245353}"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rcRect/>
          <a:stretch>
            <a:fillRect/>
          </a:stretch>
        </p:blipFill>
        <p:spPr>
          <a:xfrm>
            <a:off x="0" y="0"/>
            <a:ext cx="9144000" cy="6858000"/>
          </a:xfrm>
          <a:prstGeom prst="rect">
            <a:avLst/>
          </a:prstGeom>
        </p:spPr>
      </p:pic>
      <p:sp>
        <p:nvSpPr>
          <p:cNvPr id="2" name="Title 1"/>
          <p:cNvSpPr>
            <a:spLocks noGrp="1"/>
          </p:cNvSpPr>
          <p:nvPr>
            <p:ph type="ctrTitle"/>
          </p:nvPr>
        </p:nvSpPr>
        <p:spPr>
          <a:xfrm>
            <a:off x="323850" y="2628901"/>
            <a:ext cx="6019800" cy="1609724"/>
          </a:xfrm>
        </p:spPr>
        <p:txBody>
          <a:bodyPr anchor="ctr" anchorCtr="0">
            <a:normAutofit/>
          </a:bodyPr>
          <a:lstStyle>
            <a:lvl1pPr algn="l">
              <a:defRPr sz="3200" b="0" i="0">
                <a:solidFill>
                  <a:schemeClr val="bg1"/>
                </a:solidFill>
                <a:latin typeface="Georgia" panose="02040502050405020303" pitchFamily="18" charset="0"/>
                <a:ea typeface="Georgia" panose="02040502050405020303" pitchFamily="18" charset="0"/>
                <a:cs typeface="Arial" charset="0"/>
              </a:defRPr>
            </a:lvl1pPr>
          </a:lstStyle>
          <a:p>
            <a:r>
              <a:rPr lang="en-US"/>
              <a:t>Click to edit Master title style</a:t>
            </a:r>
          </a:p>
        </p:txBody>
      </p:sp>
      <p:sp>
        <p:nvSpPr>
          <p:cNvPr id="3" name="Subtitle 2"/>
          <p:cNvSpPr>
            <a:spLocks noGrp="1"/>
          </p:cNvSpPr>
          <p:nvPr>
            <p:ph type="subTitle" idx="1"/>
          </p:nvPr>
        </p:nvSpPr>
        <p:spPr>
          <a:xfrm>
            <a:off x="333374" y="4391025"/>
            <a:ext cx="6010276" cy="1562100"/>
          </a:xfrm>
        </p:spPr>
        <p:txBody>
          <a:bodyPr>
            <a:normAutofit/>
          </a:bodyPr>
          <a:lstStyle>
            <a:lvl1pPr marL="0" indent="0" algn="l">
              <a:lnSpc>
                <a:spcPct val="100000"/>
              </a:lnSpc>
              <a:buNone/>
              <a:defRPr sz="2200" b="0" i="0">
                <a:solidFill>
                  <a:srgbClr val="4A4A4A"/>
                </a:solidFill>
                <a:latin typeface="Arial" panose="020B0604020202020204" pitchFamily="34" charset="0"/>
                <a:ea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a:t>
            </a:r>
          </a:p>
        </p:txBody>
      </p:sp>
      <p:sp>
        <p:nvSpPr>
          <p:cNvPr id="11" name="Date Placeholder 10"/>
          <p:cNvSpPr>
            <a:spLocks noGrp="1"/>
          </p:cNvSpPr>
          <p:nvPr>
            <p:ph type="dt" sz="half" idx="11"/>
          </p:nvPr>
        </p:nvSpPr>
        <p:spPr>
          <a:xfrm>
            <a:off x="333375" y="6356351"/>
            <a:ext cx="2057400" cy="365125"/>
          </a:xfrm>
        </p:spPr>
        <p:txBody>
          <a:bodyPr/>
          <a:lstStyle>
            <a:lvl1pPr>
              <a:defRPr b="1" cap="all" baseline="0">
                <a:solidFill>
                  <a:srgbClr val="BE9B39"/>
                </a:solidFill>
                <a:latin typeface="Arial" panose="020B0604020202020204" pitchFamily="34" charset="0"/>
                <a:cs typeface="Arial" panose="020B0604020202020204" pitchFamily="34" charset="0"/>
              </a:defRPr>
            </a:lvl1pPr>
          </a:lstStyle>
          <a:p>
            <a:r>
              <a:rPr lang="en-US" dirty="0"/>
              <a:t>December 28, 2017</a:t>
            </a:r>
          </a:p>
        </p:txBody>
      </p:sp>
      <p:sp>
        <p:nvSpPr>
          <p:cNvPr id="12" name="Footer Placeholder 11"/>
          <p:cNvSpPr>
            <a:spLocks noGrp="1"/>
          </p:cNvSpPr>
          <p:nvPr>
            <p:ph type="ftr" sz="quarter" idx="12"/>
          </p:nvPr>
        </p:nvSpPr>
        <p:spPr>
          <a:xfrm>
            <a:off x="5695950" y="6356351"/>
            <a:ext cx="3086100" cy="365125"/>
          </a:xfrm>
        </p:spPr>
        <p:txBody>
          <a:bodyPr/>
          <a:lstStyle>
            <a:lvl1pPr algn="r">
              <a:defRPr>
                <a:solidFill>
                  <a:srgbClr val="60B1D6"/>
                </a:solidFill>
                <a:latin typeface="Georgia" panose="02040502050405020303" pitchFamily="18" charset="0"/>
                <a:cs typeface="Arial" panose="020B0604020202020204" pitchFamily="34" charset="0"/>
              </a:defRPr>
            </a:lvl1pPr>
          </a:lstStyle>
          <a:p>
            <a:r>
              <a:rPr lang="en-US" dirty="0"/>
              <a:t>www.gtlaw.com</a:t>
            </a:r>
          </a:p>
        </p:txBody>
      </p:sp>
    </p:spTree>
    <p:extLst>
      <p:ext uri="{BB962C8B-B14F-4D97-AF65-F5344CB8AC3E}">
        <p14:creationId xmlns:p14="http://schemas.microsoft.com/office/powerpoint/2010/main" val="912699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36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pPr>
              <a:defRPr/>
            </a:pPr>
            <a:endParaRPr lang="en-US" dirty="0"/>
          </a:p>
        </p:txBody>
      </p:sp>
      <p:sp>
        <p:nvSpPr>
          <p:cNvPr id="17" name="Footer Placeholder 16"/>
          <p:cNvSpPr>
            <a:spLocks noGrp="1"/>
          </p:cNvSpPr>
          <p:nvPr>
            <p:ph type="ftr" sz="quarter" idx="11"/>
          </p:nvPr>
        </p:nvSpPr>
        <p:spPr/>
        <p:txBody>
          <a:bodyPr/>
          <a:lstStyle/>
          <a:p>
            <a:pPr>
              <a:defRPr/>
            </a:pPr>
            <a:r>
              <a:rPr lang="en-US" dirty="0"/>
              <a:t>Privileged and Confidential</a:t>
            </a:r>
          </a:p>
        </p:txBody>
      </p:sp>
      <p:sp>
        <p:nvSpPr>
          <p:cNvPr id="29" name="Slide Number Placeholder 28"/>
          <p:cNvSpPr>
            <a:spLocks noGrp="1"/>
          </p:cNvSpPr>
          <p:nvPr>
            <p:ph type="sldNum" sz="quarter" idx="12"/>
          </p:nvPr>
        </p:nvSpPr>
        <p:spPr/>
        <p:txBody>
          <a:bodyPr/>
          <a:lstStyle/>
          <a:p>
            <a:pPr>
              <a:defRPr/>
            </a:pPr>
            <a:fld id="{81C8F570-3C2F-4238-8388-CCBD4B5BD267}" type="slidenum">
              <a:rPr lang="en-US" smtClean="0"/>
              <a:t>‹#›</a:t>
            </a:fld>
            <a:endParaRPr lang="en-US" dirty="0"/>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r>
              <a:rPr kumimoji="0" lang="en-US"/>
              <a:t>Click to edit Master subtitle style</a:t>
            </a:r>
          </a:p>
        </p:txBody>
      </p:sp>
    </p:spTree>
    <p:extLst>
      <p:ext uri="{BB962C8B-B14F-4D97-AF65-F5344CB8AC3E}">
        <p14:creationId xmlns:p14="http://schemas.microsoft.com/office/powerpoint/2010/main" val="7390282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kumimoji="0" lang="en-US"/>
              <a:t>Click to edit Master title style</a:t>
            </a:r>
          </a:p>
        </p:txBody>
      </p:sp>
      <p:sp>
        <p:nvSpPr>
          <p:cNvPr id="3" name="Content Placeholder 2"/>
          <p:cNvSpPr>
            <a:spLocks noGrp="1"/>
          </p:cNvSpPr>
          <p:nvPr>
            <p:ph idx="1"/>
          </p:nvPr>
        </p:nvSpPr>
        <p:spPr/>
        <p:txBody>
          <a:bodyPr/>
          <a:lstStyle>
            <a:lvl1pPr>
              <a:defRPr sz="1800"/>
            </a:lvl1pPr>
            <a:lvl2pPr>
              <a:defRPr sz="1650"/>
            </a:lvl2pPr>
            <a:lvl3pPr>
              <a:defRPr sz="1500"/>
            </a:lvl3pPr>
            <a:lvl4pPr>
              <a:defRPr sz="1350"/>
            </a:lvl4pPr>
            <a:lvl5pPr>
              <a:defRPr sz="135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935EEA4C-F6D6-48BA-9035-8EBF66AC8CBE}" type="slidenum">
              <a:rPr lang="en-US" smtClean="0"/>
              <a:t>‹#›</a:t>
            </a:fld>
            <a:endParaRPr lang="en-US" dirty="0"/>
          </a:p>
        </p:txBody>
      </p:sp>
    </p:spTree>
    <p:extLst>
      <p:ext uri="{BB962C8B-B14F-4D97-AF65-F5344CB8AC3E}">
        <p14:creationId xmlns:p14="http://schemas.microsoft.com/office/powerpoint/2010/main" val="2380918980"/>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36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54864" indent="0" algn="l">
              <a:buNone/>
              <a:defRPr sz="1500">
                <a:solidFill>
                  <a:schemeClr val="tx1"/>
                </a:solidFill>
              </a:defRPr>
            </a:lvl1pPr>
            <a:lvl2pPr>
              <a:buNone/>
              <a:defRPr sz="1350">
                <a:solidFill>
                  <a:schemeClr val="tx1">
                    <a:tint val="75000"/>
                  </a:schemeClr>
                </a:solidFill>
              </a:defRPr>
            </a:lvl2pPr>
            <a:lvl3pPr>
              <a:buNone/>
              <a:defRPr sz="1200">
                <a:solidFill>
                  <a:schemeClr val="tx1">
                    <a:tint val="75000"/>
                  </a:schemeClr>
                </a:solidFill>
              </a:defRPr>
            </a:lvl3pPr>
            <a:lvl4pPr>
              <a:buNone/>
              <a:defRPr sz="1050">
                <a:solidFill>
                  <a:schemeClr val="tx1">
                    <a:tint val="75000"/>
                  </a:schemeClr>
                </a:solidFill>
              </a:defRPr>
            </a:lvl4pPr>
            <a:lvl5pPr>
              <a:buNone/>
              <a:defRPr sz="105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a:xfrm>
            <a:off x="7924800" y="6416677"/>
            <a:ext cx="762000" cy="365125"/>
          </a:xfrm>
        </p:spPr>
        <p:txBody>
          <a:bodyPr/>
          <a:lstStyle/>
          <a:p>
            <a:pPr>
              <a:defRPr/>
            </a:pPr>
            <a:fld id="{D50D5D5E-985B-4293-9BC7-4C967411A827}" type="slidenum">
              <a:rPr lang="en-US" smtClean="0"/>
              <a:t>‹#›</a:t>
            </a:fld>
            <a:endParaRPr lang="en-US" dirty="0"/>
          </a:p>
        </p:txBody>
      </p:sp>
    </p:spTree>
    <p:extLst>
      <p:ext uri="{BB962C8B-B14F-4D97-AF65-F5344CB8AC3E}">
        <p14:creationId xmlns:p14="http://schemas.microsoft.com/office/powerpoint/2010/main" val="2854357004"/>
      </p:ext>
    </p:extLst>
  </p:cSld>
  <p:clrMapOvr>
    <a:overrideClrMapping bg1="dk1" tx1="lt1" bg2="dk2" tx2="lt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1950"/>
            </a:lvl1pPr>
            <a:lvl2pPr>
              <a:defRPr sz="1800"/>
            </a:lvl2pPr>
            <a:lvl3pPr>
              <a:defRPr sz="1500"/>
            </a:lvl3pPr>
            <a:lvl4pPr>
              <a:defRPr sz="1350"/>
            </a:lvl4pPr>
            <a:lvl5pPr>
              <a:defRPr sz="135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2"/>
            <a:ext cx="4038600" cy="4525963"/>
          </a:xfrm>
        </p:spPr>
        <p:txBody>
          <a:bodyPr/>
          <a:lstStyle>
            <a:lvl1pPr>
              <a:defRPr sz="1950"/>
            </a:lvl1pPr>
            <a:lvl2pPr>
              <a:defRPr sz="1800"/>
            </a:lvl2pPr>
            <a:lvl3pPr>
              <a:defRPr sz="1500"/>
            </a:lvl3pPr>
            <a:lvl4pPr>
              <a:defRPr sz="1350"/>
            </a:lvl4pPr>
            <a:lvl5pPr>
              <a:defRPr sz="135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25691074-43A7-45DF-B17C-1944FF8BB91E}" type="slidenum">
              <a:rPr lang="en-US" smtClean="0"/>
              <a:t>‹#›</a:t>
            </a:fld>
            <a:endParaRPr lang="en-US" dirty="0"/>
          </a:p>
        </p:txBody>
      </p:sp>
    </p:spTree>
    <p:extLst>
      <p:ext uri="{BB962C8B-B14F-4D97-AF65-F5344CB8AC3E}">
        <p14:creationId xmlns:p14="http://schemas.microsoft.com/office/powerpoint/2010/main" val="30021995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3"/>
            <a:ext cx="4040188" cy="750887"/>
          </a:xfrm>
        </p:spPr>
        <p:txBody>
          <a:bodyPr anchor="ctr"/>
          <a:lstStyle>
            <a:lvl1pPr marL="0" indent="0">
              <a:buNone/>
              <a:defRPr sz="1800" b="0" cap="all" baseline="0">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1535113"/>
            <a:ext cx="4041775" cy="750887"/>
          </a:xfrm>
        </p:spPr>
        <p:txBody>
          <a:bodyPr anchor="ctr"/>
          <a:lstStyle>
            <a:lvl1pPr marL="0" indent="0">
              <a:buNone/>
              <a:defRPr sz="1800" b="0" cap="all" baseline="0">
                <a:solidFill>
                  <a:schemeClr val="tx1"/>
                </a:solidFill>
              </a:defRPr>
            </a:lvl1pPr>
            <a:lvl2pPr>
              <a:buNone/>
              <a:defRPr sz="1500" b="1"/>
            </a:lvl2pPr>
            <a:lvl3pPr>
              <a:buNone/>
              <a:defRPr sz="1350" b="1"/>
            </a:lvl3pPr>
            <a:lvl4pPr>
              <a:buNone/>
              <a:defRPr sz="1200" b="1"/>
            </a:lvl4pPr>
            <a:lvl5pPr>
              <a:buNone/>
              <a:defRPr sz="12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2"/>
            <a:ext cx="4040188" cy="37639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6" y="2362202"/>
            <a:ext cx="4041775" cy="3763963"/>
          </a:xfrm>
        </p:spPr>
        <p:txBody>
          <a:bodyPr/>
          <a:lstStyle>
            <a:lvl1pPr>
              <a:defRPr sz="1800"/>
            </a:lvl1pPr>
            <a:lvl2pPr>
              <a:defRPr sz="1500"/>
            </a:lvl2pPr>
            <a:lvl3pPr>
              <a:defRPr sz="1350"/>
            </a:lvl3pPr>
            <a:lvl4pPr>
              <a:defRPr sz="1200"/>
            </a:lvl4pPr>
            <a:lvl5pPr>
              <a:defRPr sz="12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pPr>
              <a:defRPr/>
            </a:pPr>
            <a:endParaRPr lang="en-US" dirty="0"/>
          </a:p>
        </p:txBody>
      </p:sp>
      <p:sp>
        <p:nvSpPr>
          <p:cNvPr id="8" name="Footer Placeholder 7"/>
          <p:cNvSpPr>
            <a:spLocks noGrp="1"/>
          </p:cNvSpPr>
          <p:nvPr>
            <p:ph type="ftr" sz="quarter" idx="11"/>
          </p:nvPr>
        </p:nvSpPr>
        <p:spPr/>
        <p:txBody>
          <a:bodyPr/>
          <a:lstStyle/>
          <a:p>
            <a:pPr>
              <a:defRPr/>
            </a:pPr>
            <a:r>
              <a:rPr lang="en-US" dirty="0"/>
              <a:t>Privileged and Confidential</a:t>
            </a:r>
          </a:p>
        </p:txBody>
      </p:sp>
      <p:sp>
        <p:nvSpPr>
          <p:cNvPr id="9" name="Slide Number Placeholder 8"/>
          <p:cNvSpPr>
            <a:spLocks noGrp="1"/>
          </p:cNvSpPr>
          <p:nvPr>
            <p:ph type="sldNum" sz="quarter" idx="12"/>
          </p:nvPr>
        </p:nvSpPr>
        <p:spPr/>
        <p:txBody>
          <a:bodyPr/>
          <a:lstStyle/>
          <a:p>
            <a:pPr>
              <a:defRPr/>
            </a:pPr>
            <a:fld id="{74CCFBB1-3544-4D03-9660-AD051F051D92}" type="slidenum">
              <a:rPr lang="en-US" smtClean="0"/>
              <a:t>‹#›</a:t>
            </a:fld>
            <a:endParaRPr lang="en-US" dirty="0"/>
          </a:p>
        </p:txBody>
      </p:sp>
    </p:spTree>
    <p:extLst>
      <p:ext uri="{BB962C8B-B14F-4D97-AF65-F5344CB8AC3E}">
        <p14:creationId xmlns:p14="http://schemas.microsoft.com/office/powerpoint/2010/main" val="20338247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dirty="0"/>
          </a:p>
        </p:txBody>
      </p:sp>
      <p:sp>
        <p:nvSpPr>
          <p:cNvPr id="4" name="Footer Placeholder 3"/>
          <p:cNvSpPr>
            <a:spLocks noGrp="1"/>
          </p:cNvSpPr>
          <p:nvPr>
            <p:ph type="ftr" sz="quarter" idx="11"/>
          </p:nvPr>
        </p:nvSpPr>
        <p:spPr/>
        <p:txBody>
          <a:bodyPr/>
          <a:lstStyle/>
          <a:p>
            <a:pPr>
              <a:defRPr/>
            </a:pPr>
            <a:r>
              <a:rPr lang="en-US" dirty="0"/>
              <a:t>Privileged and Confidential</a:t>
            </a:r>
          </a:p>
        </p:txBody>
      </p:sp>
      <p:sp>
        <p:nvSpPr>
          <p:cNvPr id="5" name="Slide Number Placeholder 4"/>
          <p:cNvSpPr>
            <a:spLocks noGrp="1"/>
          </p:cNvSpPr>
          <p:nvPr>
            <p:ph type="sldNum" sz="quarter" idx="12"/>
          </p:nvPr>
        </p:nvSpPr>
        <p:spPr/>
        <p:txBody>
          <a:bodyPr/>
          <a:lstStyle/>
          <a:p>
            <a:pPr>
              <a:defRPr/>
            </a:pPr>
            <a:fld id="{B7DE6742-1172-449D-802F-3AD70090DC20}" type="slidenum">
              <a:rPr lang="en-US" smtClean="0"/>
              <a:t>‹#›</a:t>
            </a:fld>
            <a:endParaRPr lang="en-US" dirty="0"/>
          </a:p>
        </p:txBody>
      </p:sp>
    </p:spTree>
    <p:extLst>
      <p:ext uri="{BB962C8B-B14F-4D97-AF65-F5344CB8AC3E}">
        <p14:creationId xmlns:p14="http://schemas.microsoft.com/office/powerpoint/2010/main" val="32795541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dirty="0"/>
          </a:p>
        </p:txBody>
      </p:sp>
      <p:sp>
        <p:nvSpPr>
          <p:cNvPr id="3" name="Footer Placeholder 2"/>
          <p:cNvSpPr>
            <a:spLocks noGrp="1"/>
          </p:cNvSpPr>
          <p:nvPr>
            <p:ph type="ftr" sz="quarter" idx="11"/>
          </p:nvPr>
        </p:nvSpPr>
        <p:spPr/>
        <p:txBody>
          <a:bodyPr/>
          <a:lstStyle/>
          <a:p>
            <a:pPr>
              <a:defRPr/>
            </a:pPr>
            <a:r>
              <a:rPr lang="en-US" dirty="0"/>
              <a:t>Privileged and Confidential</a:t>
            </a:r>
          </a:p>
        </p:txBody>
      </p:sp>
      <p:sp>
        <p:nvSpPr>
          <p:cNvPr id="4" name="Slide Number Placeholder 3"/>
          <p:cNvSpPr>
            <a:spLocks noGrp="1"/>
          </p:cNvSpPr>
          <p:nvPr>
            <p:ph type="sldNum" sz="quarter" idx="12"/>
          </p:nvPr>
        </p:nvSpPr>
        <p:spPr/>
        <p:txBody>
          <a:bodyPr/>
          <a:lstStyle/>
          <a:p>
            <a:pPr>
              <a:defRPr/>
            </a:pPr>
            <a:fld id="{F8C24D6B-01FB-4983-91AB-0D73D7315240}" type="slidenum">
              <a:rPr lang="en-US" smtClean="0"/>
              <a:t>‹#›</a:t>
            </a:fld>
            <a:endParaRPr lang="en-US" dirty="0"/>
          </a:p>
        </p:txBody>
      </p:sp>
    </p:spTree>
    <p:extLst>
      <p:ext uri="{BB962C8B-B14F-4D97-AF65-F5344CB8AC3E}">
        <p14:creationId xmlns:p14="http://schemas.microsoft.com/office/powerpoint/2010/main" val="2497189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vert="horz" anchor="b">
            <a:normAutofit/>
            <a:sp3d prstMaterial="softEdge"/>
          </a:bodyPr>
          <a:lstStyle>
            <a:lvl1pPr algn="l">
              <a:buNone/>
              <a:defRPr sz="165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1" y="1524002"/>
            <a:ext cx="3008313" cy="4602163"/>
          </a:xfrm>
        </p:spPr>
        <p:txBody>
          <a:bodyPr/>
          <a:lstStyle>
            <a:lvl1pPr marL="0" indent="0">
              <a:buNone/>
              <a:defRPr sz="1050"/>
            </a:lvl1pPr>
            <a:lvl2pPr>
              <a:buNone/>
              <a:defRPr sz="900"/>
            </a:lvl2pPr>
            <a:lvl3pPr>
              <a:buNone/>
              <a:defRPr sz="750"/>
            </a:lvl3pPr>
            <a:lvl4pPr>
              <a:buNone/>
              <a:defRPr sz="675"/>
            </a:lvl4pPr>
            <a:lvl5pPr>
              <a:buNone/>
              <a:defRPr sz="675"/>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2"/>
            <a:ext cx="5111750" cy="5853113"/>
          </a:xfrm>
        </p:spPr>
        <p:txBody>
          <a:bodyPr/>
          <a:lstStyle>
            <a:lvl1pPr>
              <a:defRPr sz="1950"/>
            </a:lvl1pPr>
            <a:lvl2pPr>
              <a:defRPr sz="1800"/>
            </a:lvl2pPr>
            <a:lvl3pPr>
              <a:defRPr sz="1650"/>
            </a:lvl3pPr>
            <a:lvl4pPr>
              <a:defRPr sz="1500"/>
            </a:lvl4pPr>
            <a:lvl5pPr>
              <a:defRPr sz="135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C2AFDF79-E46D-453E-A8EE-59251951DB3B}" type="slidenum">
              <a:rPr lang="en-US" smtClean="0"/>
              <a:t>‹#›</a:t>
            </a:fld>
            <a:endParaRPr lang="en-US" dirty="0"/>
          </a:p>
        </p:txBody>
      </p:sp>
    </p:spTree>
    <p:extLst>
      <p:ext uri="{BB962C8B-B14F-4D97-AF65-F5344CB8AC3E}">
        <p14:creationId xmlns:p14="http://schemas.microsoft.com/office/powerpoint/2010/main" val="24367351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15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marL="0" indent="0" algn="l" rtl="0" eaLnBrk="1" latinLnBrk="0" hangingPunct="1">
              <a:buNone/>
              <a:defRPr sz="24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050"/>
            </a:lvl1pPr>
            <a:lvl2pPr>
              <a:defRPr sz="900"/>
            </a:lvl2pPr>
            <a:lvl3pPr>
              <a:defRPr sz="750"/>
            </a:lvl3pPr>
            <a:lvl4pPr>
              <a:defRPr sz="675"/>
            </a:lvl4pPr>
            <a:lvl5pPr>
              <a:defRPr sz="675"/>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pPr>
              <a:defRPr/>
            </a:pPr>
            <a:endParaRPr lang="en-US" dirty="0"/>
          </a:p>
        </p:txBody>
      </p:sp>
      <p:sp>
        <p:nvSpPr>
          <p:cNvPr id="6" name="Footer Placeholder 5"/>
          <p:cNvSpPr>
            <a:spLocks noGrp="1"/>
          </p:cNvSpPr>
          <p:nvPr>
            <p:ph type="ftr" sz="quarter" idx="11"/>
          </p:nvPr>
        </p:nvSpPr>
        <p:spPr/>
        <p:txBody>
          <a:bodyPr/>
          <a:lstStyle/>
          <a:p>
            <a:pPr>
              <a:defRPr/>
            </a:pPr>
            <a:r>
              <a:rPr lang="en-US" dirty="0"/>
              <a:t>Privileged and Confidential</a:t>
            </a:r>
          </a:p>
        </p:txBody>
      </p:sp>
      <p:sp>
        <p:nvSpPr>
          <p:cNvPr id="7" name="Slide Number Placeholder 6"/>
          <p:cNvSpPr>
            <a:spLocks noGrp="1"/>
          </p:cNvSpPr>
          <p:nvPr>
            <p:ph type="sldNum" sz="quarter" idx="12"/>
          </p:nvPr>
        </p:nvSpPr>
        <p:spPr/>
        <p:txBody>
          <a:bodyPr/>
          <a:lstStyle/>
          <a:p>
            <a:pPr>
              <a:defRPr/>
            </a:pPr>
            <a:fld id="{F838B9D5-76B9-4CFE-8F97-2046E83B5D81}" type="slidenum">
              <a:rPr lang="en-US" smtClean="0"/>
              <a:t>‹#›</a:t>
            </a:fld>
            <a:endParaRPr lang="en-US" dirty="0"/>
          </a:p>
        </p:txBody>
      </p:sp>
    </p:spTree>
    <p:extLst>
      <p:ext uri="{BB962C8B-B14F-4D97-AF65-F5344CB8AC3E}">
        <p14:creationId xmlns:p14="http://schemas.microsoft.com/office/powerpoint/2010/main" val="40868942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9A37C2F-3E8D-4547-A843-579AB226C971}" type="slidenum">
              <a:rPr lang="en-US" smtClean="0"/>
              <a:t>‹#›</a:t>
            </a:fld>
            <a:endParaRPr lang="en-US" dirty="0"/>
          </a:p>
        </p:txBody>
      </p:sp>
    </p:spTree>
    <p:extLst>
      <p:ext uri="{BB962C8B-B14F-4D97-AF65-F5344CB8AC3E}">
        <p14:creationId xmlns:p14="http://schemas.microsoft.com/office/powerpoint/2010/main" val="42460072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0"/>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dirty="0"/>
          </a:p>
        </p:txBody>
      </p:sp>
      <p:sp>
        <p:nvSpPr>
          <p:cNvPr id="5" name="Footer Placeholder 4"/>
          <p:cNvSpPr>
            <a:spLocks noGrp="1"/>
          </p:cNvSpPr>
          <p:nvPr>
            <p:ph type="ftr" sz="quarter" idx="11"/>
          </p:nvPr>
        </p:nvSpPr>
        <p:spPr/>
        <p:txBody>
          <a:bodyPr/>
          <a:lstStyle/>
          <a:p>
            <a:pPr>
              <a:defRPr/>
            </a:pPr>
            <a:r>
              <a:rPr lang="en-US" dirty="0"/>
              <a:t>Privileged and Confidential</a:t>
            </a:r>
          </a:p>
        </p:txBody>
      </p:sp>
      <p:sp>
        <p:nvSpPr>
          <p:cNvPr id="6" name="Slide Number Placeholder 5"/>
          <p:cNvSpPr>
            <a:spLocks noGrp="1"/>
          </p:cNvSpPr>
          <p:nvPr>
            <p:ph type="sldNum" sz="quarter" idx="12"/>
          </p:nvPr>
        </p:nvSpPr>
        <p:spPr/>
        <p:txBody>
          <a:bodyPr/>
          <a:lstStyle/>
          <a:p>
            <a:pPr>
              <a:defRPr/>
            </a:pPr>
            <a:fld id="{E8DCBC84-7D00-4346-A3F9-6EB7EF245353}" type="slidenum">
              <a:rPr lang="en-US" smtClean="0"/>
              <a:t>‹#›</a:t>
            </a:fld>
            <a:endParaRPr lang="en-US" dirty="0"/>
          </a:p>
        </p:txBody>
      </p:sp>
    </p:spTree>
    <p:extLst>
      <p:ext uri="{BB962C8B-B14F-4D97-AF65-F5344CB8AC3E}">
        <p14:creationId xmlns:p14="http://schemas.microsoft.com/office/powerpoint/2010/main" val="769500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2"/>
          <a:srcRect/>
          <a:stretch>
            <a:fillRect/>
          </a:stretch>
        </p:blipFill>
        <p:spPr>
          <a:xfrm>
            <a:off x="0" y="0"/>
            <a:ext cx="9144000" cy="6858000"/>
          </a:xfrm>
          <a:prstGeom prst="rect">
            <a:avLst/>
          </a:prstGeom>
        </p:spPr>
      </p:pic>
      <p:sp>
        <p:nvSpPr>
          <p:cNvPr id="2" name="Title 1"/>
          <p:cNvSpPr>
            <a:spLocks noGrp="1"/>
          </p:cNvSpPr>
          <p:nvPr>
            <p:ph type="ctrTitle"/>
          </p:nvPr>
        </p:nvSpPr>
        <p:spPr>
          <a:xfrm>
            <a:off x="323850" y="2628901"/>
            <a:ext cx="6019800" cy="1609724"/>
          </a:xfrm>
        </p:spPr>
        <p:txBody>
          <a:bodyPr anchor="ctr" anchorCtr="0">
            <a:normAutofit/>
          </a:bodyPr>
          <a:lstStyle>
            <a:lvl1pPr algn="l">
              <a:defRPr sz="2400" b="0" i="0">
                <a:solidFill>
                  <a:schemeClr val="bg1"/>
                </a:solidFill>
                <a:latin typeface="Georgia" panose="02040502050405020303" pitchFamily="18" charset="0"/>
                <a:ea typeface="Georgia" panose="02040502050405020303" pitchFamily="18" charset="0"/>
                <a:cs typeface="Arial" charset="0"/>
              </a:defRPr>
            </a:lvl1pPr>
          </a:lstStyle>
          <a:p>
            <a:r>
              <a:rPr lang="en-US"/>
              <a:t>Click to edit Master title style</a:t>
            </a:r>
          </a:p>
        </p:txBody>
      </p:sp>
      <p:sp>
        <p:nvSpPr>
          <p:cNvPr id="3" name="Subtitle 2"/>
          <p:cNvSpPr>
            <a:spLocks noGrp="1"/>
          </p:cNvSpPr>
          <p:nvPr>
            <p:ph type="subTitle" idx="1"/>
          </p:nvPr>
        </p:nvSpPr>
        <p:spPr>
          <a:xfrm>
            <a:off x="333375" y="4391025"/>
            <a:ext cx="6010276" cy="1562100"/>
          </a:xfrm>
        </p:spPr>
        <p:txBody>
          <a:bodyPr>
            <a:normAutofit/>
          </a:bodyPr>
          <a:lstStyle>
            <a:lvl1pPr marL="0" indent="0" algn="l">
              <a:lnSpc>
                <a:spcPct val="100000"/>
              </a:lnSpc>
              <a:buNone/>
              <a:defRPr sz="1650" b="0" i="0">
                <a:solidFill>
                  <a:srgbClr val="4A4A4A"/>
                </a:solidFill>
                <a:latin typeface="Arial" panose="020B0604020202020204" pitchFamily="34" charset="0"/>
                <a:ea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a:t>
            </a:r>
          </a:p>
        </p:txBody>
      </p:sp>
      <p:sp>
        <p:nvSpPr>
          <p:cNvPr id="11" name="Date Placeholder 10"/>
          <p:cNvSpPr>
            <a:spLocks noGrp="1"/>
          </p:cNvSpPr>
          <p:nvPr>
            <p:ph type="dt" sz="half" idx="11"/>
          </p:nvPr>
        </p:nvSpPr>
        <p:spPr>
          <a:xfrm>
            <a:off x="333375" y="6356353"/>
            <a:ext cx="2057400" cy="365125"/>
          </a:xfrm>
        </p:spPr>
        <p:txBody>
          <a:bodyPr/>
          <a:lstStyle>
            <a:lvl1pPr>
              <a:defRPr b="1" cap="all" baseline="0">
                <a:solidFill>
                  <a:srgbClr val="BE9B39"/>
                </a:solidFill>
                <a:latin typeface="Arial" panose="020B0604020202020204" pitchFamily="34" charset="0"/>
                <a:cs typeface="Arial" panose="020B0604020202020204" pitchFamily="34" charset="0"/>
              </a:defRPr>
            </a:lvl1pPr>
          </a:lstStyle>
          <a:p>
            <a:endParaRPr lang="en-US" dirty="0"/>
          </a:p>
        </p:txBody>
      </p:sp>
      <p:sp>
        <p:nvSpPr>
          <p:cNvPr id="12" name="Footer Placeholder 11"/>
          <p:cNvSpPr>
            <a:spLocks noGrp="1"/>
          </p:cNvSpPr>
          <p:nvPr>
            <p:ph type="ftr" sz="quarter" idx="12"/>
          </p:nvPr>
        </p:nvSpPr>
        <p:spPr>
          <a:xfrm>
            <a:off x="5695950" y="6356353"/>
            <a:ext cx="3086100" cy="365125"/>
          </a:xfrm>
        </p:spPr>
        <p:txBody>
          <a:bodyPr/>
          <a:lstStyle>
            <a:lvl1pPr algn="r">
              <a:defRPr>
                <a:solidFill>
                  <a:srgbClr val="60B1D6"/>
                </a:solidFill>
                <a:latin typeface="Georgia" panose="02040502050405020303" pitchFamily="18" charset="0"/>
                <a:cs typeface="Arial" panose="020B0604020202020204" pitchFamily="34" charset="0"/>
              </a:defRPr>
            </a:lvl1pPr>
          </a:lstStyle>
          <a:p>
            <a:r>
              <a:rPr lang="en-US" dirty="0"/>
              <a:t>Privileged and Confidential</a:t>
            </a:r>
          </a:p>
        </p:txBody>
      </p:sp>
    </p:spTree>
    <p:extLst>
      <p:ext uri="{BB962C8B-B14F-4D97-AF65-F5344CB8AC3E}">
        <p14:creationId xmlns:p14="http://schemas.microsoft.com/office/powerpoint/2010/main" val="2173345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90000"/>
            <a:duotone>
              <a:schemeClr val="bg2">
                <a:shade val="3000"/>
                <a:satMod val="110000"/>
              </a:schemeClr>
              <a:schemeClr val="bg2">
                <a:tint val="60000"/>
                <a:satMod val="425000"/>
              </a:schemeClr>
            </a:duotone>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pPr>
              <a:defRPr/>
            </a:pPr>
            <a:endParaRPr lang="en-US" dirty="0"/>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pPr>
              <a:defRPr/>
            </a:pPr>
            <a:r>
              <a:rPr lang="en-US" dirty="0"/>
              <a:t>Privileged and Confidential</a:t>
            </a:r>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pPr>
              <a:defRPr/>
            </a:pPr>
            <a:fld id="{429FFFE3-F9DD-4A25-9ABE-077C4B6ADB36}"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Lst>
  <p:txStyles>
    <p:titleStyle>
      <a:lvl1pPr algn="ctr" rtl="0" eaLnBrk="1" latinLnBrk="0" hangingPunct="1">
        <a:spcBef>
          <a:spcPct val="0"/>
        </a:spcBef>
        <a:buNone/>
        <a:defRPr kumimoji="0" sz="36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4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2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000" kern="1200">
          <a:solidFill>
            <a:schemeClr val="tx1"/>
          </a:solidFill>
          <a:latin typeface="+mn-lt"/>
          <a:ea typeface="+mn-ea"/>
          <a:cs typeface="+mn-cs"/>
        </a:defRPr>
      </a:lvl3pPr>
      <a:lvl4pPr marL="1353312" indent="-182880" algn="l" rtl="0" eaLnBrk="1" latinLnBrk="0" hangingPunct="1">
        <a:spcBef>
          <a:spcPct val="20000"/>
        </a:spcBef>
        <a:buClr>
          <a:schemeClr val="tx1"/>
        </a:buClr>
        <a:buSzTx/>
        <a:buFont typeface="Wingdings 3"/>
        <a:buChar char=""/>
        <a:defRPr kumimoji="0" sz="18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18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90000"/>
            <a:duotone>
              <a:schemeClr val="bg2">
                <a:shade val="3000"/>
                <a:satMod val="110000"/>
              </a:schemeClr>
              <a:schemeClr val="bg2">
                <a:tint val="60000"/>
                <a:satMod val="425000"/>
              </a:schemeClr>
            </a:duotone>
          </a:blip>
          <a:srcRect/>
          <a:stretch>
            <a:fillRect/>
          </a:stretch>
        </a:blipFill>
        <a:effectLst/>
      </p:bgPr>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7"/>
            <a:ext cx="2133600" cy="365125"/>
          </a:xfrm>
          <a:prstGeom prst="rect">
            <a:avLst/>
          </a:prstGeom>
        </p:spPr>
        <p:txBody>
          <a:bodyPr vert="horz" anchor="b"/>
          <a:lstStyle>
            <a:lvl1pPr algn="l" eaLnBrk="1" latinLnBrk="0" hangingPunct="1">
              <a:defRPr kumimoji="0" sz="900">
                <a:solidFill>
                  <a:schemeClr val="tx1">
                    <a:shade val="50000"/>
                  </a:schemeClr>
                </a:solidFill>
              </a:defRPr>
            </a:lvl1pPr>
          </a:lstStyle>
          <a:p>
            <a:pPr>
              <a:defRPr/>
            </a:pPr>
            <a:endParaRPr lang="en-US" dirty="0"/>
          </a:p>
        </p:txBody>
      </p:sp>
      <p:sp>
        <p:nvSpPr>
          <p:cNvPr id="3" name="Footer Placeholder 2"/>
          <p:cNvSpPr>
            <a:spLocks noGrp="1"/>
          </p:cNvSpPr>
          <p:nvPr>
            <p:ph type="ftr" sz="quarter" idx="3"/>
          </p:nvPr>
        </p:nvSpPr>
        <p:spPr>
          <a:xfrm>
            <a:off x="3124200" y="6416677"/>
            <a:ext cx="2895600" cy="365125"/>
          </a:xfrm>
          <a:prstGeom prst="rect">
            <a:avLst/>
          </a:prstGeom>
        </p:spPr>
        <p:txBody>
          <a:bodyPr vert="horz" anchor="b"/>
          <a:lstStyle>
            <a:lvl1pPr algn="ctr" eaLnBrk="1" latinLnBrk="0" hangingPunct="1">
              <a:defRPr kumimoji="0" sz="900">
                <a:solidFill>
                  <a:schemeClr val="tx1">
                    <a:shade val="50000"/>
                  </a:schemeClr>
                </a:solidFill>
              </a:defRPr>
            </a:lvl1pPr>
          </a:lstStyle>
          <a:p>
            <a:pPr>
              <a:defRPr/>
            </a:pPr>
            <a:r>
              <a:rPr lang="en-US" dirty="0"/>
              <a:t>Privileged and Confidential</a:t>
            </a:r>
          </a:p>
        </p:txBody>
      </p:sp>
      <p:sp>
        <p:nvSpPr>
          <p:cNvPr id="23" name="Slide Number Placeholder 22"/>
          <p:cNvSpPr>
            <a:spLocks noGrp="1"/>
          </p:cNvSpPr>
          <p:nvPr>
            <p:ph type="sldNum" sz="quarter" idx="4"/>
          </p:nvPr>
        </p:nvSpPr>
        <p:spPr>
          <a:xfrm>
            <a:off x="7924800" y="6416677"/>
            <a:ext cx="762000" cy="365125"/>
          </a:xfrm>
          <a:prstGeom prst="rect">
            <a:avLst/>
          </a:prstGeom>
        </p:spPr>
        <p:txBody>
          <a:bodyPr vert="horz" lIns="0" rIns="0" anchor="b"/>
          <a:lstStyle>
            <a:lvl1pPr algn="r" eaLnBrk="1" latinLnBrk="0" hangingPunct="1">
              <a:defRPr kumimoji="0" sz="900">
                <a:solidFill>
                  <a:schemeClr val="tx1">
                    <a:shade val="50000"/>
                  </a:schemeClr>
                </a:solidFill>
              </a:defRPr>
            </a:lvl1pPr>
          </a:lstStyle>
          <a:p>
            <a:pPr>
              <a:defRPr/>
            </a:pPr>
            <a:fld id="{429FFFE3-F9DD-4A25-9ABE-077C4B6ADB36}" type="slidenum">
              <a:rPr lang="en-US" smtClean="0"/>
              <a:t>‹#›</a:t>
            </a:fld>
            <a:endParaRPr lang="en-US" dirty="0"/>
          </a:p>
        </p:txBody>
      </p:sp>
    </p:spTree>
    <p:extLst>
      <p:ext uri="{BB962C8B-B14F-4D97-AF65-F5344CB8AC3E}">
        <p14:creationId xmlns:p14="http://schemas.microsoft.com/office/powerpoint/2010/main" val="3366737895"/>
      </p:ext>
    </p:extLst>
  </p:cSld>
  <p:clrMap bg1="dk1" tx1="lt1" bg2="dk2" tx2="lt2" accent1="accent1" accent2="accent2" accent3="accent3" accent4="accent4" accent5="accent5" accent6="accent6" hlink="hlink" folHlink="folHlink"/>
  <p:sldLayoutIdLst>
    <p:sldLayoutId id="2147483883" r:id="rId1"/>
    <p:sldLayoutId id="2147483884" r:id="rId2"/>
    <p:sldLayoutId id="2147483885" r:id="rId3"/>
    <p:sldLayoutId id="2147483886" r:id="rId4"/>
    <p:sldLayoutId id="2147483887" r:id="rId5"/>
    <p:sldLayoutId id="2147483888" r:id="rId6"/>
    <p:sldLayoutId id="2147483889" r:id="rId7"/>
    <p:sldLayoutId id="2147483890" r:id="rId8"/>
    <p:sldLayoutId id="2147483891" r:id="rId9"/>
    <p:sldLayoutId id="2147483892" r:id="rId10"/>
    <p:sldLayoutId id="2147483893" r:id="rId11"/>
    <p:sldLayoutId id="2147483894" r:id="rId12"/>
  </p:sldLayoutIdLst>
  <p:hf hdr="0" ftr="0" dt="0"/>
  <p:txStyles>
    <p:titleStyle>
      <a:lvl1pPr algn="ctr" rtl="0" eaLnBrk="1" latinLnBrk="0" hangingPunct="1">
        <a:spcBef>
          <a:spcPct val="0"/>
        </a:spcBef>
        <a:buNone/>
        <a:defRPr kumimoji="0" sz="27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tileRect/>
          </a:gradFill>
          <a:effectLst>
            <a:outerShdw blurRad="114300" dist="101600" dir="2700000" algn="tl" rotWithShape="0">
              <a:srgbClr val="000000">
                <a:alpha val="40000"/>
              </a:srgbClr>
            </a:outerShdw>
          </a:effectLst>
          <a:latin typeface="+mj-lt"/>
          <a:ea typeface="+mj-ea"/>
          <a:cs typeface="+mj-cs"/>
        </a:defRPr>
      </a:lvl1pPr>
    </p:titleStyle>
    <p:bodyStyle>
      <a:lvl1pPr marL="411480" indent="-308610" algn="l" rtl="0" eaLnBrk="1" latinLnBrk="0" hangingPunct="1">
        <a:spcBef>
          <a:spcPct val="20000"/>
        </a:spcBef>
        <a:buClr>
          <a:schemeClr val="tx1">
            <a:shade val="95000"/>
          </a:schemeClr>
        </a:buClr>
        <a:buSzPct val="65000"/>
        <a:buFont typeface="Wingdings 2"/>
        <a:buChar char=""/>
        <a:defRPr kumimoji="0" sz="1800" kern="1200">
          <a:solidFill>
            <a:schemeClr val="tx1"/>
          </a:solidFill>
          <a:latin typeface="+mn-lt"/>
          <a:ea typeface="+mn-ea"/>
          <a:cs typeface="+mn-cs"/>
        </a:defRPr>
      </a:lvl1pPr>
      <a:lvl2pPr marL="651510" indent="-212598" algn="l" rtl="0" eaLnBrk="1" latinLnBrk="0" hangingPunct="1">
        <a:spcBef>
          <a:spcPct val="20000"/>
        </a:spcBef>
        <a:buClr>
          <a:schemeClr val="tx1"/>
        </a:buClr>
        <a:buSzPct val="80000"/>
        <a:buFont typeface="Wingdings 2"/>
        <a:buChar char=""/>
        <a:defRPr kumimoji="0" sz="1650" kern="1200">
          <a:solidFill>
            <a:schemeClr val="tx1"/>
          </a:solidFill>
          <a:latin typeface="+mn-lt"/>
          <a:ea typeface="+mn-ea"/>
          <a:cs typeface="+mn-cs"/>
        </a:defRPr>
      </a:lvl2pPr>
      <a:lvl3pPr marL="850392" indent="-171450" algn="l" rtl="0" eaLnBrk="1" latinLnBrk="0" hangingPunct="1">
        <a:spcBef>
          <a:spcPct val="20000"/>
        </a:spcBef>
        <a:buClr>
          <a:schemeClr val="tx1"/>
        </a:buClr>
        <a:buSzPct val="95000"/>
        <a:buFont typeface="Wingdings"/>
        <a:buChar char=""/>
        <a:defRPr kumimoji="0" sz="1500" kern="1200">
          <a:solidFill>
            <a:schemeClr val="tx1"/>
          </a:solidFill>
          <a:latin typeface="+mn-lt"/>
          <a:ea typeface="+mn-ea"/>
          <a:cs typeface="+mn-cs"/>
        </a:defRPr>
      </a:lvl3pPr>
      <a:lvl4pPr marL="1014984" indent="-137160" algn="l" rtl="0" eaLnBrk="1" latinLnBrk="0" hangingPunct="1">
        <a:spcBef>
          <a:spcPct val="20000"/>
        </a:spcBef>
        <a:buClr>
          <a:schemeClr val="tx1"/>
        </a:buClr>
        <a:buSzTx/>
        <a:buFont typeface="Wingdings 3"/>
        <a:buChar char=""/>
        <a:defRPr kumimoji="0" sz="1350" kern="1200">
          <a:solidFill>
            <a:schemeClr val="tx1"/>
          </a:solidFill>
          <a:latin typeface="+mn-lt"/>
          <a:ea typeface="+mn-ea"/>
          <a:cs typeface="+mn-cs"/>
        </a:defRPr>
      </a:lvl4pPr>
      <a:lvl5pPr marL="1159002" indent="-137160" algn="l" rtl="0" eaLnBrk="1" latinLnBrk="0" hangingPunct="1">
        <a:spcBef>
          <a:spcPct val="20000"/>
        </a:spcBef>
        <a:buClr>
          <a:schemeClr val="tx1"/>
        </a:buClr>
        <a:buFont typeface="Wingdings 2"/>
        <a:buChar char=""/>
        <a:defRPr kumimoji="0" sz="1350" kern="1200">
          <a:solidFill>
            <a:schemeClr val="tx1"/>
          </a:solidFill>
          <a:latin typeface="+mn-lt"/>
          <a:ea typeface="+mn-ea"/>
          <a:cs typeface="+mn-cs"/>
        </a:defRPr>
      </a:lvl5pPr>
      <a:lvl6pPr marL="1323594" indent="-137160" algn="l" rtl="0" eaLnBrk="1" latinLnBrk="0" hangingPunct="1">
        <a:spcBef>
          <a:spcPct val="20000"/>
        </a:spcBef>
        <a:buClr>
          <a:schemeClr val="tx1"/>
        </a:buClr>
        <a:buFont typeface="Wingdings 3"/>
        <a:buChar char=""/>
        <a:defRPr kumimoji="0" sz="1350" kern="1200">
          <a:solidFill>
            <a:schemeClr val="tx1"/>
          </a:solidFill>
          <a:latin typeface="+mn-lt"/>
          <a:ea typeface="+mn-ea"/>
          <a:cs typeface="+mn-cs"/>
        </a:defRPr>
      </a:lvl6pPr>
      <a:lvl7pPr marL="1474470" indent="-137160" algn="l" rtl="0" eaLnBrk="1" latinLnBrk="0" hangingPunct="1">
        <a:spcBef>
          <a:spcPct val="20000"/>
        </a:spcBef>
        <a:buClr>
          <a:schemeClr val="tx1"/>
        </a:buClr>
        <a:buFont typeface="Wingdings 2"/>
        <a:buChar char=""/>
        <a:defRPr kumimoji="0" sz="1200" kern="1200">
          <a:solidFill>
            <a:schemeClr val="tx1"/>
          </a:solidFill>
          <a:latin typeface="+mn-lt"/>
          <a:ea typeface="+mn-ea"/>
          <a:cs typeface="+mn-cs"/>
        </a:defRPr>
      </a:lvl7pPr>
      <a:lvl8pPr marL="1625346" indent="-137160" algn="l" rtl="0" eaLnBrk="1" latinLnBrk="0" hangingPunct="1">
        <a:spcBef>
          <a:spcPct val="20000"/>
        </a:spcBef>
        <a:buClr>
          <a:schemeClr val="tx1"/>
        </a:buClr>
        <a:buFont typeface="Wingdings 2"/>
        <a:buChar char=""/>
        <a:defRPr kumimoji="0" sz="1050" kern="1200">
          <a:solidFill>
            <a:schemeClr val="tx1"/>
          </a:solidFill>
          <a:latin typeface="+mn-lt"/>
          <a:ea typeface="+mn-ea"/>
          <a:cs typeface="+mn-cs"/>
        </a:defRPr>
      </a:lvl8pPr>
      <a:lvl9pPr marL="1776222" indent="-137160" algn="l" rtl="0" eaLnBrk="1" latinLnBrk="0" hangingPunct="1">
        <a:spcBef>
          <a:spcPct val="20000"/>
        </a:spcBef>
        <a:buClr>
          <a:schemeClr val="tx1"/>
        </a:buClr>
        <a:buFont typeface="Wingdings 2"/>
        <a:buChar char=""/>
        <a:defRPr kumimoji="0" sz="105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342900" algn="l" rtl="0" eaLnBrk="1" latinLnBrk="0" hangingPunct="1">
        <a:defRPr kumimoji="0" kern="1200">
          <a:solidFill>
            <a:schemeClr val="tx1"/>
          </a:solidFill>
          <a:latin typeface="+mn-lt"/>
          <a:ea typeface="+mn-ea"/>
          <a:cs typeface="+mn-cs"/>
        </a:defRPr>
      </a:lvl2pPr>
      <a:lvl3pPr marL="685800" algn="l" rtl="0" eaLnBrk="1" latinLnBrk="0" hangingPunct="1">
        <a:defRPr kumimoji="0" kern="1200">
          <a:solidFill>
            <a:schemeClr val="tx1"/>
          </a:solidFill>
          <a:latin typeface="+mn-lt"/>
          <a:ea typeface="+mn-ea"/>
          <a:cs typeface="+mn-cs"/>
        </a:defRPr>
      </a:lvl3pPr>
      <a:lvl4pPr marL="1028700" algn="l" rtl="0" eaLnBrk="1" latinLnBrk="0" hangingPunct="1">
        <a:defRPr kumimoji="0" kern="1200">
          <a:solidFill>
            <a:schemeClr val="tx1"/>
          </a:solidFill>
          <a:latin typeface="+mn-lt"/>
          <a:ea typeface="+mn-ea"/>
          <a:cs typeface="+mn-cs"/>
        </a:defRPr>
      </a:lvl4pPr>
      <a:lvl5pPr marL="1371600" algn="l" rtl="0" eaLnBrk="1" latinLnBrk="0" hangingPunct="1">
        <a:defRPr kumimoji="0" kern="1200">
          <a:solidFill>
            <a:schemeClr val="tx1"/>
          </a:solidFill>
          <a:latin typeface="+mn-lt"/>
          <a:ea typeface="+mn-ea"/>
          <a:cs typeface="+mn-cs"/>
        </a:defRPr>
      </a:lvl5pPr>
      <a:lvl6pPr marL="1714500" algn="l" rtl="0" eaLnBrk="1" latinLnBrk="0" hangingPunct="1">
        <a:defRPr kumimoji="0" kern="1200">
          <a:solidFill>
            <a:schemeClr val="tx1"/>
          </a:solidFill>
          <a:latin typeface="+mn-lt"/>
          <a:ea typeface="+mn-ea"/>
          <a:cs typeface="+mn-cs"/>
        </a:defRPr>
      </a:lvl6pPr>
      <a:lvl7pPr marL="2057400" algn="l" rtl="0" eaLnBrk="1" latinLnBrk="0" hangingPunct="1">
        <a:defRPr kumimoji="0" kern="1200">
          <a:solidFill>
            <a:schemeClr val="tx1"/>
          </a:solidFill>
          <a:latin typeface="+mn-lt"/>
          <a:ea typeface="+mn-ea"/>
          <a:cs typeface="+mn-cs"/>
        </a:defRPr>
      </a:lvl7pPr>
      <a:lvl8pPr marL="2400300" algn="l" rtl="0" eaLnBrk="1" latinLnBrk="0" hangingPunct="1">
        <a:defRPr kumimoji="0" kern="1200">
          <a:solidFill>
            <a:schemeClr val="tx1"/>
          </a:solidFill>
          <a:latin typeface="+mn-lt"/>
          <a:ea typeface="+mn-ea"/>
          <a:cs typeface="+mn-cs"/>
        </a:defRPr>
      </a:lvl8pPr>
      <a:lvl9pPr marL="27432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9.xml"/><Relationship Id="rId4" Type="http://schemas.openxmlformats.org/officeDocument/2006/relationships/image" Target="../media/image18.jpeg"/></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9.xml"/></Relationships>
</file>

<file path=ppt/slides/_rels/slide6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9.xml"/></Relationships>
</file>

<file path=ppt/slides/_rels/slide6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9.xml"/></Relationships>
</file>

<file path=ppt/slides/_rels/slide6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9.xml"/></Relationships>
</file>

<file path=ppt/slides/_rels/slide6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9.xml"/></Relationships>
</file>

<file path=ppt/slides/_rels/slide6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9.xml"/></Relationships>
</file>

<file path=ppt/slides/_rels/slide6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9.xml"/></Relationships>
</file>

<file path=ppt/slides/_rels/slide6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9.xml"/></Relationships>
</file>

<file path=ppt/slides/_rels/slide7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9.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3660804" name="Rectangle 4"/>
          <p:cNvSpPr>
            <a:spLocks noGrp="1" noRot="1" noChangeArrowheads="1"/>
          </p:cNvSpPr>
          <p:nvPr>
            <p:ph type="ctrTitle"/>
          </p:nvPr>
        </p:nvSpPr>
        <p:spPr>
          <a:xfrm>
            <a:off x="685800" y="457200"/>
            <a:ext cx="7772400" cy="1752600"/>
          </a:xfrm>
        </p:spPr>
        <p:txBody>
          <a:bodyPr lIns="92075" tIns="46038" rIns="92075" bIns="46038">
            <a:noAutofit/>
          </a:bodyPr>
          <a:lstStyle/>
          <a:p>
            <a:pPr algn="l">
              <a:defRPr/>
            </a:pPr>
            <a:r>
              <a:rPr lang="en-US" sz="2800" dirty="0">
                <a:effectLst/>
              </a:rPr>
              <a:t>BALLON’S 2024 ANNUAL ACC BRIEFING:  INTERNET, AI and privacy law </a:t>
            </a:r>
            <a:br>
              <a:rPr lang="en-US" sz="2800" dirty="0">
                <a:effectLst/>
              </a:rPr>
            </a:br>
            <a:r>
              <a:rPr lang="en-US" sz="2800" dirty="0">
                <a:effectLst/>
              </a:rPr>
              <a:t>year in review</a:t>
            </a:r>
          </a:p>
        </p:txBody>
      </p:sp>
      <p:sp>
        <p:nvSpPr>
          <p:cNvPr id="2054" name="TextBox 7"/>
          <p:cNvSpPr txBox="1">
            <a:spLocks noChangeArrowheads="1"/>
          </p:cNvSpPr>
          <p:nvPr/>
        </p:nvSpPr>
        <p:spPr>
          <a:xfrm>
            <a:off x="1143000" y="4876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8" name="Rectangle 5"/>
          <p:cNvSpPr txBox="1">
            <a:spLocks noRot="1" noChangeArrowheads="1"/>
          </p:cNvSpPr>
          <p:nvPr/>
        </p:nvSpPr>
        <p:spPr>
          <a:xfrm>
            <a:off x="344424" y="5087112"/>
            <a:ext cx="2587752"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3" name="Rectangle 5"/>
          <p:cNvSpPr txBox="1">
            <a:spLocks noRot="1" noChangeArrowheads="1"/>
          </p:cNvSpPr>
          <p:nvPr/>
        </p:nvSpPr>
        <p:spPr>
          <a:xfrm>
            <a:off x="3275075" y="5087112"/>
            <a:ext cx="2590800"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4" name="Rectangle 5"/>
          <p:cNvSpPr txBox="1">
            <a:spLocks noRot="1" noChangeArrowheads="1"/>
          </p:cNvSpPr>
          <p:nvPr/>
        </p:nvSpPr>
        <p:spPr>
          <a:xfrm>
            <a:off x="4267200" y="5029200"/>
            <a:ext cx="4953000"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r>
              <a:rPr lang="en-US" sz="1600" b="1" kern="0" dirty="0"/>
              <a:t>Ian Ballon, JD, LLM, CIPP/US</a:t>
            </a:r>
          </a:p>
          <a:p>
            <a:pPr marL="342900" indent="-342900" eaLnBrk="1" hangingPunct="1">
              <a:lnSpc>
                <a:spcPct val="80000"/>
              </a:lnSpc>
              <a:defRPr/>
            </a:pPr>
            <a:r>
              <a:rPr lang="en-US" sz="1600" b="1" kern="0" dirty="0"/>
              <a:t>Co-Chair, Global IP &amp; Technology Practice Group</a:t>
            </a:r>
          </a:p>
          <a:p>
            <a:pPr marL="342900" indent="-342900" eaLnBrk="1" hangingPunct="1">
              <a:lnSpc>
                <a:spcPct val="80000"/>
              </a:lnSpc>
              <a:defRPr/>
            </a:pPr>
            <a:r>
              <a:rPr lang="en-US" sz="1600" b="1" kern="0" dirty="0"/>
              <a:t>Greenberg Traurig LLP</a:t>
            </a:r>
            <a:endParaRPr lang="en-US" sz="1600" kern="0" dirty="0"/>
          </a:p>
          <a:p>
            <a:pPr marL="342900" indent="-342900" eaLnBrk="1" hangingPunct="1">
              <a:lnSpc>
                <a:spcPct val="80000"/>
              </a:lnSpc>
              <a:defRPr/>
            </a:pPr>
            <a:r>
              <a:rPr lang="en-US" sz="1400" kern="0" dirty="0"/>
              <a:t>(650) 289-7881       (310) 586-6575        (202) 331-3138</a:t>
            </a:r>
          </a:p>
          <a:p>
            <a:pPr marL="342900" indent="-342900" eaLnBrk="1" hangingPunct="1">
              <a:lnSpc>
                <a:spcPct val="80000"/>
              </a:lnSpc>
              <a:defRPr/>
            </a:pPr>
            <a:r>
              <a:rPr lang="en-US" sz="1400" kern="0" dirty="0"/>
              <a:t>Ballon@GTLaw.com</a:t>
            </a:r>
          </a:p>
          <a:p>
            <a:pPr marL="342900" indent="-342900" eaLnBrk="1" hangingPunct="1">
              <a:lnSpc>
                <a:spcPct val="80000"/>
              </a:lnSpc>
              <a:defRPr/>
            </a:pPr>
            <a:r>
              <a:rPr lang="en-US" sz="1400" kern="0" dirty="0"/>
              <a:t>Facebook, Threads, LinkedIn, </a:t>
            </a:r>
            <a:r>
              <a:rPr lang="en-US" sz="1400" kern="0" dirty="0" err="1"/>
              <a:t>Bluesky</a:t>
            </a:r>
            <a:r>
              <a:rPr lang="en-US" sz="1400" kern="0" dirty="0"/>
              <a:t>: Ian Ballon</a:t>
            </a:r>
          </a:p>
          <a:p>
            <a:pPr marL="342900" indent="-342900" eaLnBrk="1" hangingPunct="1">
              <a:lnSpc>
                <a:spcPct val="80000"/>
              </a:lnSpc>
              <a:defRPr/>
            </a:pPr>
            <a:r>
              <a:rPr lang="en-US" sz="1400" u="sng" kern="0" dirty="0"/>
              <a:t>www.IanBallon.net</a:t>
            </a:r>
          </a:p>
        </p:txBody>
      </p:sp>
      <p:sp>
        <p:nvSpPr>
          <p:cNvPr id="15" name="Rectangle 5">
            <a:extLst>
              <a:ext uri="{FF2B5EF4-FFF2-40B4-BE49-F238E27FC236}">
                <a16:creationId xmlns:a16="http://schemas.microsoft.com/office/drawing/2014/main" id="{DF5AC110-CF05-429F-94DF-CB0A9CB4E2F7}"/>
              </a:ext>
            </a:extLst>
          </p:cNvPr>
          <p:cNvSpPr txBox="1">
            <a:spLocks noRot="1" noChangeArrowheads="1"/>
          </p:cNvSpPr>
          <p:nvPr/>
        </p:nvSpPr>
        <p:spPr>
          <a:xfrm>
            <a:off x="347566" y="5000233"/>
            <a:ext cx="3310034"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400" kern="0" dirty="0"/>
          </a:p>
        </p:txBody>
      </p:sp>
      <p:pic>
        <p:nvPicPr>
          <p:cNvPr id="2" name="Picture 1">
            <a:extLst>
              <a:ext uri="{FF2B5EF4-FFF2-40B4-BE49-F238E27FC236}">
                <a16:creationId xmlns:a16="http://schemas.microsoft.com/office/drawing/2014/main" id="{A5C4D741-8D63-7FAA-325D-F99B0906E8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55079" y="2480054"/>
            <a:ext cx="1577242" cy="2417956"/>
          </a:xfrm>
          <a:prstGeom prst="rect">
            <a:avLst/>
          </a:prstGeom>
        </p:spPr>
      </p:pic>
    </p:spTree>
    <p:extLst>
      <p:ext uri="{BB962C8B-B14F-4D97-AF65-F5344CB8AC3E}">
        <p14:creationId xmlns:p14="http://schemas.microsoft.com/office/powerpoint/2010/main" val="3503328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a:fillRect/>
          </a:stretch>
        </p:blipFill>
        <p:spPr>
          <a:xfrm>
            <a:off x="3464" y="-2590800"/>
            <a:ext cx="9906000" cy="10668000"/>
          </a:xfrm>
          <a:prstGeom prst="rect">
            <a:avLst/>
          </a:prstGeom>
        </p:spPr>
      </p:pic>
    </p:spTree>
    <p:extLst>
      <p:ext uri="{BB962C8B-B14F-4D97-AF65-F5344CB8AC3E}">
        <p14:creationId xmlns:p14="http://schemas.microsoft.com/office/powerpoint/2010/main" val="3989854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04800"/>
            <a:ext cx="9753600" cy="7658100"/>
          </a:xfrm>
          <a:prstGeom prst="rect">
            <a:avLst/>
          </a:prstGeom>
        </p:spPr>
      </p:pic>
    </p:spTree>
    <p:extLst>
      <p:ext uri="{BB962C8B-B14F-4D97-AF65-F5344CB8AC3E}">
        <p14:creationId xmlns:p14="http://schemas.microsoft.com/office/powerpoint/2010/main" val="4261367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685800"/>
            <a:ext cx="8229600" cy="4724400"/>
          </a:xfrm>
        </p:spPr>
        <p:txBody>
          <a:bodyPr>
            <a:noAutofit/>
          </a:bodyPr>
          <a:lstStyle/>
          <a:p>
            <a:r>
              <a:rPr lang="en-US" sz="13800" dirty="0"/>
              <a:t>Year in review</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263743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2895600" cy="6858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95600" y="0"/>
            <a:ext cx="6248400" cy="6858000"/>
          </a:xfrm>
          <a:prstGeom prst="rect">
            <a:avLst/>
          </a:prstGeom>
        </p:spPr>
      </p:pic>
    </p:spTree>
    <p:extLst>
      <p:ext uri="{BB962C8B-B14F-4D97-AF65-F5344CB8AC3E}">
        <p14:creationId xmlns:p14="http://schemas.microsoft.com/office/powerpoint/2010/main" val="3312629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4953000" cy="5029199"/>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143500" y="2857500"/>
            <a:ext cx="3886200" cy="4114800"/>
          </a:xfrm>
          <a:prstGeom prst="rect">
            <a:avLst/>
          </a:prstGeom>
        </p:spPr>
      </p:pic>
    </p:spTree>
    <p:extLst>
      <p:ext uri="{BB962C8B-B14F-4D97-AF65-F5344CB8AC3E}">
        <p14:creationId xmlns:p14="http://schemas.microsoft.com/office/powerpoint/2010/main" val="195979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6200" y="228600"/>
            <a:ext cx="8991600" cy="6629400"/>
          </a:xfrm>
        </p:spPr>
        <p:txBody>
          <a:bodyPr>
            <a:normAutofit fontScale="25000" lnSpcReduction="20000"/>
          </a:bodyPr>
          <a:lstStyle/>
          <a:p>
            <a:endParaRPr lang="en-US" altLang="en-US" sz="6400" dirty="0"/>
          </a:p>
          <a:p>
            <a:r>
              <a:rPr lang="en-US" altLang="en-US" sz="8000" dirty="0"/>
              <a:t>Making Sense of the U.S. Supreme Court’s 2023 decisions in </a:t>
            </a:r>
            <a:r>
              <a:rPr lang="en-US" altLang="en-US" sz="8000" i="1" dirty="0"/>
              <a:t>Warhol, Jack Daniels </a:t>
            </a:r>
            <a:r>
              <a:rPr lang="en-US" altLang="en-US" sz="8000" dirty="0"/>
              <a:t>and </a:t>
            </a:r>
            <a:r>
              <a:rPr lang="en-US" altLang="en-US" sz="8000" i="1" dirty="0"/>
              <a:t>Gonzalez </a:t>
            </a:r>
            <a:r>
              <a:rPr lang="en-US" altLang="en-US" sz="8000" dirty="0"/>
              <a:t>and cases pending in 2024</a:t>
            </a:r>
          </a:p>
          <a:p>
            <a:r>
              <a:rPr lang="en-US" altLang="en-US" sz="8000" dirty="0"/>
              <a:t>What’s clear and what’s up for debate about generative AI law in 2024</a:t>
            </a:r>
          </a:p>
          <a:p>
            <a:r>
              <a:rPr lang="en-US" altLang="en-US" sz="8000" dirty="0"/>
              <a:t>The CPRA and other privacy, </a:t>
            </a:r>
            <a:r>
              <a:rPr lang="en-US" altLang="en-US" sz="8000" dirty="0" err="1"/>
              <a:t>Adtech</a:t>
            </a:r>
            <a:r>
              <a:rPr lang="en-US" altLang="en-US" sz="8000" dirty="0"/>
              <a:t> and security breach class action litigation - trends, court opinions, and compliance lessons for transactional lawyers</a:t>
            </a:r>
          </a:p>
          <a:p>
            <a:r>
              <a:rPr lang="en-US" altLang="en-US" sz="8000" dirty="0"/>
              <a:t>The First Amendment, service providers and children - law, lawsuits and coming US Supreme Court cases</a:t>
            </a:r>
          </a:p>
          <a:p>
            <a:r>
              <a:rPr lang="en-US" altLang="en-US" sz="8000" dirty="0"/>
              <a:t>Wire tap scams, mass arbitration and what your TOS, </a:t>
            </a:r>
            <a:r>
              <a:rPr lang="en-US" altLang="en-US" sz="8000" dirty="0" err="1"/>
              <a:t>ToU</a:t>
            </a:r>
            <a:r>
              <a:rPr lang="en-US" altLang="en-US" sz="8000" dirty="0"/>
              <a:t> or EULAs should provide for in 2024</a:t>
            </a:r>
          </a:p>
          <a:p>
            <a:r>
              <a:rPr lang="en-US" altLang="en-US" sz="8000" dirty="0"/>
              <a:t>Data reuse and AI - the law and liability issues surrounding machine learning test sets</a:t>
            </a:r>
          </a:p>
          <a:p>
            <a:r>
              <a:rPr lang="en-US" altLang="en-US" sz="8000" dirty="0"/>
              <a:t>New trademark, copyright, CDA and other court opinions</a:t>
            </a:r>
          </a:p>
          <a:p>
            <a:r>
              <a:rPr lang="en-US" altLang="en-US" sz="8000" dirty="0"/>
              <a:t>Moderation issues in an era of sustained hostility toward tech companies</a:t>
            </a:r>
          </a:p>
          <a:p>
            <a:r>
              <a:rPr lang="en-US" altLang="en-US" sz="8000" dirty="0"/>
              <a:t>The latest case law, trends and litigation and transactional strategies involving Internet and mobile Terms of Use, mass arbitration, privacy, IP law and AI</a:t>
            </a:r>
          </a:p>
          <a:p>
            <a:r>
              <a:rPr lang="en-US" altLang="en-US" sz="4800" i="1" dirty="0" err="1"/>
              <a:t>Abitron</a:t>
            </a:r>
            <a:r>
              <a:rPr lang="en-US" altLang="en-US" sz="4800" i="1" dirty="0"/>
              <a:t> Austria GmbH v. </a:t>
            </a:r>
            <a:r>
              <a:rPr lang="en-US" altLang="en-US" sz="4800" i="1" dirty="0" err="1"/>
              <a:t>Hetronic</a:t>
            </a:r>
            <a:r>
              <a:rPr lang="en-US" altLang="en-US" sz="4800" i="1" dirty="0"/>
              <a:t> International, Inc., </a:t>
            </a:r>
            <a:r>
              <a:rPr lang="en-US" altLang="en-US" sz="4800" dirty="0"/>
              <a:t>600 U.S. 412 (2023) (the Lanham Act sections prohibiting the unauthorized use in commerce of a protected trademark when that use is likely to cause confusion do not apply extraterritorially)</a:t>
            </a:r>
          </a:p>
          <a:p>
            <a:r>
              <a:rPr lang="en-US" altLang="en-US" sz="4800" i="1" dirty="0"/>
              <a:t>SAS Institute, Inc. v. World Programming Ltd</a:t>
            </a:r>
            <a:r>
              <a:rPr lang="en-US" altLang="en-US" sz="4800" dirty="0"/>
              <a:t>., 64 F.4th 1319 (Fed. Cir. 2023) (p bears the burden of proof in the filtration stage in establishing protectable elements in a copyright suit)</a:t>
            </a:r>
          </a:p>
          <a:p>
            <a:r>
              <a:rPr lang="en-US" altLang="en-US" sz="4400" dirty="0"/>
              <a:t>Cases to watch</a:t>
            </a:r>
          </a:p>
          <a:p>
            <a:pPr lvl="1"/>
            <a:r>
              <a:rPr lang="en-US" altLang="en-US" sz="4800" i="1" dirty="0"/>
              <a:t>Vidal v. </a:t>
            </a:r>
            <a:r>
              <a:rPr lang="en-US" altLang="en-US" sz="4800" i="1" dirty="0" err="1"/>
              <a:t>Elster</a:t>
            </a:r>
            <a:r>
              <a:rPr lang="en-US" altLang="en-US" sz="4800" i="1" dirty="0"/>
              <a:t>, </a:t>
            </a:r>
            <a:r>
              <a:rPr lang="en-US" altLang="en-US" sz="4800" dirty="0"/>
              <a:t>143 S. Ct. 2579 (2023), </a:t>
            </a:r>
            <a:r>
              <a:rPr lang="en-US" altLang="en-US" sz="4800" i="1" dirty="0"/>
              <a:t>granting cert., </a:t>
            </a:r>
            <a:r>
              <a:rPr lang="en-US" altLang="en-US" sz="4800" dirty="0"/>
              <a:t>26 F.4th 1328 (Fed. Cir. 2022) (holding that that the Lanham Act provision prohibiting registration of a trademark that consisted of or comprised the name of particular living individual without written consent violated the First Amendment as applied to </a:t>
            </a:r>
            <a:r>
              <a:rPr lang="en-US" altLang="en-US" sz="4800" dirty="0" err="1"/>
              <a:t>Elster’s</a:t>
            </a:r>
            <a:r>
              <a:rPr lang="en-US" altLang="en-US" sz="4800" dirty="0"/>
              <a:t> application to register “TRUMP TOO SMALL” for use on T-shirts)</a:t>
            </a:r>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457200"/>
          </a:xfrm>
        </p:spPr>
        <p:txBody>
          <a:bodyPr>
            <a:normAutofit fontScale="90000"/>
          </a:bodyPr>
          <a:lstStyle/>
          <a:p>
            <a:pPr eaLnBrk="1" fontAlgn="auto" hangingPunct="1">
              <a:spcAft>
                <a:spcPct val="0"/>
              </a:spcAft>
              <a:defRPr/>
            </a:pPr>
            <a:r>
              <a:rPr lang="en-US" sz="3100" dirty="0"/>
              <a:t>Year in Review and what to expect for 2024….</a:t>
            </a:r>
            <a:endParaRPr lang="en-US" dirty="0"/>
          </a:p>
        </p:txBody>
      </p:sp>
    </p:spTree>
    <p:extLst>
      <p:ext uri="{BB962C8B-B14F-4D97-AF65-F5344CB8AC3E}">
        <p14:creationId xmlns:p14="http://schemas.microsoft.com/office/powerpoint/2010/main" val="1662334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685800"/>
            <a:ext cx="8229600" cy="4724400"/>
          </a:xfrm>
        </p:spPr>
        <p:txBody>
          <a:bodyPr>
            <a:noAutofit/>
          </a:bodyPr>
          <a:lstStyle/>
          <a:p>
            <a:r>
              <a:rPr lang="en-US" sz="5400" dirty="0"/>
              <a:t> GENERATIVE ai law: what is clear and what is up for debate</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62486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0" y="304800"/>
            <a:ext cx="9144000" cy="6400800"/>
          </a:xfrm>
        </p:spPr>
        <p:txBody>
          <a:bodyPr>
            <a:noAutofit/>
          </a:bodyPr>
          <a:lstStyle/>
          <a:p>
            <a:endParaRPr lang="en-US" altLang="en-US" sz="1000" dirty="0"/>
          </a:p>
          <a:p>
            <a:r>
              <a:rPr lang="en-US" altLang="en-US" sz="2000" dirty="0"/>
              <a:t>IP protection for the output of generative AI</a:t>
            </a:r>
          </a:p>
          <a:p>
            <a:r>
              <a:rPr lang="en-US" altLang="en-US" sz="2000" dirty="0"/>
              <a:t>Liability for inputs: using content and data sets to train algorithms for ML/AI/Generative AI</a:t>
            </a:r>
          </a:p>
          <a:p>
            <a:pPr lvl="1"/>
            <a:r>
              <a:rPr lang="en-US" altLang="en-US" sz="1800" dirty="0"/>
              <a:t>Your own content or data </a:t>
            </a:r>
          </a:p>
          <a:p>
            <a:pPr lvl="1"/>
            <a:r>
              <a:rPr lang="en-US" altLang="en-US" sz="1800" dirty="0"/>
              <a:t>Content or data freely available for use</a:t>
            </a:r>
          </a:p>
          <a:p>
            <a:pPr lvl="1"/>
            <a:r>
              <a:rPr lang="en-US" altLang="en-US" sz="1800" dirty="0"/>
              <a:t>Content or data licensed for training </a:t>
            </a:r>
          </a:p>
          <a:p>
            <a:pPr lvl="1"/>
            <a:r>
              <a:rPr lang="en-US" altLang="en-US" sz="1800" dirty="0"/>
              <a:t>Third party content or data that may be accessible but not freely available </a:t>
            </a:r>
          </a:p>
          <a:p>
            <a:pPr lvl="2"/>
            <a:r>
              <a:rPr lang="en-US" altLang="en-US" sz="1600" dirty="0"/>
              <a:t>The owner may claim proprietary rights (under IP or other laws)</a:t>
            </a:r>
          </a:p>
          <a:p>
            <a:pPr lvl="2"/>
            <a:r>
              <a:rPr lang="en-US" altLang="en-US" sz="1600" dirty="0"/>
              <a:t> Third party data may be incomplete (due to privacy opt-out laws))</a:t>
            </a:r>
          </a:p>
          <a:p>
            <a:r>
              <a:rPr lang="en-US" altLang="en-US" sz="2000" dirty="0"/>
              <a:t>Privacy laws, including state laws governing automated decision making (and opt out, access and notice rights)</a:t>
            </a:r>
          </a:p>
          <a:p>
            <a:r>
              <a:rPr lang="en-US" altLang="en-US" sz="2000" dirty="0"/>
              <a:t>Ethical Issues</a:t>
            </a:r>
          </a:p>
          <a:p>
            <a:r>
              <a:rPr lang="en-US" altLang="en-US" sz="2000" dirty="0"/>
              <a:t>Using AI in your legal practice </a:t>
            </a:r>
          </a:p>
          <a:p>
            <a:pPr lvl="1"/>
            <a:r>
              <a:rPr lang="en-US" altLang="en-US" sz="1800" i="1" dirty="0"/>
              <a:t>Mata v. </a:t>
            </a:r>
            <a:r>
              <a:rPr lang="en-US" altLang="en-US" sz="1800" i="1" dirty="0" err="1"/>
              <a:t>Avianca</a:t>
            </a:r>
            <a:r>
              <a:rPr lang="en-US" altLang="en-US" sz="1800" i="1" dirty="0"/>
              <a:t>, Inc.,</a:t>
            </a:r>
            <a:r>
              <a:rPr lang="en-US" altLang="en-US" sz="1800" dirty="0"/>
              <a:t> _ F. Supp. 3d _, 2-23 WL 4114965 (S.D.N.Y. 2023)</a:t>
            </a:r>
            <a:endParaRPr lang="en-US" altLang="en-US" sz="1800" i="1" dirty="0"/>
          </a:p>
          <a:p>
            <a:r>
              <a:rPr lang="en-US" altLang="en-US" sz="2000" dirty="0"/>
              <a:t>Potential regulation in the U.S. and E.U.</a:t>
            </a:r>
          </a:p>
          <a:p>
            <a:pPr lvl="1"/>
            <a:r>
              <a:rPr lang="en-US" altLang="en-US" sz="1800" dirty="0"/>
              <a:t>Compare: Japan</a:t>
            </a:r>
          </a:p>
          <a:p>
            <a:r>
              <a:rPr lang="en-US" altLang="en-US" sz="2000" dirty="0"/>
              <a:t>AI is only as good as the test set data used to train the algorithms</a:t>
            </a:r>
          </a:p>
          <a:p>
            <a:pPr marL="102870" indent="0">
              <a:buNone/>
            </a:pPr>
            <a:endParaRPr lang="en-US" altLang="en-US"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533400" y="76200"/>
            <a:ext cx="9601200" cy="533400"/>
          </a:xfrm>
        </p:spPr>
        <p:txBody>
          <a:bodyPr>
            <a:noAutofit/>
          </a:bodyPr>
          <a:lstStyle/>
          <a:p>
            <a:pPr eaLnBrk="1" fontAlgn="auto" hangingPunct="1">
              <a:spcAft>
                <a:spcPct val="0"/>
              </a:spcAft>
              <a:defRPr/>
            </a:pPr>
            <a:r>
              <a:rPr lang="en-US" sz="2400" dirty="0"/>
              <a:t>Generative AI: What’s clear and what’s up for debate</a:t>
            </a:r>
            <a:endParaRPr lang="en-US" sz="3200" dirty="0"/>
          </a:p>
        </p:txBody>
      </p:sp>
    </p:spTree>
    <p:extLst>
      <p:ext uri="{BB962C8B-B14F-4D97-AF65-F5344CB8AC3E}">
        <p14:creationId xmlns:p14="http://schemas.microsoft.com/office/powerpoint/2010/main" val="652851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2030" y="1752600"/>
            <a:ext cx="8229600" cy="3733800"/>
          </a:xfrm>
        </p:spPr>
        <p:txBody>
          <a:bodyPr>
            <a:noAutofit/>
          </a:bodyPr>
          <a:lstStyle/>
          <a:p>
            <a:r>
              <a:rPr lang="en-US" sz="5400" dirty="0"/>
              <a:t>USING THIRD PARTY CONTENT AND DATA FOR TRAINING ALGORITHMS AND GENERATIVE ai</a:t>
            </a:r>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7593316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04800"/>
            <a:ext cx="9753600" cy="7162800"/>
          </a:xfrm>
          <a:prstGeom prst="rect">
            <a:avLst/>
          </a:prstGeom>
        </p:spPr>
      </p:pic>
    </p:spTree>
    <p:extLst>
      <p:ext uri="{BB962C8B-B14F-4D97-AF65-F5344CB8AC3E}">
        <p14:creationId xmlns:p14="http://schemas.microsoft.com/office/powerpoint/2010/main" val="13131452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38400" y="0"/>
            <a:ext cx="4343400" cy="6858000"/>
          </a:xfrm>
          <a:prstGeom prst="rect">
            <a:avLst/>
          </a:prstGeom>
        </p:spPr>
      </p:pic>
      <p:sp>
        <p:nvSpPr>
          <p:cNvPr id="4" name="Slide Number Placeholder 3">
            <a:extLst>
              <a:ext uri="{FF2B5EF4-FFF2-40B4-BE49-F238E27FC236}">
                <a16:creationId xmlns:a16="http://schemas.microsoft.com/office/drawing/2014/main" id="{31F04D77-5340-4495-B0BF-CFC803B58687}"/>
              </a:ext>
            </a:extLst>
          </p:cNvPr>
          <p:cNvSpPr>
            <a:spLocks noGrp="1"/>
          </p:cNvSpPr>
          <p:nvPr>
            <p:ph type="sldNum" sz="quarter" idx="12"/>
          </p:nvPr>
        </p:nvSpPr>
        <p:spPr/>
        <p:txBody>
          <a:bodyPr/>
          <a:lstStyle/>
          <a:p>
            <a:pPr>
              <a:defRPr/>
            </a:pPr>
            <a:fld id="{F8C24D6B-01FB-4983-91AB-0D73D7315240}" type="slidenum">
              <a:rPr lang="en-US" smtClean="0"/>
              <a:t>12</a:t>
            </a:fld>
            <a:endParaRPr lang="en-US" dirty="0"/>
          </a:p>
        </p:txBody>
      </p:sp>
    </p:spTree>
    <p:extLst>
      <p:ext uri="{BB962C8B-B14F-4D97-AF65-F5344CB8AC3E}">
        <p14:creationId xmlns:p14="http://schemas.microsoft.com/office/powerpoint/2010/main" val="15388319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57285" y="0"/>
            <a:ext cx="4229429" cy="6858000"/>
          </a:xfrm>
          <a:prstGeom prst="rect">
            <a:avLst/>
          </a:prstGeom>
        </p:spPr>
      </p:pic>
      <p:sp>
        <p:nvSpPr>
          <p:cNvPr id="4" name="Slide Number Placeholder 3">
            <a:extLst>
              <a:ext uri="{FF2B5EF4-FFF2-40B4-BE49-F238E27FC236}">
                <a16:creationId xmlns:a16="http://schemas.microsoft.com/office/drawing/2014/main" id="{43D43FB7-1CA4-4F52-8E45-80956BC4600D}"/>
              </a:ext>
            </a:extLst>
          </p:cNvPr>
          <p:cNvSpPr>
            <a:spLocks noGrp="1"/>
          </p:cNvSpPr>
          <p:nvPr>
            <p:ph type="sldNum" sz="quarter" idx="12"/>
          </p:nvPr>
        </p:nvSpPr>
        <p:spPr/>
        <p:txBody>
          <a:bodyPr/>
          <a:lstStyle/>
          <a:p>
            <a:pPr>
              <a:defRPr/>
            </a:pPr>
            <a:fld id="{F8C24D6B-01FB-4983-91AB-0D73D7315240}" type="slidenum">
              <a:rPr lang="en-US" smtClean="0"/>
              <a:t>13</a:t>
            </a:fld>
            <a:endParaRPr lang="en-US" dirty="0"/>
          </a:p>
        </p:txBody>
      </p:sp>
    </p:spTree>
    <p:extLst>
      <p:ext uri="{BB962C8B-B14F-4D97-AF65-F5344CB8AC3E}">
        <p14:creationId xmlns:p14="http://schemas.microsoft.com/office/powerpoint/2010/main" val="2762509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288" y="-4714875"/>
            <a:ext cx="9172575" cy="16287750"/>
          </a:xfrm>
          <a:prstGeom prst="rect">
            <a:avLst/>
          </a:prstGeom>
        </p:spPr>
      </p:pic>
      <p:sp>
        <p:nvSpPr>
          <p:cNvPr id="4" name="Slide Number Placeholder 3">
            <a:extLst>
              <a:ext uri="{FF2B5EF4-FFF2-40B4-BE49-F238E27FC236}">
                <a16:creationId xmlns:a16="http://schemas.microsoft.com/office/drawing/2014/main" id="{16EB0A67-7038-460D-BC3F-27212FF8AF3C}"/>
              </a:ext>
            </a:extLst>
          </p:cNvPr>
          <p:cNvSpPr>
            <a:spLocks noGrp="1"/>
          </p:cNvSpPr>
          <p:nvPr>
            <p:ph type="sldNum" sz="quarter" idx="12"/>
          </p:nvPr>
        </p:nvSpPr>
        <p:spPr/>
        <p:txBody>
          <a:bodyPr/>
          <a:lstStyle/>
          <a:p>
            <a:pPr defTabSz="685800">
              <a:defRPr/>
            </a:pPr>
            <a:fld id="{F8C24D6B-01FB-4983-91AB-0D73D7315240}" type="slidenum">
              <a:rPr lang="en-US">
                <a:solidFill>
                  <a:prstClr val="white">
                    <a:shade val="50000"/>
                  </a:prstClr>
                </a:solidFill>
              </a:rPr>
              <a:pPr defTabSz="685800">
                <a:defRPr/>
              </a:pPr>
              <a:t>14</a:t>
            </a:fld>
            <a:endParaRPr lang="en-US" dirty="0">
              <a:solidFill>
                <a:prstClr val="white">
                  <a:shade val="50000"/>
                </a:prstClr>
              </a:solidFill>
            </a:endParaRPr>
          </a:p>
        </p:txBody>
      </p:sp>
    </p:spTree>
    <p:extLst>
      <p:ext uri="{BB962C8B-B14F-4D97-AF65-F5344CB8AC3E}">
        <p14:creationId xmlns:p14="http://schemas.microsoft.com/office/powerpoint/2010/main" val="22569910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Slide Number Placeholder 3">
            <a:extLst>
              <a:ext uri="{FF2B5EF4-FFF2-40B4-BE49-F238E27FC236}">
                <a16:creationId xmlns:a16="http://schemas.microsoft.com/office/drawing/2014/main" id="{8F01AF86-C782-4C79-8988-E8E7A39F8511}"/>
              </a:ext>
            </a:extLst>
          </p:cNvPr>
          <p:cNvSpPr>
            <a:spLocks noGrp="1"/>
          </p:cNvSpPr>
          <p:nvPr>
            <p:ph type="sldNum" sz="quarter" idx="12"/>
          </p:nvPr>
        </p:nvSpPr>
        <p:spPr/>
        <p:txBody>
          <a:bodyPr/>
          <a:lstStyle/>
          <a:p>
            <a:pPr>
              <a:defRPr/>
            </a:pPr>
            <a:fld id="{F8C24D6B-01FB-4983-91AB-0D73D7315240}" type="slidenum">
              <a:rPr lang="en-US" smtClean="0"/>
              <a:t>15</a:t>
            </a:fld>
            <a:endParaRPr lang="en-US" dirty="0"/>
          </a:p>
        </p:txBody>
      </p:sp>
    </p:spTree>
    <p:extLst>
      <p:ext uri="{BB962C8B-B14F-4D97-AF65-F5344CB8AC3E}">
        <p14:creationId xmlns:p14="http://schemas.microsoft.com/office/powerpoint/2010/main" val="1469691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0"/>
            <a:ext cx="3200399" cy="6858000"/>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400" y="0"/>
            <a:ext cx="3505200" cy="6858000"/>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5600" y="0"/>
            <a:ext cx="2438399" cy="6858000"/>
          </a:xfrm>
          <a:prstGeom prst="rect">
            <a:avLst/>
          </a:prstGeom>
        </p:spPr>
      </p:pic>
      <p:sp>
        <p:nvSpPr>
          <p:cNvPr id="6" name="Slide Number Placeholder 5">
            <a:extLst>
              <a:ext uri="{FF2B5EF4-FFF2-40B4-BE49-F238E27FC236}">
                <a16:creationId xmlns:a16="http://schemas.microsoft.com/office/drawing/2014/main" id="{A9FF574B-E991-41DD-B9E9-5FC7B99BBC7D}"/>
              </a:ext>
            </a:extLst>
          </p:cNvPr>
          <p:cNvSpPr>
            <a:spLocks noGrp="1"/>
          </p:cNvSpPr>
          <p:nvPr>
            <p:ph type="sldNum" sz="quarter" idx="12"/>
          </p:nvPr>
        </p:nvSpPr>
        <p:spPr/>
        <p:txBody>
          <a:bodyPr/>
          <a:lstStyle/>
          <a:p>
            <a:pPr>
              <a:defRPr/>
            </a:pPr>
            <a:fld id="{F8C24D6B-01FB-4983-91AB-0D73D7315240}" type="slidenum">
              <a:rPr lang="en-US" smtClean="0"/>
              <a:t>16</a:t>
            </a:fld>
            <a:endParaRPr lang="en-US" dirty="0"/>
          </a:p>
        </p:txBody>
      </p:sp>
    </p:spTree>
    <p:extLst>
      <p:ext uri="{BB962C8B-B14F-4D97-AF65-F5344CB8AC3E}">
        <p14:creationId xmlns:p14="http://schemas.microsoft.com/office/powerpoint/2010/main" val="2693756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4971" y="0"/>
            <a:ext cx="4454058" cy="6858000"/>
          </a:xfrm>
          <a:prstGeom prst="rect">
            <a:avLst/>
          </a:prstGeom>
        </p:spPr>
      </p:pic>
      <p:sp>
        <p:nvSpPr>
          <p:cNvPr id="4" name="Slide Number Placeholder 3">
            <a:extLst>
              <a:ext uri="{FF2B5EF4-FFF2-40B4-BE49-F238E27FC236}">
                <a16:creationId xmlns:a16="http://schemas.microsoft.com/office/drawing/2014/main" id="{201F679E-595E-4A07-8DE0-8F95597F1951}"/>
              </a:ext>
            </a:extLst>
          </p:cNvPr>
          <p:cNvSpPr>
            <a:spLocks noGrp="1"/>
          </p:cNvSpPr>
          <p:nvPr>
            <p:ph type="sldNum" sz="quarter" idx="12"/>
          </p:nvPr>
        </p:nvSpPr>
        <p:spPr/>
        <p:txBody>
          <a:bodyPr/>
          <a:lstStyle/>
          <a:p>
            <a:pPr>
              <a:defRPr/>
            </a:pPr>
            <a:fld id="{F8C24D6B-01FB-4983-91AB-0D73D7315240}" type="slidenum">
              <a:rPr lang="en-US" smtClean="0"/>
              <a:t>17</a:t>
            </a:fld>
            <a:endParaRPr lang="en-US" dirty="0"/>
          </a:p>
        </p:txBody>
      </p:sp>
    </p:spTree>
    <p:extLst>
      <p:ext uri="{BB962C8B-B14F-4D97-AF65-F5344CB8AC3E}">
        <p14:creationId xmlns:p14="http://schemas.microsoft.com/office/powerpoint/2010/main" val="27687537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4" name="Slide Number Placeholder 3">
            <a:extLst>
              <a:ext uri="{FF2B5EF4-FFF2-40B4-BE49-F238E27FC236}">
                <a16:creationId xmlns:a16="http://schemas.microsoft.com/office/drawing/2014/main" id="{FCFAFED5-2980-478E-9BDE-70C96342D0E4}"/>
              </a:ext>
            </a:extLst>
          </p:cNvPr>
          <p:cNvSpPr>
            <a:spLocks noGrp="1"/>
          </p:cNvSpPr>
          <p:nvPr>
            <p:ph type="sldNum" sz="quarter" idx="12"/>
          </p:nvPr>
        </p:nvSpPr>
        <p:spPr/>
        <p:txBody>
          <a:bodyPr/>
          <a:lstStyle/>
          <a:p>
            <a:pPr>
              <a:defRPr/>
            </a:pPr>
            <a:fld id="{F8C24D6B-01FB-4983-91AB-0D73D7315240}" type="slidenum">
              <a:rPr lang="en-US" smtClean="0"/>
              <a:t>18</a:t>
            </a:fld>
            <a:endParaRPr lang="en-US" dirty="0"/>
          </a:p>
        </p:txBody>
      </p:sp>
    </p:spTree>
    <p:extLst>
      <p:ext uri="{BB962C8B-B14F-4D97-AF65-F5344CB8AC3E}">
        <p14:creationId xmlns:p14="http://schemas.microsoft.com/office/powerpoint/2010/main" val="6834197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000" y="0"/>
            <a:ext cx="6858000" cy="6858000"/>
          </a:xfrm>
          <a:prstGeom prst="rect">
            <a:avLst/>
          </a:prstGeom>
        </p:spPr>
      </p:pic>
      <p:sp>
        <p:nvSpPr>
          <p:cNvPr id="4" name="Slide Number Placeholder 3">
            <a:extLst>
              <a:ext uri="{FF2B5EF4-FFF2-40B4-BE49-F238E27FC236}">
                <a16:creationId xmlns:a16="http://schemas.microsoft.com/office/drawing/2014/main" id="{88C2F36F-9073-4CE0-B7EA-06A250D36696}"/>
              </a:ext>
            </a:extLst>
          </p:cNvPr>
          <p:cNvSpPr>
            <a:spLocks noGrp="1"/>
          </p:cNvSpPr>
          <p:nvPr>
            <p:ph type="sldNum" sz="quarter" idx="12"/>
          </p:nvPr>
        </p:nvSpPr>
        <p:spPr/>
        <p:txBody>
          <a:bodyPr/>
          <a:lstStyle/>
          <a:p>
            <a:pPr>
              <a:defRPr/>
            </a:pPr>
            <a:fld id="{F8C24D6B-01FB-4983-91AB-0D73D7315240}" type="slidenum">
              <a:rPr lang="en-US" smtClean="0"/>
              <a:t>19</a:t>
            </a:fld>
            <a:endParaRPr lang="en-US" dirty="0"/>
          </a:p>
        </p:txBody>
      </p:sp>
    </p:spTree>
    <p:extLst>
      <p:ext uri="{BB962C8B-B14F-4D97-AF65-F5344CB8AC3E}">
        <p14:creationId xmlns:p14="http://schemas.microsoft.com/office/powerpoint/2010/main" val="898595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0" y="685801"/>
            <a:ext cx="8991600" cy="6172200"/>
          </a:xfrm>
        </p:spPr>
        <p:txBody>
          <a:bodyPr>
            <a:normAutofit fontScale="85000" lnSpcReduction="10000"/>
          </a:bodyPr>
          <a:lstStyle/>
          <a:p>
            <a:pPr lvl="0">
              <a:buClr>
                <a:prstClr val="white"/>
              </a:buClr>
            </a:pPr>
            <a:r>
              <a:rPr lang="en-US" altLang="en-US" sz="2850" dirty="0"/>
              <a:t>Machines can’t obtain patents</a:t>
            </a:r>
          </a:p>
          <a:p>
            <a:pPr lvl="0">
              <a:buClr>
                <a:prstClr val="white"/>
              </a:buClr>
            </a:pPr>
            <a:endParaRPr lang="en-US" altLang="en-US" sz="2850" dirty="0"/>
          </a:p>
          <a:p>
            <a:pPr lvl="0">
              <a:buClr>
                <a:prstClr val="white"/>
              </a:buClr>
            </a:pPr>
            <a:r>
              <a:rPr lang="en-US" altLang="en-US" sz="3450" dirty="0"/>
              <a:t>Machines can’t create works </a:t>
            </a:r>
          </a:p>
          <a:p>
            <a:pPr lvl="1">
              <a:buClr>
                <a:prstClr val="white"/>
              </a:buClr>
            </a:pPr>
            <a:r>
              <a:rPr lang="en-US" altLang="en-US" sz="1725" dirty="0"/>
              <a:t>Copyright Office position</a:t>
            </a:r>
          </a:p>
          <a:p>
            <a:pPr lvl="1">
              <a:buClr>
                <a:prstClr val="white"/>
              </a:buClr>
            </a:pPr>
            <a:endParaRPr lang="en-US" altLang="en-US" sz="1725" dirty="0"/>
          </a:p>
          <a:p>
            <a:pPr lvl="1">
              <a:buClr>
                <a:prstClr val="white"/>
              </a:buClr>
            </a:pPr>
            <a:r>
              <a:rPr lang="en-US" altLang="en-US" sz="1725" i="1" dirty="0"/>
              <a:t>Naruto v. Slater</a:t>
            </a:r>
            <a:r>
              <a:rPr lang="en-US" altLang="en-US" sz="1725" dirty="0"/>
              <a:t>, 888 F.3d 418, 426 (9th Cir. 2018) </a:t>
            </a:r>
          </a:p>
          <a:p>
            <a:pPr marL="438912" lvl="1" indent="0">
              <a:buClr>
                <a:prstClr val="white"/>
              </a:buClr>
              <a:buNone/>
            </a:pPr>
            <a:r>
              <a:rPr lang="en-US" altLang="en-US" sz="1725" dirty="0"/>
              <a:t>	(holding that “animals other than humans . . . lack </a:t>
            </a:r>
          </a:p>
          <a:p>
            <a:pPr marL="438912" lvl="1" indent="0">
              <a:buClr>
                <a:prstClr val="white"/>
              </a:buClr>
              <a:buNone/>
            </a:pPr>
            <a:r>
              <a:rPr lang="en-US" altLang="en-US" sz="1725" dirty="0"/>
              <a:t>	statutory standing to sue under the Copyright Act.”)</a:t>
            </a:r>
            <a:endParaRPr lang="en-US" altLang="en-US" sz="2850" dirty="0"/>
          </a:p>
          <a:p>
            <a:pPr lvl="0">
              <a:buClr>
                <a:prstClr val="white"/>
              </a:buClr>
            </a:pPr>
            <a:endParaRPr lang="en-US" altLang="en-US" sz="2850" dirty="0"/>
          </a:p>
          <a:p>
            <a:pPr lvl="0">
              <a:buClr>
                <a:prstClr val="white"/>
              </a:buClr>
            </a:pPr>
            <a:r>
              <a:rPr lang="en-US" altLang="en-US" sz="2850" dirty="0"/>
              <a:t>Can the output of generative AI result in liability? (</a:t>
            </a:r>
            <a:r>
              <a:rPr lang="en-US" altLang="en-US" sz="2850" i="1" dirty="0"/>
              <a:t>i.e., </a:t>
            </a:r>
            <a:r>
              <a:rPr lang="en-US" altLang="en-US" sz="2850" dirty="0"/>
              <a:t>can “works” created by </a:t>
            </a:r>
            <a:r>
              <a:rPr lang="en-US" altLang="en-US" sz="2700" dirty="0"/>
              <a:t>machines be infringing or a fair use?)</a:t>
            </a:r>
          </a:p>
          <a:p>
            <a:pPr lvl="1">
              <a:buClr>
                <a:prstClr val="white"/>
              </a:buClr>
            </a:pPr>
            <a:r>
              <a:rPr lang="en-US" altLang="en-US" sz="2550" dirty="0"/>
              <a:t>Look at the algorithm and the content or data used to train it</a:t>
            </a:r>
          </a:p>
          <a:p>
            <a:pPr lvl="1">
              <a:buClr>
                <a:prstClr val="white"/>
              </a:buClr>
            </a:pPr>
            <a:r>
              <a:rPr lang="en-US" altLang="en-US" sz="2700" dirty="0"/>
              <a:t>How many photos/songs/other creative works are used to train the algorithm</a:t>
            </a:r>
          </a:p>
          <a:p>
            <a:pPr lvl="1">
              <a:buClr>
                <a:prstClr val="white"/>
              </a:buClr>
            </a:pPr>
            <a:r>
              <a:rPr lang="en-US" altLang="en-US" sz="2700" dirty="0"/>
              <a:t>Does the algorithm replicate a specific creator's style? </a:t>
            </a:r>
          </a:p>
          <a:p>
            <a:pPr lvl="1">
              <a:buClr>
                <a:prstClr val="white"/>
              </a:buClr>
            </a:pPr>
            <a:r>
              <a:rPr lang="en-US" altLang="en-US" sz="2700" dirty="0"/>
              <a:t>What if the algorithm is so good that it independently creates a work that appears to be infringing? </a:t>
            </a:r>
          </a:p>
          <a:p>
            <a:pPr lvl="1">
              <a:buClr>
                <a:prstClr val="white"/>
              </a:buClr>
            </a:pPr>
            <a:endParaRPr lang="en-US" altLang="en-US" sz="2700" dirty="0"/>
          </a:p>
        </p:txBody>
      </p:sp>
      <p:sp>
        <p:nvSpPr>
          <p:cNvPr id="47107" name="Title 2"/>
          <p:cNvSpPr>
            <a:spLocks noGrp="1"/>
          </p:cNvSpPr>
          <p:nvPr>
            <p:ph type="title"/>
          </p:nvPr>
        </p:nvSpPr>
        <p:spPr>
          <a:xfrm>
            <a:off x="152400" y="-76200"/>
            <a:ext cx="8991600" cy="762000"/>
          </a:xfrm>
        </p:spPr>
        <p:txBody>
          <a:bodyPr>
            <a:noAutofit/>
          </a:bodyPr>
          <a:lstStyle/>
          <a:p>
            <a:pPr eaLnBrk="1" hangingPunct="1"/>
            <a:r>
              <a:rPr lang="en-US" altLang="en-US" sz="3200" dirty="0"/>
              <a:t>AI -- Copyrightability and Patent Law</a:t>
            </a:r>
          </a:p>
        </p:txBody>
      </p:sp>
      <p:pic>
        <p:nvPicPr>
          <p:cNvPr id="2" name="Picture 1"/>
          <p:cNvPicPr>
            <a:picLocks noChangeAspect="1"/>
          </p:cNvPicPr>
          <p:nvPr/>
        </p:nvPicPr>
        <p:blipFill>
          <a:blip r:embed="rId3"/>
          <a:stretch>
            <a:fillRect/>
          </a:stretch>
        </p:blipFill>
        <p:spPr>
          <a:xfrm>
            <a:off x="5684046" y="1543050"/>
            <a:ext cx="2228849" cy="1428750"/>
          </a:xfrm>
          <a:prstGeom prst="rect">
            <a:avLst/>
          </a:prstGeom>
        </p:spPr>
      </p:pic>
      <p:sp>
        <p:nvSpPr>
          <p:cNvPr id="4" name="Slide Number Placeholder 3">
            <a:extLst>
              <a:ext uri="{FF2B5EF4-FFF2-40B4-BE49-F238E27FC236}">
                <a16:creationId xmlns:a16="http://schemas.microsoft.com/office/drawing/2014/main" id="{6D7F9ACF-C3D1-4018-91EB-2645098F8F9C}"/>
              </a:ext>
            </a:extLst>
          </p:cNvPr>
          <p:cNvSpPr>
            <a:spLocks noGrp="1"/>
          </p:cNvSpPr>
          <p:nvPr>
            <p:ph type="sldNum" sz="quarter" idx="12"/>
          </p:nvPr>
        </p:nvSpPr>
        <p:spPr/>
        <p:txBody>
          <a:bodyPr/>
          <a:lstStyle/>
          <a:p>
            <a:pPr defTabSz="685800">
              <a:defRPr/>
            </a:pPr>
            <a:fld id="{935EEA4C-F6D6-48BA-9035-8EBF66AC8CBE}" type="slidenum">
              <a:rPr lang="en-US">
                <a:solidFill>
                  <a:prstClr val="white">
                    <a:shade val="50000"/>
                  </a:prstClr>
                </a:solidFill>
              </a:rPr>
              <a:pPr defTabSz="685800">
                <a:defRPr/>
              </a:pPr>
              <a:t>20</a:t>
            </a:fld>
            <a:endParaRPr lang="en-US" dirty="0">
              <a:solidFill>
                <a:prstClr val="white">
                  <a:shade val="50000"/>
                </a:prstClr>
              </a:solidFill>
            </a:endParaRPr>
          </a:p>
        </p:txBody>
      </p:sp>
    </p:spTree>
    <p:extLst>
      <p:ext uri="{BB962C8B-B14F-4D97-AF65-F5344CB8AC3E}">
        <p14:creationId xmlns:p14="http://schemas.microsoft.com/office/powerpoint/2010/main" val="4374313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lstStyle/>
          <a:p>
            <a:r>
              <a:rPr lang="en-US" dirty="0"/>
              <a:t>Copyright damages for the Use of AI</a:t>
            </a:r>
          </a:p>
        </p:txBody>
      </p:sp>
      <p:sp>
        <p:nvSpPr>
          <p:cNvPr id="3" name="Content Placeholder 2"/>
          <p:cNvSpPr>
            <a:spLocks noGrp="1"/>
          </p:cNvSpPr>
          <p:nvPr>
            <p:ph idx="1"/>
          </p:nvPr>
        </p:nvSpPr>
        <p:spPr>
          <a:xfrm>
            <a:off x="-304800" y="533400"/>
            <a:ext cx="9448800" cy="6477000"/>
          </a:xfrm>
        </p:spPr>
        <p:txBody>
          <a:bodyPr>
            <a:normAutofit fontScale="92500" lnSpcReduction="20000"/>
          </a:bodyPr>
          <a:lstStyle/>
          <a:p>
            <a:pPr marL="742950" lvl="1" indent="-285750">
              <a:spcAft>
                <a:spcPct val="30000"/>
              </a:spcAft>
              <a:buClr>
                <a:schemeClr val="tx2"/>
              </a:buClr>
              <a:buFontTx/>
              <a:buChar char="•"/>
              <a:defRPr/>
            </a:pPr>
            <a:r>
              <a:rPr lang="en-US" sz="1200" dirty="0">
                <a:effectLst>
                  <a:outerShdw blurRad="38100" dist="38100" dir="2700000" algn="tl">
                    <a:srgbClr val="000000"/>
                  </a:outerShdw>
                </a:effectLst>
                <a:latin typeface="Arial" charset="0"/>
              </a:rPr>
              <a:t>Copyright owners may elect actual or statutory damages at any time prior to a jury verdict</a:t>
            </a:r>
          </a:p>
          <a:p>
            <a:pPr marL="1200150" lvl="2" indent="-285750">
              <a:spcAft>
                <a:spcPct val="30000"/>
              </a:spcAft>
              <a:buClr>
                <a:schemeClr val="tx2"/>
              </a:buClr>
              <a:buFontTx/>
              <a:buChar char="•"/>
              <a:defRPr/>
            </a:pPr>
            <a:r>
              <a:rPr lang="en-US" sz="1200" dirty="0"/>
              <a:t>The amount of damages is determined by the jury if a jury trial is selected</a:t>
            </a:r>
          </a:p>
          <a:p>
            <a:pPr marL="742950" lvl="1" indent="-285750">
              <a:spcAft>
                <a:spcPct val="30000"/>
              </a:spcAft>
              <a:buClr>
                <a:schemeClr val="tx2"/>
              </a:buClr>
              <a:buFontTx/>
              <a:buChar char="•"/>
              <a:defRPr/>
            </a:pPr>
            <a:r>
              <a:rPr lang="en-US" sz="1200" dirty="0">
                <a:effectLst>
                  <a:outerShdw blurRad="38100" dist="38100" dir="2700000" algn="tl">
                    <a:srgbClr val="000000"/>
                  </a:outerShdw>
                </a:effectLst>
                <a:latin typeface="Arial" charset="0"/>
              </a:rPr>
              <a:t>Statutory damages (1 award per work infringed): </a:t>
            </a:r>
          </a:p>
          <a:p>
            <a:pPr marL="1143000" lvl="2" indent="-228600">
              <a:spcAft>
                <a:spcPct val="30000"/>
              </a:spcAft>
              <a:buClr>
                <a:schemeClr val="tx2"/>
              </a:buClr>
              <a:buFontTx/>
              <a:buChar char="•"/>
              <a:defRPr/>
            </a:pPr>
            <a:r>
              <a:rPr lang="en-US" sz="1200" dirty="0"/>
              <a:t>Usual range: $750-$30,000 </a:t>
            </a:r>
          </a:p>
          <a:p>
            <a:pPr marL="1143000" lvl="2" indent="-228600">
              <a:spcAft>
                <a:spcPct val="30000"/>
              </a:spcAft>
              <a:buClr>
                <a:schemeClr val="tx2"/>
              </a:buClr>
              <a:buFontTx/>
              <a:buChar char="•"/>
              <a:defRPr/>
            </a:pPr>
            <a:r>
              <a:rPr lang="en-US" sz="1200" dirty="0"/>
              <a:t>Increased to $150,000 if plaintiff proves willfulness </a:t>
            </a:r>
          </a:p>
          <a:p>
            <a:pPr marL="1143000" lvl="2" indent="-228600">
              <a:spcAft>
                <a:spcPct val="30000"/>
              </a:spcAft>
              <a:buClr>
                <a:schemeClr val="tx2"/>
              </a:buClr>
              <a:buFontTx/>
              <a:buChar char="•"/>
              <a:defRPr/>
            </a:pPr>
            <a:r>
              <a:rPr lang="en-US" sz="1200" dirty="0"/>
              <a:t>Decreased  to $200 if the defendant proves innocence</a:t>
            </a:r>
          </a:p>
          <a:p>
            <a:pPr marL="742950" lvl="1" indent="-285750">
              <a:spcAft>
                <a:spcPct val="30000"/>
              </a:spcAft>
              <a:buClr>
                <a:schemeClr val="tx2"/>
              </a:buClr>
              <a:buFontTx/>
              <a:buChar char="•"/>
              <a:defRPr/>
            </a:pPr>
            <a:r>
              <a:rPr lang="en-US" sz="1200" dirty="0">
                <a:effectLst>
                  <a:outerShdw blurRad="38100" dist="38100" dir="2700000" algn="tl">
                    <a:srgbClr val="000000"/>
                  </a:outerShdw>
                </a:effectLst>
                <a:latin typeface="Arial" charset="0"/>
              </a:rPr>
              <a:t>Actual Damages:</a:t>
            </a:r>
            <a:r>
              <a:rPr lang="en-US" sz="1300" dirty="0">
                <a:effectLst>
                  <a:outerShdw blurRad="38100" dist="38100" dir="2700000" algn="tl">
                    <a:srgbClr val="000000"/>
                  </a:outerShdw>
                </a:effectLst>
                <a:latin typeface="Arial" charset="0"/>
              </a:rPr>
              <a:t> </a:t>
            </a:r>
          </a:p>
          <a:p>
            <a:pPr marL="1143000" lvl="2" indent="-228600">
              <a:spcAft>
                <a:spcPct val="30000"/>
              </a:spcAft>
              <a:buClr>
                <a:schemeClr val="tx2"/>
              </a:buClr>
              <a:buFontTx/>
              <a:buChar char="•"/>
              <a:defRPr/>
            </a:pPr>
            <a:r>
              <a:rPr lang="en-US" sz="1200" dirty="0"/>
              <a:t>Actual damages suffered as a result of the infringement and, to the extent not duplicative,</a:t>
            </a:r>
          </a:p>
          <a:p>
            <a:pPr marL="1143000" lvl="2" indent="-228600">
              <a:spcAft>
                <a:spcPct val="30000"/>
              </a:spcAft>
              <a:buClr>
                <a:schemeClr val="tx2"/>
              </a:buClr>
              <a:buFontTx/>
              <a:buChar char="•"/>
              <a:defRPr/>
            </a:pPr>
            <a:r>
              <a:rPr lang="en-US" sz="1200" dirty="0"/>
              <a:t>Defendant’s wrongful profits attributable to the infringement </a:t>
            </a:r>
          </a:p>
          <a:p>
            <a:pPr marL="1600200" lvl="3" indent="-228600">
              <a:spcAft>
                <a:spcPct val="30000"/>
              </a:spcAft>
              <a:buClr>
                <a:schemeClr val="tx2"/>
              </a:buClr>
              <a:buFontTx/>
              <a:buChar char="•"/>
              <a:defRPr/>
            </a:pPr>
            <a:r>
              <a:rPr lang="en-US" sz="1200" dirty="0"/>
              <a:t>May include indirect (or noninfringing) profits attributable to the infringement.</a:t>
            </a:r>
          </a:p>
          <a:p>
            <a:pPr marL="742950" lvl="1" indent="-285750">
              <a:spcAft>
                <a:spcPct val="30000"/>
              </a:spcAft>
              <a:buClr>
                <a:schemeClr val="tx2"/>
              </a:buClr>
              <a:buFontTx/>
              <a:buChar char="•"/>
              <a:defRPr/>
            </a:pPr>
            <a:r>
              <a:rPr lang="en-US" sz="1200" dirty="0">
                <a:effectLst>
                  <a:outerShdw blurRad="38100" dist="38100" dir="2700000" algn="tl">
                    <a:srgbClr val="000000"/>
                  </a:outerShdw>
                </a:effectLst>
                <a:latin typeface="Arial" charset="0"/>
              </a:rPr>
              <a:t>Timely Registration:</a:t>
            </a:r>
            <a:r>
              <a:rPr lang="en-US" sz="1300" dirty="0">
                <a:effectLst>
                  <a:outerShdw blurRad="38100" dist="38100" dir="2700000" algn="tl">
                    <a:srgbClr val="000000"/>
                  </a:outerShdw>
                </a:effectLst>
                <a:latin typeface="Arial" charset="0"/>
              </a:rPr>
              <a:t> </a:t>
            </a:r>
          </a:p>
          <a:p>
            <a:pPr marL="1200150" lvl="2" indent="-285750">
              <a:spcAft>
                <a:spcPct val="30000"/>
              </a:spcAft>
              <a:buClr>
                <a:schemeClr val="tx2"/>
              </a:buClr>
              <a:buFontTx/>
              <a:buChar char="•"/>
              <a:defRPr/>
            </a:pPr>
            <a:r>
              <a:rPr lang="en-US" sz="1200" dirty="0"/>
              <a:t>Statutory damages and attorneys fees are not recoverable if a plaintiff failed to timely register its work (but actual damages and injunctive relief may be available)</a:t>
            </a:r>
          </a:p>
          <a:p>
            <a:pPr marL="1657350" lvl="3" indent="-285750">
              <a:spcAft>
                <a:spcPct val="30000"/>
              </a:spcAft>
              <a:buClr>
                <a:schemeClr val="tx2"/>
              </a:buClr>
              <a:buFontTx/>
              <a:buChar char="•"/>
              <a:defRPr/>
            </a:pPr>
            <a:r>
              <a:rPr lang="en-US" sz="1200" dirty="0"/>
              <a:t>A registration certificate is deemed sufficient even if it contains inaccurate information unless (a) the inaccurate information was included on the application with knowledge that it was inaccurate, and (b) the inaccuracy, if known, would have caused the Registrar of Copyrights to refuse registration. </a:t>
            </a:r>
            <a:r>
              <a:rPr lang="en-US" altLang="en-US" sz="1200" i="1" dirty="0" err="1">
                <a:solidFill>
                  <a:prstClr val="white"/>
                </a:solidFill>
              </a:rPr>
              <a:t>Unicolors</a:t>
            </a:r>
            <a:r>
              <a:rPr lang="en-US" altLang="en-US" sz="1200" i="1" dirty="0">
                <a:solidFill>
                  <a:prstClr val="white"/>
                </a:solidFill>
              </a:rPr>
              <a:t>, Inc. v. H&amp;M </a:t>
            </a:r>
            <a:r>
              <a:rPr lang="en-US" altLang="en-US" sz="1200" i="1" dirty="0" err="1">
                <a:solidFill>
                  <a:prstClr val="white"/>
                </a:solidFill>
              </a:rPr>
              <a:t>Hennes</a:t>
            </a:r>
            <a:r>
              <a:rPr lang="en-US" altLang="en-US" sz="1200" i="1" dirty="0">
                <a:solidFill>
                  <a:prstClr val="white"/>
                </a:solidFill>
              </a:rPr>
              <a:t> &amp; </a:t>
            </a:r>
            <a:r>
              <a:rPr lang="en-US" altLang="en-US" sz="1200" i="1" dirty="0" err="1">
                <a:solidFill>
                  <a:prstClr val="white"/>
                </a:solidFill>
              </a:rPr>
              <a:t>Mauritz</a:t>
            </a:r>
            <a:r>
              <a:rPr lang="en-US" altLang="en-US" sz="1200" i="1" dirty="0">
                <a:solidFill>
                  <a:prstClr val="white"/>
                </a:solidFill>
              </a:rPr>
              <a:t>, LP</a:t>
            </a:r>
            <a:r>
              <a:rPr lang="en-US" altLang="en-US" sz="1200" dirty="0">
                <a:solidFill>
                  <a:prstClr val="white"/>
                </a:solidFill>
              </a:rPr>
              <a:t>, 595 U.S. 178 (2022) </a:t>
            </a:r>
            <a:endParaRPr lang="en-US" sz="1200" dirty="0"/>
          </a:p>
          <a:p>
            <a:pPr marL="742950" lvl="1" indent="-285750">
              <a:spcAft>
                <a:spcPct val="30000"/>
              </a:spcAft>
              <a:buClr>
                <a:schemeClr val="tx2"/>
              </a:buClr>
              <a:buFontTx/>
              <a:buChar char="•"/>
              <a:defRPr/>
            </a:pPr>
            <a:r>
              <a:rPr lang="en-US" sz="1200" dirty="0">
                <a:effectLst>
                  <a:outerShdw blurRad="38100" dist="38100" dir="2700000" algn="tl">
                    <a:srgbClr val="000000"/>
                  </a:outerShdw>
                </a:effectLst>
                <a:latin typeface="Arial" charset="0"/>
              </a:rPr>
              <a:t>Timing – Damages for 3 years prior to filing suit</a:t>
            </a:r>
          </a:p>
          <a:p>
            <a:pPr marL="1200150" lvl="2" indent="-285750">
              <a:spcAft>
                <a:spcPct val="30000"/>
              </a:spcAft>
              <a:buClr>
                <a:schemeClr val="tx2"/>
              </a:buClr>
              <a:buFontTx/>
              <a:buChar char="•"/>
              <a:defRPr/>
            </a:pPr>
            <a:r>
              <a:rPr lang="en-US" sz="1200" i="1" dirty="0" err="1">
                <a:effectLst>
                  <a:outerShdw blurRad="38100" dist="38100" dir="2700000" algn="tl">
                    <a:srgbClr val="000000"/>
                  </a:outerShdw>
                </a:effectLst>
                <a:latin typeface="Arial" charset="0"/>
              </a:rPr>
              <a:t>Petrella</a:t>
            </a:r>
            <a:r>
              <a:rPr lang="en-US" sz="1200" i="1" dirty="0">
                <a:effectLst>
                  <a:outerShdw blurRad="38100" dist="38100" dir="2700000" algn="tl">
                    <a:srgbClr val="000000"/>
                  </a:outerShdw>
                </a:effectLst>
                <a:latin typeface="Arial" charset="0"/>
              </a:rPr>
              <a:t> v. Metro-Goldwyn-Mayer, Inc</a:t>
            </a:r>
            <a:r>
              <a:rPr lang="en-US" sz="1200" dirty="0">
                <a:effectLst>
                  <a:outerShdw blurRad="38100" dist="38100" dir="2700000" algn="tl">
                    <a:srgbClr val="000000"/>
                  </a:outerShdw>
                </a:effectLst>
                <a:latin typeface="Arial" charset="0"/>
              </a:rPr>
              <a:t>., 572 U.S. 663 (2014).</a:t>
            </a:r>
          </a:p>
          <a:p>
            <a:pPr marL="1200150" lvl="2" indent="-285750">
              <a:spcAft>
                <a:spcPct val="30000"/>
              </a:spcAft>
              <a:buClr>
                <a:schemeClr val="tx2"/>
              </a:buClr>
              <a:buFontTx/>
              <a:buChar char="•"/>
              <a:defRPr/>
            </a:pPr>
            <a:r>
              <a:rPr lang="en-US" sz="1200" dirty="0">
                <a:effectLst>
                  <a:outerShdw blurRad="38100" dist="38100" dir="2700000" algn="tl">
                    <a:srgbClr val="000000"/>
                  </a:outerShdw>
                </a:effectLst>
                <a:latin typeface="Arial" charset="0"/>
              </a:rPr>
              <a:t>Except where the discovery rule applies: </a:t>
            </a:r>
            <a:r>
              <a:rPr lang="en-US" sz="1200" i="1" dirty="0">
                <a:effectLst>
                  <a:outerShdw blurRad="38100" dist="38100" dir="2700000" algn="tl">
                    <a:srgbClr val="000000"/>
                  </a:outerShdw>
                </a:effectLst>
                <a:latin typeface="Arial" charset="0"/>
              </a:rPr>
              <a:t>Starz Entertainment, LLC v. MGM Domestic Television Distribution, LLC, </a:t>
            </a:r>
            <a:r>
              <a:rPr lang="en-US" sz="1200" dirty="0">
                <a:effectLst>
                  <a:outerShdw blurRad="38100" dist="38100" dir="2700000" algn="tl">
                    <a:srgbClr val="000000"/>
                  </a:outerShdw>
                </a:effectLst>
                <a:latin typeface="Arial" charset="0"/>
              </a:rPr>
              <a:t>39 F.4th 1236 (9th Cir. 2022); </a:t>
            </a:r>
            <a:r>
              <a:rPr lang="en-US" sz="1200" i="1" dirty="0" err="1">
                <a:effectLst>
                  <a:outerShdw blurRad="38100" dist="38100" dir="2700000" algn="tl">
                    <a:srgbClr val="000000"/>
                  </a:outerShdw>
                </a:effectLst>
                <a:latin typeface="Arial" charset="0"/>
              </a:rPr>
              <a:t>Nealy</a:t>
            </a:r>
            <a:r>
              <a:rPr lang="en-US" sz="1200" i="1" dirty="0">
                <a:effectLst>
                  <a:outerShdw blurRad="38100" dist="38100" dir="2700000" algn="tl">
                    <a:srgbClr val="000000"/>
                  </a:outerShdw>
                </a:effectLst>
                <a:latin typeface="Arial" charset="0"/>
              </a:rPr>
              <a:t> v. Warner Chappell Music, Inc</a:t>
            </a:r>
            <a:r>
              <a:rPr lang="en-US" sz="1200" dirty="0">
                <a:effectLst>
                  <a:outerShdw blurRad="38100" dist="38100" dir="2700000" algn="tl">
                    <a:srgbClr val="000000"/>
                  </a:outerShdw>
                </a:effectLst>
                <a:latin typeface="Arial" charset="0"/>
              </a:rPr>
              <a:t>., _ F.4th _, 2023 WL 2230267 (11th Cir. Feb. 27, 2023) </a:t>
            </a:r>
          </a:p>
          <a:p>
            <a:pPr marL="742950" lvl="1" indent="-285750">
              <a:spcAft>
                <a:spcPct val="30000"/>
              </a:spcAft>
              <a:buClr>
                <a:schemeClr val="tx2"/>
              </a:buClr>
              <a:buFontTx/>
              <a:buChar char="•"/>
              <a:defRPr/>
            </a:pPr>
            <a:r>
              <a:rPr lang="en-US" sz="1200" dirty="0">
                <a:effectLst>
                  <a:outerShdw blurRad="38100" dist="38100" dir="2700000" algn="tl">
                    <a:srgbClr val="000000"/>
                  </a:outerShdw>
                </a:effectLst>
                <a:latin typeface="Arial" charset="0"/>
              </a:rPr>
              <a:t>Attorneys’ fees: </a:t>
            </a:r>
          </a:p>
          <a:p>
            <a:pPr marL="1200150" lvl="2" indent="-285750">
              <a:spcAft>
                <a:spcPct val="30000"/>
              </a:spcAft>
              <a:buClr>
                <a:schemeClr val="tx2"/>
              </a:buClr>
              <a:buFontTx/>
              <a:buChar char="•"/>
              <a:defRPr/>
            </a:pPr>
            <a:r>
              <a:rPr lang="en-US" sz="1200" dirty="0"/>
              <a:t>Reasonable attorneys’ fees, where a copyright has been timely registered, may be awarded to the prevailing party as part of the costs of a case; the decision to award fees is in the sound discretion of the court </a:t>
            </a:r>
          </a:p>
          <a:p>
            <a:pPr marL="1200150" lvl="2" indent="-285750">
              <a:spcAft>
                <a:spcPct val="30000"/>
              </a:spcAft>
              <a:buClr>
                <a:schemeClr val="tx2"/>
              </a:buClr>
              <a:buFontTx/>
              <a:buChar char="•"/>
              <a:defRPr/>
            </a:pPr>
            <a:r>
              <a:rPr lang="en-US" sz="1100" i="1" dirty="0" err="1"/>
              <a:t>Fogerty</a:t>
            </a:r>
            <a:r>
              <a:rPr lang="en-US" sz="1100" i="1" dirty="0"/>
              <a:t> v. Fantasy, Inc</a:t>
            </a:r>
            <a:r>
              <a:rPr lang="en-US" sz="1100" dirty="0"/>
              <a:t>., 510 U.S. 517, 543 n.19 (1994) </a:t>
            </a:r>
          </a:p>
          <a:p>
            <a:pPr marL="1657350" lvl="3" indent="-285750">
              <a:spcAft>
                <a:spcPct val="30000"/>
              </a:spcAft>
              <a:buClr>
                <a:schemeClr val="tx2"/>
              </a:buClr>
              <a:buFontTx/>
              <a:buChar char="•"/>
              <a:defRPr/>
            </a:pPr>
            <a:r>
              <a:rPr lang="en-US" sz="800" dirty="0"/>
              <a:t>Frivolousness</a:t>
            </a:r>
          </a:p>
          <a:p>
            <a:pPr marL="1657350" lvl="3" indent="-285750">
              <a:spcAft>
                <a:spcPct val="30000"/>
              </a:spcAft>
              <a:buClr>
                <a:schemeClr val="tx2"/>
              </a:buClr>
              <a:buFontTx/>
              <a:buChar char="•"/>
              <a:defRPr/>
            </a:pPr>
            <a:r>
              <a:rPr lang="en-US" sz="800" dirty="0"/>
              <a:t>Motivation</a:t>
            </a:r>
          </a:p>
          <a:p>
            <a:pPr marL="1657350" lvl="3" indent="-285750">
              <a:spcAft>
                <a:spcPct val="30000"/>
              </a:spcAft>
              <a:buClr>
                <a:schemeClr val="tx2"/>
              </a:buClr>
              <a:buFontTx/>
              <a:buChar char="•"/>
              <a:defRPr/>
            </a:pPr>
            <a:r>
              <a:rPr lang="en-US" sz="800" dirty="0"/>
              <a:t>Objective unreasonableness (both in the factual and legal components of a case)</a:t>
            </a:r>
          </a:p>
          <a:p>
            <a:pPr marL="1657350" lvl="3" indent="-285750">
              <a:spcAft>
                <a:spcPct val="30000"/>
              </a:spcAft>
              <a:buClr>
                <a:schemeClr val="tx2"/>
              </a:buClr>
              <a:buFontTx/>
              <a:buChar char="•"/>
              <a:defRPr/>
            </a:pPr>
            <a:r>
              <a:rPr lang="en-US" sz="800" dirty="0"/>
              <a:t>The need in particular circumstances to advance considerations of compensation and deterrence</a:t>
            </a:r>
          </a:p>
          <a:p>
            <a:pPr marL="1200150" lvl="2" indent="-285750">
              <a:spcAft>
                <a:spcPct val="30000"/>
              </a:spcAft>
              <a:buClr>
                <a:schemeClr val="tx2"/>
              </a:buClr>
              <a:buFontTx/>
              <a:buChar char="•"/>
              <a:defRPr/>
            </a:pPr>
            <a:r>
              <a:rPr lang="en-US" sz="1100" i="1" dirty="0" err="1"/>
              <a:t>Kirtsaeng</a:t>
            </a:r>
            <a:r>
              <a:rPr lang="en-US" sz="1100" i="1" dirty="0"/>
              <a:t> v. John Wiley &amp; Sons, Inc</a:t>
            </a:r>
            <a:r>
              <a:rPr lang="en-US" sz="1100" dirty="0"/>
              <a:t>., 579 U.S. 197 (2016)</a:t>
            </a:r>
          </a:p>
          <a:p>
            <a:pPr marL="1657350" lvl="3" indent="-285750">
              <a:spcAft>
                <a:spcPct val="30000"/>
              </a:spcAft>
              <a:buClr>
                <a:schemeClr val="tx2"/>
              </a:buClr>
              <a:buFontTx/>
              <a:buChar char="•"/>
              <a:defRPr/>
            </a:pPr>
            <a:r>
              <a:rPr lang="en-US" sz="800" dirty="0"/>
              <a:t>A court should give substantial weight to the objective reasonableness of the losing party’s position (while an important factor it is not controlling)</a:t>
            </a:r>
          </a:p>
          <a:p>
            <a:pPr marL="1657350" lvl="3" indent="-285750">
              <a:spcAft>
                <a:spcPct val="30000"/>
              </a:spcAft>
              <a:buClr>
                <a:schemeClr val="tx2"/>
              </a:buClr>
              <a:buFontTx/>
              <a:buChar char="•"/>
              <a:defRPr/>
            </a:pPr>
            <a:r>
              <a:rPr lang="en-US" sz="800" dirty="0"/>
              <a:t>A district court may not award fees to a prevailing plaintiff as a matter or course</a:t>
            </a:r>
          </a:p>
          <a:p>
            <a:pPr marL="1657350" lvl="3" indent="-285750">
              <a:spcAft>
                <a:spcPct val="30000"/>
              </a:spcAft>
              <a:buClr>
                <a:schemeClr val="tx2"/>
              </a:buClr>
              <a:buFontTx/>
              <a:buChar char="•"/>
              <a:defRPr/>
            </a:pPr>
            <a:r>
              <a:rPr lang="en-US" sz="800" dirty="0"/>
              <a:t>A district court may not treat prevailing plaintiffs and prevailing defendants differently (both should be encouraged to litigate meritorious claims or defenses)</a:t>
            </a:r>
          </a:p>
          <a:p>
            <a:pPr marL="1657350" lvl="3" indent="-285750">
              <a:spcAft>
                <a:spcPct val="30000"/>
              </a:spcAft>
              <a:buClr>
                <a:schemeClr val="tx2"/>
              </a:buClr>
              <a:buFontTx/>
              <a:buChar char="•"/>
              <a:defRPr/>
            </a:pPr>
            <a:r>
              <a:rPr lang="en-US" sz="800" dirty="0"/>
              <a:t>A court must look at the totality of the circumstances of a case</a:t>
            </a:r>
          </a:p>
          <a:p>
            <a:pPr marL="742950" lvl="1" indent="-285750">
              <a:spcAft>
                <a:spcPct val="30000"/>
              </a:spcAft>
              <a:buClr>
                <a:schemeClr val="tx2"/>
              </a:buClr>
              <a:buFontTx/>
              <a:buChar char="•"/>
              <a:defRPr/>
            </a:pPr>
            <a:endParaRPr lang="en-US" sz="1000" dirty="0"/>
          </a:p>
          <a:p>
            <a:endParaRPr lang="en-US" dirty="0"/>
          </a:p>
        </p:txBody>
      </p:sp>
      <p:sp>
        <p:nvSpPr>
          <p:cNvPr id="4" name="Slide Number Placeholder 3"/>
          <p:cNvSpPr>
            <a:spLocks noGrp="1"/>
          </p:cNvSpPr>
          <p:nvPr>
            <p:ph type="sldNum" sz="quarter" idx="12"/>
          </p:nvPr>
        </p:nvSpPr>
        <p:spPr/>
        <p:txBody>
          <a:bodyPr/>
          <a:lstStyle/>
          <a:p>
            <a:pPr>
              <a:defRPr/>
            </a:pPr>
            <a:fld id="{935EEA4C-F6D6-48BA-9035-8EBF66AC8CBE}" type="slidenum">
              <a:rPr lang="en-US" smtClean="0"/>
              <a:t>21</a:t>
            </a:fld>
            <a:endParaRPr lang="en-US" dirty="0"/>
          </a:p>
        </p:txBody>
      </p:sp>
    </p:spTree>
    <p:extLst>
      <p:ext uri="{BB962C8B-B14F-4D97-AF65-F5344CB8AC3E}">
        <p14:creationId xmlns:p14="http://schemas.microsoft.com/office/powerpoint/2010/main" val="30495518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dirty="0">
              <a:ln>
                <a:noFill/>
              </a:ln>
              <a:solidFill>
                <a:prstClr val="white"/>
              </a:solidFill>
              <a:effectLst/>
              <a:uLnTx/>
              <a:uFillTx/>
              <a:latin typeface="Arial" pitchFamily="34" charset="0"/>
              <a:ea typeface="+mn-ea"/>
              <a:cs typeface="Arial" pitchFamily="34" charset="0"/>
            </a:endParaRPr>
          </a:p>
        </p:txBody>
      </p:sp>
      <p:sp>
        <p:nvSpPr>
          <p:cNvPr id="5028868" name="Rectangle 4"/>
          <p:cNvSpPr>
            <a:spLocks noGrp="1" noRot="1" noChangeArrowheads="1"/>
          </p:cNvSpPr>
          <p:nvPr>
            <p:ph type="ctrTitle"/>
          </p:nvPr>
        </p:nvSpPr>
        <p:spPr>
          <a:xfrm>
            <a:off x="685800" y="1524000"/>
            <a:ext cx="7772400" cy="3200400"/>
          </a:xfrm>
          <a:ln>
            <a:solidFill>
              <a:schemeClr val="tx1"/>
            </a:solidFill>
          </a:ln>
        </p:spPr>
        <p:txBody>
          <a:bodyPr lIns="92075" tIns="46038" rIns="92075" bIns="46038">
            <a:noAutofit/>
          </a:bodyPr>
          <a:lstStyle/>
          <a:p>
            <a:pPr eaLnBrk="1" hangingPunct="1">
              <a:defRPr/>
            </a:pPr>
            <a:r>
              <a:rPr lang="en-US" sz="6000" dirty="0"/>
              <a:t>AI, Copyright </a:t>
            </a:r>
            <a:br>
              <a:rPr lang="en-US" sz="6000" dirty="0"/>
            </a:br>
            <a:r>
              <a:rPr lang="en-US" sz="6000" dirty="0"/>
              <a:t>fair use AND THE </a:t>
            </a:r>
            <a:r>
              <a:rPr lang="en-US" sz="6000" i="1" dirty="0"/>
              <a:t>WARHOL </a:t>
            </a:r>
            <a:r>
              <a:rPr lang="en-US" sz="6000" dirty="0"/>
              <a:t>CASE</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50000"/>
              </a:spcBef>
              <a:spcAft>
                <a:spcPct val="0"/>
              </a:spcAft>
              <a:buClrTx/>
              <a:buSzTx/>
              <a:buFontTx/>
              <a:buNone/>
              <a:tabLst/>
              <a:defRPr/>
            </a:pPr>
            <a:endParaRPr kumimoji="0" lang="en-US" altLang="en-US" sz="1600" b="1" i="0" u="none" strike="noStrike" kern="1200" cap="none" spc="0" normalizeH="0" baseline="0" noProof="0" dirty="0">
              <a:ln>
                <a:noFill/>
              </a:ln>
              <a:solidFill>
                <a:srgbClr val="1F497D"/>
              </a:solidFill>
              <a:effectLst/>
              <a:uLnTx/>
              <a:uFillTx/>
              <a:latin typeface="HelveticaNeue LT 55 Roman"/>
              <a:ea typeface="+mn-ea"/>
              <a:cs typeface="Arial" pitchFamily="34" charset="0"/>
            </a:endParaRPr>
          </a:p>
        </p:txBody>
      </p:sp>
    </p:spTree>
    <p:extLst>
      <p:ext uri="{BB962C8B-B14F-4D97-AF65-F5344CB8AC3E}">
        <p14:creationId xmlns:p14="http://schemas.microsoft.com/office/powerpoint/2010/main" val="11246493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2"/>
          <p:cNvSpPr>
            <a:spLocks noGrp="1"/>
          </p:cNvSpPr>
          <p:nvPr>
            <p:ph type="title"/>
          </p:nvPr>
        </p:nvSpPr>
        <p:spPr>
          <a:xfrm>
            <a:off x="818347" y="76200"/>
            <a:ext cx="7511473" cy="457200"/>
          </a:xfrm>
        </p:spPr>
        <p:txBody>
          <a:bodyPr>
            <a:normAutofit fontScale="90000"/>
          </a:bodyPr>
          <a:lstStyle/>
          <a:p>
            <a:pPr eaLnBrk="1" hangingPunct="1"/>
            <a:r>
              <a:rPr lang="en-US" altLang="en-US" dirty="0"/>
              <a:t>Copyright Fair Use  </a:t>
            </a:r>
          </a:p>
        </p:txBody>
      </p:sp>
      <p:sp>
        <p:nvSpPr>
          <p:cNvPr id="43010" name="Content Placeholder 1"/>
          <p:cNvSpPr>
            <a:spLocks noGrp="1"/>
          </p:cNvSpPr>
          <p:nvPr>
            <p:ph idx="1"/>
          </p:nvPr>
        </p:nvSpPr>
        <p:spPr>
          <a:xfrm>
            <a:off x="228600" y="533400"/>
            <a:ext cx="8686800" cy="6324599"/>
          </a:xfrm>
        </p:spPr>
        <p:txBody>
          <a:bodyPr>
            <a:normAutofit fontScale="62500" lnSpcReduction="20000"/>
          </a:bodyPr>
          <a:lstStyle/>
          <a:p>
            <a:r>
              <a:rPr lang="en-US" altLang="en-US" sz="2500" dirty="0"/>
              <a:t>Multipart balancing test available when a work is used “for purposes such as criticism, comment, news reporting, teaching . . . Scholarship or research”</a:t>
            </a:r>
          </a:p>
          <a:p>
            <a:pPr lvl="1"/>
            <a:r>
              <a:rPr lang="en-US" altLang="en-US" sz="2000" dirty="0"/>
              <a:t>Courts must consider:</a:t>
            </a:r>
          </a:p>
          <a:p>
            <a:pPr lvl="2">
              <a:spcAft>
                <a:spcPct val="0"/>
              </a:spcAft>
            </a:pPr>
            <a:r>
              <a:rPr lang="en-US" altLang="en-US" sz="2500" dirty="0"/>
              <a:t>The purpose and character of the use, including whether it is of a commercial nature or is for nonprofit educational purposes;</a:t>
            </a:r>
          </a:p>
          <a:p>
            <a:pPr lvl="3">
              <a:spcAft>
                <a:spcPct val="0"/>
              </a:spcAft>
            </a:pPr>
            <a:r>
              <a:rPr lang="en-US" altLang="en-US" sz="1600" dirty="0"/>
              <a:t>Commercial</a:t>
            </a:r>
          </a:p>
          <a:p>
            <a:pPr lvl="3">
              <a:spcAft>
                <a:spcPct val="0"/>
              </a:spcAft>
            </a:pPr>
            <a:r>
              <a:rPr lang="en-US" altLang="en-US" sz="1600" dirty="0"/>
              <a:t>Transformative </a:t>
            </a:r>
          </a:p>
          <a:p>
            <a:pPr lvl="2">
              <a:spcAft>
                <a:spcPct val="0"/>
              </a:spcAft>
            </a:pPr>
            <a:r>
              <a:rPr lang="en-US" altLang="en-US" sz="2500" dirty="0"/>
              <a:t>The nature of the work (creative works are closer to the core of intended copyright protection than informational or functional works)</a:t>
            </a:r>
          </a:p>
          <a:p>
            <a:pPr lvl="2">
              <a:spcAft>
                <a:spcPct val="0"/>
              </a:spcAft>
            </a:pPr>
            <a:r>
              <a:rPr lang="en-US" altLang="en-US" sz="2500" dirty="0"/>
              <a:t>The amount and substantiality of the portion used in related to the copyrighted work as a whole</a:t>
            </a:r>
          </a:p>
          <a:p>
            <a:pPr lvl="2">
              <a:spcAft>
                <a:spcPct val="0"/>
              </a:spcAft>
            </a:pPr>
            <a:r>
              <a:rPr lang="en-US" altLang="en-US" sz="2500" dirty="0"/>
              <a:t>The effect of the use upon the potential market for or value of the copyrighted work </a:t>
            </a:r>
          </a:p>
          <a:p>
            <a:pPr lvl="1"/>
            <a:r>
              <a:rPr lang="en-US" altLang="en-US" sz="2900" dirty="0"/>
              <a:t>Courts may consider other criteria</a:t>
            </a:r>
          </a:p>
          <a:p>
            <a:pPr lvl="1"/>
            <a:r>
              <a:rPr lang="en-US" altLang="en-US" sz="2000" dirty="0"/>
              <a:t>VCR recordings </a:t>
            </a:r>
          </a:p>
          <a:p>
            <a:pPr lvl="2"/>
            <a:r>
              <a:rPr lang="en-US" altLang="en-US" sz="2500" i="1" dirty="0"/>
              <a:t>Sony Corp. of America v. Universal City Studios, Inc</a:t>
            </a:r>
            <a:r>
              <a:rPr lang="en-US" altLang="en-US" sz="2500" dirty="0"/>
              <a:t>., 464 U.S. 417 (1984)</a:t>
            </a:r>
            <a:endParaRPr lang="en-US" altLang="en-US" dirty="0"/>
          </a:p>
          <a:p>
            <a:pPr lvl="1"/>
            <a:r>
              <a:rPr lang="en-US" altLang="en-US" sz="2000" dirty="0"/>
              <a:t>For security research: </a:t>
            </a:r>
            <a:r>
              <a:rPr lang="en-US" altLang="en-US" sz="2000" i="1" dirty="0"/>
              <a:t>Apple Inc. v. Corellium, LLC</a:t>
            </a:r>
            <a:r>
              <a:rPr lang="en-US" altLang="en-US" sz="2000" dirty="0"/>
              <a:t>, 510 F. Supp. 3d 1269, 1285-92 (S.D. Fla. 2020)  </a:t>
            </a:r>
          </a:p>
          <a:p>
            <a:pPr lvl="1"/>
            <a:r>
              <a:rPr lang="en-US" altLang="en-US" sz="2000" dirty="0"/>
              <a:t>Data mining/ Google books</a:t>
            </a:r>
          </a:p>
          <a:p>
            <a:pPr lvl="2">
              <a:defRPr/>
            </a:pPr>
            <a:r>
              <a:rPr lang="en-US" sz="2500" i="1" dirty="0"/>
              <a:t>Author’s Guild, Inc. v. HathiTrust, </a:t>
            </a:r>
            <a:r>
              <a:rPr lang="en-US" sz="2500" dirty="0"/>
              <a:t>755 F.3d 87 (2d Cir. 2014)</a:t>
            </a:r>
          </a:p>
          <a:p>
            <a:pPr lvl="2">
              <a:defRPr/>
            </a:pPr>
            <a:r>
              <a:rPr lang="en-US" sz="2500" i="1" dirty="0"/>
              <a:t>Author’s Guild, Inc. v. Google Inc., </a:t>
            </a:r>
            <a:r>
              <a:rPr lang="en-US" sz="2500" dirty="0"/>
              <a:t>804 F.3d 202 (2d Cir. 2015), </a:t>
            </a:r>
            <a:r>
              <a:rPr lang="en-US" sz="2500" i="1" dirty="0"/>
              <a:t>cert. denied</a:t>
            </a:r>
            <a:r>
              <a:rPr lang="en-US" sz="2500" dirty="0"/>
              <a:t>, 578 U.S. 941 (2016)</a:t>
            </a:r>
            <a:r>
              <a:rPr lang="en-US" altLang="en-US" sz="2500" dirty="0"/>
              <a:t>  </a:t>
            </a:r>
          </a:p>
          <a:p>
            <a:pPr lvl="1"/>
            <a:r>
              <a:rPr lang="en-US" altLang="en-US" sz="2000" dirty="0"/>
              <a:t>Use in connection with criticism</a:t>
            </a:r>
          </a:p>
          <a:p>
            <a:pPr lvl="2"/>
            <a:r>
              <a:rPr lang="en-US" altLang="en-US" sz="2500" i="1" dirty="0"/>
              <a:t>Katz v. Google, Inc</a:t>
            </a:r>
            <a:r>
              <a:rPr lang="en-US" altLang="en-US" sz="2500" u="sng" dirty="0"/>
              <a:t>.</a:t>
            </a:r>
            <a:r>
              <a:rPr lang="en-US" altLang="en-US" sz="2500" dirty="0"/>
              <a:t>, 802 F.3d 1178 (11th Cir. 2015)</a:t>
            </a:r>
          </a:p>
          <a:p>
            <a:pPr>
              <a:buClr>
                <a:prstClr val="white"/>
              </a:buClr>
            </a:pPr>
            <a:r>
              <a:rPr lang="en-US" altLang="en-US" sz="2300" i="1" dirty="0"/>
              <a:t>Google LLC v. Oracle America, Inc</a:t>
            </a:r>
            <a:r>
              <a:rPr lang="en-US" altLang="en-US" sz="2300" dirty="0"/>
              <a:t>., 141 S. Ct. 1183 (2021) (6-2) (Breyer)</a:t>
            </a:r>
          </a:p>
          <a:p>
            <a:pPr lvl="1">
              <a:buClr>
                <a:prstClr val="white"/>
              </a:buClr>
            </a:pPr>
            <a:r>
              <a:rPr lang="en-US" altLang="en-US" sz="2000" dirty="0"/>
              <a:t>Google’s reimplementation of 37 of 166 of Java SE application programming interfaces (APIs) in the Android mobile operating system was a fair use</a:t>
            </a:r>
          </a:p>
          <a:p>
            <a:pPr lvl="1">
              <a:buClr>
                <a:prstClr val="white"/>
              </a:buClr>
            </a:pPr>
            <a:r>
              <a:rPr lang="en-US" altLang="en-US" sz="2000" dirty="0"/>
              <a:t>Declined to address software copyrightability but provided some guidance</a:t>
            </a:r>
            <a:endParaRPr lang="en-US" altLang="en-US" sz="1600" u="sng" dirty="0"/>
          </a:p>
          <a:p>
            <a:pPr>
              <a:buClr>
                <a:prstClr val="white"/>
              </a:buClr>
            </a:pPr>
            <a:r>
              <a:rPr lang="en-US" i="1" dirty="0"/>
              <a:t>Andy Warhol Foundation for the Visual Arts, Inc. v. Goldsmith</a:t>
            </a:r>
            <a:r>
              <a:rPr lang="en-US" dirty="0"/>
              <a:t>, 598 U.S. 508 (2023)</a:t>
            </a:r>
          </a:p>
        </p:txBody>
      </p:sp>
    </p:spTree>
    <p:extLst>
      <p:ext uri="{BB962C8B-B14F-4D97-AF65-F5344CB8AC3E}">
        <p14:creationId xmlns:p14="http://schemas.microsoft.com/office/powerpoint/2010/main" val="30582768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90600"/>
            <a:ext cx="9067800" cy="45719"/>
          </a:xfrm>
        </p:spPr>
        <p:txBody>
          <a:bodyPr>
            <a:normAutofit fontScale="90000"/>
          </a:bodyPr>
          <a:lstStyle/>
          <a:p>
            <a:r>
              <a:rPr lang="en-US" sz="2200" i="1" dirty="0"/>
              <a:t>Andy Warhol Foundation for the Visual Arts, Inc. v. Goldsmith, </a:t>
            </a:r>
            <a:br>
              <a:rPr lang="en-US" sz="2200" i="1" dirty="0"/>
            </a:br>
            <a:r>
              <a:rPr lang="en-US" sz="2200" dirty="0"/>
              <a:t>598 U.S. 508 (2023) </a:t>
            </a:r>
            <a:r>
              <a:rPr lang="en-US" sz="2800" dirty="0"/>
              <a:t> </a:t>
            </a:r>
            <a:br>
              <a:rPr lang="en-US" sz="2800" dirty="0"/>
            </a:br>
            <a:r>
              <a:rPr lang="en-US" sz="2700" dirty="0"/>
              <a:t> </a:t>
            </a:r>
            <a:r>
              <a:rPr lang="en-US" dirty="0"/>
              <a:t/>
            </a:r>
            <a:br>
              <a:rPr lang="en-US" dirty="0"/>
            </a:br>
            <a:endParaRPr lang="en-US" dirty="0"/>
          </a:p>
        </p:txBody>
      </p:sp>
      <p:pic>
        <p:nvPicPr>
          <p:cNvPr id="3" name="Picture 2"/>
          <p:cNvPicPr>
            <a:picLocks noChangeAspect="1"/>
          </p:cNvPicPr>
          <p:nvPr/>
        </p:nvPicPr>
        <p:blipFill>
          <a:blip r:embed="rId2"/>
          <a:stretch>
            <a:fillRect/>
          </a:stretch>
        </p:blipFill>
        <p:spPr>
          <a:xfrm>
            <a:off x="990600" y="1143000"/>
            <a:ext cx="7239000" cy="5495925"/>
          </a:xfrm>
          <a:prstGeom prst="rect">
            <a:avLst/>
          </a:prstGeom>
        </p:spPr>
      </p:pic>
    </p:spTree>
    <p:extLst>
      <p:ext uri="{BB962C8B-B14F-4D97-AF65-F5344CB8AC3E}">
        <p14:creationId xmlns:p14="http://schemas.microsoft.com/office/powerpoint/2010/main" val="9365054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1"/>
          <p:cNvSpPr>
            <a:spLocks noGrp="1"/>
          </p:cNvSpPr>
          <p:nvPr>
            <p:ph idx="1"/>
          </p:nvPr>
        </p:nvSpPr>
        <p:spPr>
          <a:xfrm>
            <a:off x="-7856" y="609600"/>
            <a:ext cx="9144000" cy="6553199"/>
          </a:xfrm>
        </p:spPr>
        <p:txBody>
          <a:bodyPr>
            <a:normAutofit fontScale="85000" lnSpcReduction="20000"/>
          </a:bodyPr>
          <a:lstStyle/>
          <a:p>
            <a:r>
              <a:rPr lang="en-US" altLang="en-US" sz="1600" dirty="0"/>
              <a:t>The purpose and character of Warhol’s use of Goldsmith’s photo </a:t>
            </a:r>
            <a:r>
              <a:rPr lang="en-US" altLang="en-US" sz="1600" i="1" dirty="0"/>
              <a:t>in commercially licensing Orange Prince to Conde Nast</a:t>
            </a:r>
            <a:r>
              <a:rPr lang="en-US" altLang="en-US" sz="1600" dirty="0"/>
              <a:t> was not a fair use</a:t>
            </a:r>
          </a:p>
          <a:p>
            <a:pPr lvl="1"/>
            <a:r>
              <a:rPr lang="en-US" altLang="en-US" sz="1600" dirty="0"/>
              <a:t>The court only addressed the first factor – not whether the use was fair overall</a:t>
            </a:r>
          </a:p>
          <a:p>
            <a:pPr lvl="2"/>
            <a:r>
              <a:rPr lang="en-US" altLang="en-US" sz="1400" dirty="0"/>
              <a:t>The central question is whether a use merely supersedes the original creation (supplanting the original) or adds something new, with a further purpose or different character (purpose &amp; character judged by an objective inquiry)</a:t>
            </a:r>
          </a:p>
          <a:p>
            <a:pPr lvl="2"/>
            <a:r>
              <a:rPr lang="en-US" altLang="en-US" sz="1400" dirty="0"/>
              <a:t>NEW: As most copying has some further purpose and many secondary uses add something new, the first factor asks whether </a:t>
            </a:r>
            <a:r>
              <a:rPr lang="en-US" altLang="en-US" sz="1400" i="1" dirty="0"/>
              <a:t>and to what extent </a:t>
            </a:r>
            <a:r>
              <a:rPr lang="en-US" altLang="en-US" sz="1400" dirty="0"/>
              <a:t>the secondary use has a purpose or character different from the original. The larger the difference, the more likely the use is fair.</a:t>
            </a:r>
          </a:p>
          <a:p>
            <a:pPr lvl="2"/>
            <a:r>
              <a:rPr lang="en-US" altLang="en-US" sz="1400" dirty="0"/>
              <a:t>Transformativeness is a matter of degree – to preserve the copyright holder’s right to prepare derivative works the degree of transformation must go beyond that required to qualify as a derivative work</a:t>
            </a:r>
          </a:p>
          <a:p>
            <a:pPr lvl="2"/>
            <a:r>
              <a:rPr lang="en-US" altLang="en-US" sz="1400" dirty="0"/>
              <a:t>Stated differently, if an original work and secondary use share the same or highly similar purposes, and the secondary use is commercial, the first factor is likely to weigh against fair use absent some other justification for copying</a:t>
            </a:r>
          </a:p>
          <a:p>
            <a:pPr lvl="2"/>
            <a:r>
              <a:rPr lang="en-US" altLang="en-US" sz="1400" dirty="0"/>
              <a:t>The purpose the court focused on was use of the image to illustrate a magazine article, not the painting itself. Even assuming that Warhol’s purpose was to portray Prince as iconic, that difference was not significant enough for purposes of using one work or the other to illustrate a magazine article </a:t>
            </a:r>
          </a:p>
          <a:p>
            <a:pPr lvl="3"/>
            <a:r>
              <a:rPr lang="en-US" altLang="en-US" sz="1300" dirty="0"/>
              <a:t>Likewise Warhol’s purpose of commenting on the dehumanizing nature of celebrity was not substantial enough as it was not focused specifically on the Goldstein photo that was used (as opposed to any image of Prince) (analogy to parody)</a:t>
            </a:r>
          </a:p>
          <a:p>
            <a:pPr lvl="3"/>
            <a:r>
              <a:rPr lang="en-US" altLang="en-US" sz="1300" dirty="0"/>
              <a:t>Because the use was commercial, a more substantial justification was required</a:t>
            </a:r>
          </a:p>
          <a:p>
            <a:pPr lvl="1"/>
            <a:r>
              <a:rPr lang="en-US" altLang="en-US" sz="1600" dirty="0"/>
              <a:t>The majority went to great lengths to limit its holding to the facts of the case – competitive commercial licensing, emphasizing that other uses of the Goldstein photo for Orange Prince (such as to display in a museum) could be fair </a:t>
            </a:r>
          </a:p>
          <a:p>
            <a:pPr lvl="1"/>
            <a:r>
              <a:rPr lang="en-US" altLang="en-US" sz="1600" dirty="0"/>
              <a:t>Nevertheless, the decision seems to import the fourth factor – impact on the market – as relevant to the first factor, much in the same way that Justice Breyer in </a:t>
            </a:r>
            <a:r>
              <a:rPr lang="en-US" altLang="en-US" sz="1600" i="1" dirty="0"/>
              <a:t>Google </a:t>
            </a:r>
            <a:r>
              <a:rPr lang="en-US" altLang="en-US" sz="1600" dirty="0"/>
              <a:t>found transformativeness to be relevant to all four factors.</a:t>
            </a:r>
          </a:p>
          <a:p>
            <a:pPr lvl="1"/>
            <a:r>
              <a:rPr lang="en-US" altLang="en-US" sz="1600" dirty="0"/>
              <a:t>The creative nature of the works – and their competitive use for magazine cover licensing – greatly impacted the decision</a:t>
            </a:r>
          </a:p>
          <a:p>
            <a:pPr lvl="1"/>
            <a:r>
              <a:rPr lang="en-US" altLang="en-US" sz="1600" dirty="0"/>
              <a:t>But if an Andy Warhol painting is not fair use, what is?</a:t>
            </a:r>
          </a:p>
          <a:p>
            <a:pPr lvl="2"/>
            <a:r>
              <a:rPr lang="en-US" altLang="en-US" sz="1400" dirty="0"/>
              <a:t>The decision seems to elevate visual impression over other aspects of whether a secondary use has a further purpose or different character than the original, which is “a matter of degree” (</a:t>
            </a:r>
            <a:r>
              <a:rPr lang="en-US" altLang="en-US" sz="1400" i="1" dirty="0"/>
              <a:t>see </a:t>
            </a:r>
            <a:r>
              <a:rPr lang="en-US" altLang="en-US" sz="1400" dirty="0"/>
              <a:t>Kagan dissent) </a:t>
            </a:r>
          </a:p>
          <a:p>
            <a:pPr lvl="2"/>
            <a:r>
              <a:rPr lang="en-US" altLang="en-US" sz="1400" dirty="0"/>
              <a:t>The degree of difference must be weighed against other considerations, like whether the use is commercial </a:t>
            </a:r>
          </a:p>
          <a:p>
            <a:pPr lvl="2"/>
            <a:r>
              <a:rPr lang="en-US" altLang="en-US" sz="1400" dirty="0"/>
              <a:t>New expression, meaning or message may be relevant, but is not, without more, dispositive</a:t>
            </a:r>
          </a:p>
          <a:p>
            <a:r>
              <a:rPr lang="en-US" altLang="en-US" sz="1300" dirty="0"/>
              <a:t>Gorsuch (joined by Jackson) concurred (examine the purpose of the particular use challenged, not the artistic purpose of the underlying use)</a:t>
            </a:r>
          </a:p>
          <a:p>
            <a:r>
              <a:rPr lang="en-US" altLang="en-US" sz="1300" dirty="0"/>
              <a:t>Kagan (joined by Chief Justice Roberts) dissented (sharp departure from </a:t>
            </a:r>
            <a:r>
              <a:rPr lang="en-US" altLang="en-US" sz="1300" i="1" dirty="0"/>
              <a:t>Campbell </a:t>
            </a:r>
            <a:r>
              <a:rPr lang="en-US" altLang="en-US" sz="1300" dirty="0"/>
              <a:t>and </a:t>
            </a:r>
            <a:r>
              <a:rPr lang="en-US" altLang="en-US" sz="1300" i="1" dirty="0"/>
              <a:t>Google</a:t>
            </a:r>
            <a:r>
              <a:rPr lang="en-US" altLang="en-US" sz="1300" dirty="0"/>
              <a:t>; this opinion will stifle creativity because a license is not always available)</a:t>
            </a:r>
          </a:p>
        </p:txBody>
      </p:sp>
      <p:sp>
        <p:nvSpPr>
          <p:cNvPr id="43011" name="Title 2"/>
          <p:cNvSpPr>
            <a:spLocks noGrp="1"/>
          </p:cNvSpPr>
          <p:nvPr>
            <p:ph type="title"/>
          </p:nvPr>
        </p:nvSpPr>
        <p:spPr>
          <a:xfrm>
            <a:off x="-7856" y="0"/>
            <a:ext cx="9144000" cy="762000"/>
          </a:xfrm>
        </p:spPr>
        <p:txBody>
          <a:bodyPr>
            <a:noAutofit/>
          </a:bodyPr>
          <a:lstStyle/>
          <a:p>
            <a:r>
              <a:rPr lang="en-US" sz="1800" i="1" dirty="0"/>
              <a:t>Andy Warhol Foundation for the Visual Arts, Inc. v. Goldsmith, </a:t>
            </a:r>
            <a:br>
              <a:rPr lang="en-US" sz="1800" i="1" dirty="0"/>
            </a:br>
            <a:r>
              <a:rPr lang="en-US" sz="1800" dirty="0"/>
              <a:t>598 U.S. 508</a:t>
            </a:r>
            <a:r>
              <a:rPr lang="en-US" sz="2000" dirty="0"/>
              <a:t> (2023) (7-2) (Sotomayor)</a:t>
            </a:r>
            <a:r>
              <a:rPr lang="en-US" sz="1600" dirty="0"/>
              <a:t/>
            </a:r>
            <a:br>
              <a:rPr lang="en-US" sz="1600" dirty="0"/>
            </a:br>
            <a:r>
              <a:rPr lang="en-US" altLang="en-US" sz="1400" dirty="0"/>
              <a:t>  </a:t>
            </a:r>
            <a:endParaRPr lang="en-US" altLang="en-US" sz="3200" dirty="0"/>
          </a:p>
        </p:txBody>
      </p:sp>
    </p:spTree>
    <p:extLst>
      <p:ext uri="{BB962C8B-B14F-4D97-AF65-F5344CB8AC3E}">
        <p14:creationId xmlns:p14="http://schemas.microsoft.com/office/powerpoint/2010/main" val="23996208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idx="4294967295"/>
          </p:nvPr>
        </p:nvSpPr>
        <p:spPr>
          <a:xfrm>
            <a:off x="0" y="0"/>
            <a:ext cx="9144000" cy="533400"/>
          </a:xfrm>
          <a:ln>
            <a:solidFill>
              <a:schemeClr val="tx1"/>
            </a:solidFill>
          </a:ln>
        </p:spPr>
        <p:txBody>
          <a:bodyPr>
            <a:normAutofit fontScale="90000"/>
          </a:bodyPr>
          <a:lstStyle/>
          <a:p>
            <a:pPr>
              <a:defRPr/>
            </a:pPr>
            <a:r>
              <a:rPr lang="en-US" sz="3200" dirty="0"/>
              <a:t>AI/ Screen Scraping/ </a:t>
            </a:r>
            <a:r>
              <a:rPr lang="en-US" sz="32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tileRect/>
                </a:gradFill>
              </a:rPr>
              <a:t>Data Portability</a:t>
            </a:r>
            <a:r>
              <a:rPr lang="en-US" sz="4000" dirty="0"/>
              <a:t> </a:t>
            </a:r>
            <a:endParaRPr lang="en-US" sz="3600" dirty="0"/>
          </a:p>
        </p:txBody>
      </p:sp>
      <p:sp>
        <p:nvSpPr>
          <p:cNvPr id="5030915" name="Rectangle 3"/>
          <p:cNvSpPr>
            <a:spLocks noGrp="1" noRot="1" noChangeArrowheads="1"/>
          </p:cNvSpPr>
          <p:nvPr>
            <p:ph type="body" idx="4294967295"/>
          </p:nvPr>
        </p:nvSpPr>
        <p:spPr>
          <a:xfrm>
            <a:off x="-457200" y="457200"/>
            <a:ext cx="9601200" cy="6934200"/>
          </a:xfrm>
        </p:spPr>
        <p:txBody>
          <a:bodyPr>
            <a:normAutofit/>
          </a:bodyPr>
          <a:lstStyle/>
          <a:p>
            <a:pPr marL="905256" lvl="2" indent="0" eaLnBrk="1" hangingPunct="1">
              <a:lnSpc>
                <a:spcPct val="80000"/>
              </a:lnSpc>
              <a:buNone/>
              <a:defRPr/>
            </a:pPr>
            <a:endParaRPr lang="en-US" sz="1600" dirty="0"/>
          </a:p>
          <a:p>
            <a:pPr lvl="2">
              <a:lnSpc>
                <a:spcPct val="80000"/>
              </a:lnSpc>
              <a:defRPr/>
            </a:pPr>
            <a:r>
              <a:rPr lang="en-US" sz="1200" u="sng" dirty="0">
                <a:solidFill>
                  <a:srgbClr val="FF0000"/>
                </a:solidFill>
              </a:rPr>
              <a:t>Contract/TOU/PP restrictions </a:t>
            </a:r>
          </a:p>
          <a:p>
            <a:pPr lvl="3">
              <a:lnSpc>
                <a:spcPct val="80000"/>
              </a:lnSpc>
              <a:defRPr/>
            </a:pPr>
            <a:r>
              <a:rPr lang="en-US" sz="1200" i="1" dirty="0"/>
              <a:t>Meta Platforms, Inc. v. BrandTotal Ltd</a:t>
            </a:r>
            <a:r>
              <a:rPr lang="en-US" sz="1200" dirty="0"/>
              <a:t>., _ F. Supp. 3d _,  2022 WL 1990225 (N.D. Cal. 2022) (automated access violated TOU)</a:t>
            </a:r>
            <a:endParaRPr lang="en-US" sz="1000" dirty="0"/>
          </a:p>
          <a:p>
            <a:pPr lvl="2" eaLnBrk="1" hangingPunct="1">
              <a:lnSpc>
                <a:spcPct val="80000"/>
              </a:lnSpc>
              <a:defRPr/>
            </a:pPr>
            <a:r>
              <a:rPr lang="en-US" sz="1200" u="sng" dirty="0">
                <a:solidFill>
                  <a:srgbClr val="FF0000"/>
                </a:solidFill>
              </a:rPr>
              <a:t>Copyright protection (statutory damages and potentially attorneys’ fees if a work is timely registered)</a:t>
            </a:r>
          </a:p>
          <a:p>
            <a:pPr lvl="3" eaLnBrk="1" hangingPunct="1">
              <a:lnSpc>
                <a:spcPct val="80000"/>
              </a:lnSpc>
              <a:defRPr/>
            </a:pPr>
            <a:r>
              <a:rPr lang="en-US" sz="1200" dirty="0"/>
              <a:t>Facts vs creative expression</a:t>
            </a:r>
          </a:p>
          <a:p>
            <a:pPr lvl="4" eaLnBrk="1" hangingPunct="1">
              <a:lnSpc>
                <a:spcPct val="80000"/>
              </a:lnSpc>
              <a:defRPr/>
            </a:pPr>
            <a:r>
              <a:rPr lang="en-US" sz="1100" i="1" dirty="0">
                <a:effectLst/>
              </a:rPr>
              <a:t>Feist Publications, Inc. v. Rural Telephone Service Co</a:t>
            </a:r>
            <a:r>
              <a:rPr lang="en-US" sz="1100" dirty="0">
                <a:effectLst/>
              </a:rPr>
              <a:t>., 499 U.S. 340, 350 (1991)</a:t>
            </a:r>
          </a:p>
          <a:p>
            <a:pPr lvl="3" eaLnBrk="1" hangingPunct="1">
              <a:lnSpc>
                <a:spcPct val="80000"/>
              </a:lnSpc>
              <a:defRPr/>
            </a:pPr>
            <a:r>
              <a:rPr lang="en-US" sz="1100" dirty="0"/>
              <a:t>Protection for compilations if originality in the selection, arrangement or organization of a database (but thin protection)</a:t>
            </a:r>
          </a:p>
          <a:p>
            <a:pPr lvl="3" eaLnBrk="1" hangingPunct="1">
              <a:lnSpc>
                <a:spcPct val="80000"/>
              </a:lnSpc>
              <a:defRPr/>
            </a:pPr>
            <a:r>
              <a:rPr lang="en-US" sz="1000" dirty="0">
                <a:effectLst/>
              </a:rPr>
              <a:t>Data mining as a transformative fair use:</a:t>
            </a:r>
            <a:r>
              <a:rPr lang="en-US" sz="1600" dirty="0"/>
              <a:t> </a:t>
            </a:r>
            <a:r>
              <a:rPr lang="en-US" sz="1000" i="1" dirty="0"/>
              <a:t>Author’s Guild, Inc. v. HathiTrust, </a:t>
            </a:r>
            <a:r>
              <a:rPr lang="en-US" sz="1000" dirty="0"/>
              <a:t>755 F.3d 87 (2d Cir. 2014)</a:t>
            </a:r>
          </a:p>
          <a:p>
            <a:pPr lvl="3" eaLnBrk="1" hangingPunct="1">
              <a:lnSpc>
                <a:spcPct val="80000"/>
              </a:lnSpc>
              <a:defRPr/>
            </a:pPr>
            <a:r>
              <a:rPr lang="en-US" sz="1000" i="1" dirty="0" err="1"/>
              <a:t>Kadrey</a:t>
            </a:r>
            <a:r>
              <a:rPr lang="en-US" sz="1000" i="1" dirty="0"/>
              <a:t> v. Meta Platforms, Inc.,</a:t>
            </a:r>
            <a:r>
              <a:rPr lang="en-US" sz="1000" dirty="0"/>
              <a:t> 2023 WL 8039640 (N.D. Cal. Nov. 20, 2023)</a:t>
            </a:r>
          </a:p>
          <a:p>
            <a:pPr lvl="3" eaLnBrk="1" hangingPunct="1">
              <a:lnSpc>
                <a:spcPct val="80000"/>
              </a:lnSpc>
              <a:defRPr/>
            </a:pPr>
            <a:r>
              <a:rPr lang="en-US" sz="1000" i="1" dirty="0"/>
              <a:t>Andersen v. Stability AI Ltd.</a:t>
            </a:r>
            <a:r>
              <a:rPr lang="en-US" sz="1000" dirty="0"/>
              <a:t>, 2023 WL 7132064 (N.D. Cal. Oct. 30, 2023)</a:t>
            </a:r>
          </a:p>
          <a:p>
            <a:pPr lvl="2" eaLnBrk="1" hangingPunct="1">
              <a:lnSpc>
                <a:spcPct val="80000"/>
              </a:lnSpc>
              <a:defRPr/>
            </a:pPr>
            <a:r>
              <a:rPr lang="en-US" sz="1400" u="sng" dirty="0">
                <a:solidFill>
                  <a:srgbClr val="FF0000"/>
                </a:solidFill>
              </a:rPr>
              <a:t>Common law claims</a:t>
            </a:r>
            <a:r>
              <a:rPr lang="en-US" sz="1400" dirty="0"/>
              <a:t>, such as misappropriation to the extent not preempted by </a:t>
            </a:r>
            <a:r>
              <a:rPr lang="en-US" sz="1200" dirty="0"/>
              <a:t>17 U.S.C. § 301</a:t>
            </a:r>
          </a:p>
          <a:p>
            <a:pPr lvl="3" eaLnBrk="1" hangingPunct="1">
              <a:lnSpc>
                <a:spcPct val="80000"/>
              </a:lnSpc>
              <a:defRPr/>
            </a:pPr>
            <a:r>
              <a:rPr lang="en-US" sz="1100" i="1" dirty="0">
                <a:effectLst/>
              </a:rPr>
              <a:t>International News Service v. Associated Press, </a:t>
            </a:r>
            <a:r>
              <a:rPr lang="en-US" sz="1100" dirty="0">
                <a:effectLst/>
              </a:rPr>
              <a:t>248 U.S. 215 (1918)</a:t>
            </a:r>
            <a:endParaRPr lang="en-US" sz="1100" dirty="0"/>
          </a:p>
          <a:p>
            <a:pPr lvl="3" eaLnBrk="1" hangingPunct="1">
              <a:lnSpc>
                <a:spcPct val="80000"/>
              </a:lnSpc>
              <a:defRPr/>
            </a:pPr>
            <a:r>
              <a:rPr lang="en-US" sz="1100" i="1" dirty="0">
                <a:effectLst/>
              </a:rPr>
              <a:t>National Basketball Ass'n v. Motorola, Inc., </a:t>
            </a:r>
            <a:r>
              <a:rPr lang="en-US" sz="1100" dirty="0">
                <a:effectLst/>
              </a:rPr>
              <a:t>105 F.3d 841 (2d Cir. 1997)</a:t>
            </a:r>
          </a:p>
          <a:p>
            <a:pPr lvl="2" eaLnBrk="1" hangingPunct="1">
              <a:lnSpc>
                <a:spcPct val="80000"/>
              </a:lnSpc>
              <a:defRPr/>
            </a:pPr>
            <a:r>
              <a:rPr lang="en-US" sz="1400" u="sng" dirty="0">
                <a:solidFill>
                  <a:srgbClr val="FF0000"/>
                </a:solidFill>
              </a:rPr>
              <a:t>Interference with contract or prospective economic advantage </a:t>
            </a:r>
          </a:p>
          <a:p>
            <a:pPr lvl="2" eaLnBrk="1" hangingPunct="1">
              <a:lnSpc>
                <a:spcPct val="80000"/>
              </a:lnSpc>
              <a:defRPr/>
            </a:pPr>
            <a:r>
              <a:rPr lang="en-US" sz="1400" u="sng" dirty="0">
                <a:solidFill>
                  <a:srgbClr val="FF0000"/>
                </a:solidFill>
              </a:rPr>
              <a:t>Unfair competition</a:t>
            </a:r>
          </a:p>
          <a:p>
            <a:pPr lvl="2" eaLnBrk="1" hangingPunct="1">
              <a:lnSpc>
                <a:spcPct val="80000"/>
              </a:lnSpc>
              <a:defRPr/>
            </a:pPr>
            <a:r>
              <a:rPr lang="en-US" sz="1400" u="sng" dirty="0">
                <a:solidFill>
                  <a:srgbClr val="FF0000"/>
                </a:solidFill>
              </a:rPr>
              <a:t>Trespass and Conversion</a:t>
            </a:r>
            <a:endParaRPr lang="en-US" sz="1600" u="sng" dirty="0">
              <a:solidFill>
                <a:srgbClr val="FF0000"/>
              </a:solidFill>
            </a:endParaRPr>
          </a:p>
          <a:p>
            <a:pPr lvl="3" eaLnBrk="1" hangingPunct="1">
              <a:lnSpc>
                <a:spcPct val="80000"/>
              </a:lnSpc>
              <a:defRPr/>
            </a:pPr>
            <a:r>
              <a:rPr lang="en-US" sz="1200" dirty="0">
                <a:effectLst/>
              </a:rPr>
              <a:t>trespass to chattels may be based on unauthorized access (plus damage) </a:t>
            </a:r>
          </a:p>
          <a:p>
            <a:pPr lvl="4" eaLnBrk="1" hangingPunct="1">
              <a:lnSpc>
                <a:spcPct val="80000"/>
              </a:lnSpc>
              <a:defRPr/>
            </a:pPr>
            <a:r>
              <a:rPr lang="en-US" sz="1200" i="1" dirty="0">
                <a:effectLst/>
              </a:rPr>
              <a:t>Intel Corp. v. Hamidi, </a:t>
            </a:r>
            <a:r>
              <a:rPr lang="en-US" sz="1200" dirty="0">
                <a:effectLst/>
              </a:rPr>
              <a:t>30 Cal. 4th 1342, 1 Cal. Rptr. 3d 32 (2003)</a:t>
            </a:r>
          </a:p>
          <a:p>
            <a:pPr lvl="3" eaLnBrk="1" hangingPunct="1">
              <a:lnSpc>
                <a:spcPct val="80000"/>
              </a:lnSpc>
              <a:defRPr/>
            </a:pPr>
            <a:r>
              <a:rPr lang="en-US" sz="1200" dirty="0">
                <a:effectLst/>
              </a:rPr>
              <a:t>conversion usually requires a showing of dispossession or at least substantial interference</a:t>
            </a:r>
            <a:endParaRPr lang="en-US" sz="1200" dirty="0"/>
          </a:p>
          <a:p>
            <a:pPr lvl="2" eaLnBrk="1" hangingPunct="1">
              <a:lnSpc>
                <a:spcPct val="80000"/>
              </a:lnSpc>
              <a:defRPr/>
            </a:pPr>
            <a:r>
              <a:rPr lang="en-US" sz="1400" u="sng" dirty="0">
                <a:solidFill>
                  <a:srgbClr val="FF0000"/>
                </a:solidFill>
              </a:rPr>
              <a:t>Computer Fraud and Abuse Act</a:t>
            </a:r>
            <a:r>
              <a:rPr lang="en-US" sz="1600" dirty="0"/>
              <a:t> - </a:t>
            </a:r>
            <a:r>
              <a:rPr lang="en-US" sz="1100" dirty="0"/>
              <a:t>Federal anti-trespass computer crimes statute</a:t>
            </a:r>
          </a:p>
          <a:p>
            <a:pPr lvl="3" eaLnBrk="1" hangingPunct="1">
              <a:lnSpc>
                <a:spcPct val="80000"/>
              </a:lnSpc>
              <a:defRPr/>
            </a:pPr>
            <a:r>
              <a:rPr lang="en-US" sz="1400" dirty="0"/>
              <a:t>Must establish $5,000 in damages to sue</a:t>
            </a:r>
            <a:endParaRPr lang="en-US" sz="1200" dirty="0"/>
          </a:p>
          <a:p>
            <a:pPr lvl="3" eaLnBrk="1" hangingPunct="1">
              <a:lnSpc>
                <a:spcPct val="80000"/>
              </a:lnSpc>
              <a:defRPr/>
            </a:pPr>
            <a:r>
              <a:rPr lang="en-US" sz="1400" dirty="0"/>
              <a:t>Exceeding authorized access may not be based on use (vs. access) restrictions: </a:t>
            </a:r>
            <a:r>
              <a:rPr lang="en-US" sz="1600" i="1" dirty="0"/>
              <a:t>Van Buren v. United States</a:t>
            </a:r>
            <a:r>
              <a:rPr lang="en-US" sz="1600" dirty="0"/>
              <a:t>, 141 S. Ct. 1648 (2021)</a:t>
            </a:r>
          </a:p>
          <a:p>
            <a:pPr lvl="3" eaLnBrk="1" hangingPunct="1">
              <a:lnSpc>
                <a:spcPct val="80000"/>
              </a:lnSpc>
              <a:defRPr/>
            </a:pPr>
            <a:r>
              <a:rPr lang="en-US" sz="1400" i="1" dirty="0"/>
              <a:t>hiQ Labs, Inc. v. LinkedIn Corp., </a:t>
            </a:r>
            <a:r>
              <a:rPr lang="en-US" sz="1400" dirty="0"/>
              <a:t>31 F.4th 1180 (9th Cir. 2022) (affirming an injunction prohibiting LinkedIn from blocking hiQ's access, copying or use of public profiles on LinkedIn's website (information which LinkedIn members had designated as public) or blocking or putting in place technical or legal mechanisms to block hiQ's access to these public profiles, in response to LinkedIn’s C&amp;D letter)</a:t>
            </a:r>
            <a:endParaRPr lang="en-US" sz="1400" u="sng" dirty="0"/>
          </a:p>
          <a:p>
            <a:pPr lvl="2" eaLnBrk="1" hangingPunct="1">
              <a:lnSpc>
                <a:spcPct val="80000"/>
              </a:lnSpc>
              <a:defRPr/>
            </a:pPr>
            <a:r>
              <a:rPr lang="en-US" sz="1400" u="sng" dirty="0">
                <a:solidFill>
                  <a:srgbClr val="FF0000"/>
                </a:solidFill>
              </a:rPr>
              <a:t>Anti-circumvention provisions of the DMCA</a:t>
            </a:r>
            <a:r>
              <a:rPr lang="en-US" sz="1400" dirty="0"/>
              <a:t>, 17 U.S.C. §§ 1201 </a:t>
            </a:r>
            <a:r>
              <a:rPr lang="en-US" sz="1400" i="1" dirty="0"/>
              <a:t>et seq.</a:t>
            </a:r>
          </a:p>
          <a:p>
            <a:pPr lvl="2" eaLnBrk="1" hangingPunct="1">
              <a:lnSpc>
                <a:spcPct val="80000"/>
              </a:lnSpc>
              <a:defRPr/>
            </a:pPr>
            <a:r>
              <a:rPr lang="en-US" sz="1400" u="sng" dirty="0">
                <a:solidFill>
                  <a:srgbClr val="FF0000"/>
                </a:solidFill>
                <a:effectLst/>
              </a:rPr>
              <a:t>Removing, altering or falsifying copyright management information</a:t>
            </a:r>
            <a:r>
              <a:rPr lang="en-US" sz="1400" u="sng" dirty="0">
                <a:effectLst/>
              </a:rPr>
              <a:t> </a:t>
            </a:r>
            <a:r>
              <a:rPr lang="en-US" sz="1400" dirty="0">
                <a:effectLst/>
              </a:rPr>
              <a:t>(CMI) - </a:t>
            </a:r>
            <a:r>
              <a:rPr lang="en-US" sz="1400" dirty="0"/>
              <a:t>17 U.S.C. § 1202</a:t>
            </a:r>
          </a:p>
          <a:p>
            <a:pPr lvl="2">
              <a:lnSpc>
                <a:spcPct val="80000"/>
              </a:lnSpc>
              <a:defRPr/>
            </a:pPr>
            <a:r>
              <a:rPr lang="en-US" sz="1400" u="sng" dirty="0">
                <a:solidFill>
                  <a:srgbClr val="FF0000"/>
                </a:solidFill>
              </a:rPr>
              <a:t>California BOT Law</a:t>
            </a:r>
            <a:r>
              <a:rPr lang="en-US" sz="1400" dirty="0">
                <a:solidFill>
                  <a:srgbClr val="FF0000"/>
                </a:solidFill>
              </a:rPr>
              <a:t> </a:t>
            </a:r>
            <a:r>
              <a:rPr lang="en-US" sz="1400" dirty="0"/>
              <a:t>- </a:t>
            </a:r>
            <a:r>
              <a:rPr lang="en-US" sz="1200" dirty="0"/>
              <a:t>Cal. Bus. &amp; Prof. Code §§ 17940 </a:t>
            </a:r>
            <a:r>
              <a:rPr lang="en-US" sz="1200" i="1" dirty="0"/>
              <a:t>et seq. </a:t>
            </a:r>
            <a:r>
              <a:rPr lang="en-US" sz="1050" dirty="0"/>
              <a:t>prohibits the undisclosed use of bots to communicate or interact with a person in California online, with the intent to mislead the other person about the artificial identity of the bot, to incentivize a purchase or sale of goods or services in a commercial transaction or to influence a vote in an election</a:t>
            </a:r>
          </a:p>
        </p:txBody>
      </p:sp>
      <p:sp>
        <p:nvSpPr>
          <p:cNvPr id="3" name="Slide Number Placeholder 2">
            <a:extLst>
              <a:ext uri="{FF2B5EF4-FFF2-40B4-BE49-F238E27FC236}">
                <a16:creationId xmlns:a16="http://schemas.microsoft.com/office/drawing/2014/main" id="{97F81BD1-8680-4283-A036-07735F95C03E}"/>
              </a:ext>
            </a:extLst>
          </p:cNvPr>
          <p:cNvSpPr>
            <a:spLocks noGrp="1"/>
          </p:cNvSpPr>
          <p:nvPr>
            <p:ph type="sldNum" sz="quarter" idx="12"/>
          </p:nvPr>
        </p:nvSpPr>
        <p:spPr/>
        <p:txBody>
          <a:bodyPr/>
          <a:lstStyle/>
          <a:p>
            <a:pPr>
              <a:defRPr/>
            </a:pPr>
            <a:fld id="{F8C24D6B-01FB-4983-91AB-0D73D7315240}" type="slidenum">
              <a:rPr lang="en-US" smtClean="0"/>
              <a:t>26</a:t>
            </a:fld>
            <a:endParaRPr lang="en-US" dirty="0"/>
          </a:p>
        </p:txBody>
      </p:sp>
    </p:spTree>
    <p:extLst>
      <p:ext uri="{BB962C8B-B14F-4D97-AF65-F5344CB8AC3E}">
        <p14:creationId xmlns:p14="http://schemas.microsoft.com/office/powerpoint/2010/main" val="25561894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idx="4294967295"/>
          </p:nvPr>
        </p:nvSpPr>
        <p:spPr>
          <a:xfrm>
            <a:off x="0" y="0"/>
            <a:ext cx="9144000" cy="609600"/>
          </a:xfrm>
          <a:ln>
            <a:solidFill>
              <a:schemeClr val="tx1"/>
            </a:solidFill>
          </a:ln>
        </p:spPr>
        <p:txBody>
          <a:bodyPr>
            <a:normAutofit fontScale="90000"/>
          </a:bodyPr>
          <a:lstStyle/>
          <a:p>
            <a:pPr>
              <a:defRPr/>
            </a:pPr>
            <a:r>
              <a:rPr lang="en-US" sz="3200" dirty="0"/>
              <a:t>AI/ Screen Scraping/ </a:t>
            </a:r>
            <a:r>
              <a:rPr lang="en-US" sz="3200" dirty="0">
                <a:gradFill>
                  <a:gsLst>
                    <a:gs pos="0">
                      <a:srgbClr val="CEB966">
                        <a:tint val="73000"/>
                        <a:satMod val="145000"/>
                      </a:srgbClr>
                    </a:gs>
                    <a:gs pos="73000">
                      <a:srgbClr val="CEB966">
                        <a:tint val="73000"/>
                        <a:satMod val="145000"/>
                      </a:srgbClr>
                    </a:gs>
                    <a:gs pos="100000">
                      <a:srgbClr val="CEB966">
                        <a:tint val="83000"/>
                        <a:satMod val="143000"/>
                      </a:srgbClr>
                    </a:gs>
                  </a:gsLst>
                  <a:lin ang="4800000" scaled="1"/>
                  <a:tileRect/>
                </a:gradFill>
              </a:rPr>
              <a:t>Data Portability</a:t>
            </a:r>
            <a:r>
              <a:rPr lang="en-US" sz="4000" dirty="0"/>
              <a:t> </a:t>
            </a:r>
            <a:endParaRPr lang="en-US" sz="3600" dirty="0"/>
          </a:p>
        </p:txBody>
      </p:sp>
      <p:sp>
        <p:nvSpPr>
          <p:cNvPr id="5030915" name="Rectangle 3"/>
          <p:cNvSpPr>
            <a:spLocks noGrp="1" noRot="1" noChangeArrowheads="1"/>
          </p:cNvSpPr>
          <p:nvPr>
            <p:ph type="body" idx="4294967295"/>
          </p:nvPr>
        </p:nvSpPr>
        <p:spPr>
          <a:xfrm>
            <a:off x="-381000" y="762000"/>
            <a:ext cx="9525000" cy="6629400"/>
          </a:xfrm>
        </p:spPr>
        <p:txBody>
          <a:bodyPr>
            <a:normAutofit/>
          </a:bodyPr>
          <a:lstStyle/>
          <a:p>
            <a:pPr marL="905256" lvl="2" indent="0" eaLnBrk="1" hangingPunct="1">
              <a:lnSpc>
                <a:spcPct val="80000"/>
              </a:lnSpc>
              <a:buNone/>
              <a:defRPr/>
            </a:pPr>
            <a:endParaRPr lang="en-US" sz="1600" dirty="0"/>
          </a:p>
          <a:p>
            <a:pPr lvl="2">
              <a:lnSpc>
                <a:spcPct val="80000"/>
              </a:lnSpc>
              <a:defRPr/>
            </a:pPr>
            <a:r>
              <a:rPr lang="en-US" sz="2800" u="sng" dirty="0">
                <a:solidFill>
                  <a:srgbClr val="FF0000"/>
                </a:solidFill>
              </a:rPr>
              <a:t>Direct Liability</a:t>
            </a:r>
          </a:p>
          <a:p>
            <a:pPr lvl="3">
              <a:lnSpc>
                <a:spcPct val="80000"/>
              </a:lnSpc>
              <a:defRPr/>
            </a:pPr>
            <a:r>
              <a:rPr lang="en-US" sz="2000" dirty="0"/>
              <a:t>If you directly scrape or otherwise copy third party data you could be held liable under the theories noted on the prior slide </a:t>
            </a:r>
            <a:endParaRPr lang="en-US" sz="1100" dirty="0"/>
          </a:p>
          <a:p>
            <a:pPr lvl="2">
              <a:lnSpc>
                <a:spcPct val="80000"/>
              </a:lnSpc>
              <a:defRPr/>
            </a:pPr>
            <a:r>
              <a:rPr lang="en-US" sz="2400" u="sng" dirty="0">
                <a:solidFill>
                  <a:srgbClr val="FF0000"/>
                </a:solidFill>
              </a:rPr>
              <a:t>Secondary Liability</a:t>
            </a:r>
            <a:endParaRPr lang="en-US" sz="1800" u="sng" dirty="0">
              <a:solidFill>
                <a:srgbClr val="FF0000"/>
              </a:solidFill>
            </a:endParaRPr>
          </a:p>
          <a:p>
            <a:pPr lvl="3">
              <a:lnSpc>
                <a:spcPct val="80000"/>
              </a:lnSpc>
              <a:defRPr/>
            </a:pPr>
            <a:r>
              <a:rPr lang="en-US" sz="2000" dirty="0"/>
              <a:t>Secondary liability may arise if you pay a third party to access the data or acquire data that has been obtained in breach of an agreement or violation of law </a:t>
            </a:r>
          </a:p>
          <a:p>
            <a:pPr lvl="3">
              <a:lnSpc>
                <a:spcPct val="80000"/>
              </a:lnSpc>
              <a:defRPr/>
            </a:pPr>
            <a:r>
              <a:rPr lang="en-US" sz="2000" dirty="0"/>
              <a:t>Secondary liability theories could be used to seek to impose individual liability, regardless of the corporate form</a:t>
            </a:r>
          </a:p>
          <a:p>
            <a:pPr lvl="3">
              <a:lnSpc>
                <a:spcPct val="80000"/>
              </a:lnSpc>
              <a:defRPr/>
            </a:pPr>
            <a:r>
              <a:rPr lang="en-US" sz="2000" dirty="0"/>
              <a:t>Secondary liability exists under IP laws and to a lesser extent under other laws but may be harder to establish absent strong documentary evidence (emails, text messages, slack), especially if scraping is done offshore</a:t>
            </a:r>
          </a:p>
          <a:p>
            <a:pPr lvl="4">
              <a:lnSpc>
                <a:spcPct val="80000"/>
              </a:lnSpc>
              <a:defRPr/>
            </a:pPr>
            <a:r>
              <a:rPr lang="en-US" sz="1600" dirty="0"/>
              <a:t>Contibutory copyright liability</a:t>
            </a:r>
          </a:p>
          <a:p>
            <a:pPr lvl="4">
              <a:lnSpc>
                <a:spcPct val="80000"/>
              </a:lnSpc>
              <a:defRPr/>
            </a:pPr>
            <a:r>
              <a:rPr lang="en-US" sz="1600" dirty="0"/>
              <a:t>Vicarious copyright liability</a:t>
            </a:r>
          </a:p>
          <a:p>
            <a:pPr lvl="4">
              <a:lnSpc>
                <a:spcPct val="80000"/>
              </a:lnSpc>
              <a:defRPr/>
            </a:pPr>
            <a:r>
              <a:rPr lang="en-US" sz="1600" dirty="0"/>
              <a:t>Inducing copyright liability</a:t>
            </a:r>
          </a:p>
          <a:p>
            <a:pPr lvl="4">
              <a:lnSpc>
                <a:spcPct val="80000"/>
              </a:lnSpc>
              <a:defRPr/>
            </a:pPr>
            <a:r>
              <a:rPr lang="en-US" sz="1600" dirty="0"/>
              <a:t>Secondary liability under the anti-circumvention provisions of the Digital Millennium Copyright Act</a:t>
            </a:r>
          </a:p>
          <a:p>
            <a:pPr lvl="4">
              <a:lnSpc>
                <a:spcPct val="80000"/>
              </a:lnSpc>
              <a:defRPr/>
            </a:pPr>
            <a:r>
              <a:rPr lang="en-US" sz="1600" dirty="0"/>
              <a:t>No secondary liability for breach of contract (but potentially interference with contract)</a:t>
            </a:r>
          </a:p>
          <a:p>
            <a:pPr lvl="4">
              <a:lnSpc>
                <a:spcPct val="80000"/>
              </a:lnSpc>
              <a:defRPr/>
            </a:pPr>
            <a:r>
              <a:rPr lang="en-US" sz="1600" dirty="0"/>
              <a:t>Potential direct liability for unfair competition</a:t>
            </a:r>
          </a:p>
          <a:p>
            <a:pPr lvl="4">
              <a:lnSpc>
                <a:spcPct val="80000"/>
              </a:lnSpc>
              <a:defRPr/>
            </a:pPr>
            <a:r>
              <a:rPr lang="en-US" sz="1600" dirty="0"/>
              <a:t>In extreme cases, fraud </a:t>
            </a:r>
          </a:p>
        </p:txBody>
      </p:sp>
      <p:sp>
        <p:nvSpPr>
          <p:cNvPr id="3" name="Slide Number Placeholder 2">
            <a:extLst>
              <a:ext uri="{FF2B5EF4-FFF2-40B4-BE49-F238E27FC236}">
                <a16:creationId xmlns:a16="http://schemas.microsoft.com/office/drawing/2014/main" id="{F914DBCA-FEFC-4B0E-BCD0-DD30FCA6F892}"/>
              </a:ext>
            </a:extLst>
          </p:cNvPr>
          <p:cNvSpPr>
            <a:spLocks noGrp="1"/>
          </p:cNvSpPr>
          <p:nvPr>
            <p:ph type="sldNum" sz="quarter" idx="12"/>
          </p:nvPr>
        </p:nvSpPr>
        <p:spPr/>
        <p:txBody>
          <a:bodyPr/>
          <a:lstStyle/>
          <a:p>
            <a:pPr>
              <a:defRPr/>
            </a:pPr>
            <a:fld id="{F8C24D6B-01FB-4983-91AB-0D73D7315240}" type="slidenum">
              <a:rPr lang="en-US" smtClean="0"/>
              <a:t>27</a:t>
            </a:fld>
            <a:endParaRPr lang="en-US" dirty="0"/>
          </a:p>
        </p:txBody>
      </p:sp>
    </p:spTree>
    <p:extLst>
      <p:ext uri="{BB962C8B-B14F-4D97-AF65-F5344CB8AC3E}">
        <p14:creationId xmlns:p14="http://schemas.microsoft.com/office/powerpoint/2010/main" val="18518489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0" y="1066800"/>
            <a:ext cx="9067800" cy="5791200"/>
          </a:xfrm>
        </p:spPr>
        <p:txBody>
          <a:bodyPr>
            <a:noAutofit/>
          </a:bodyPr>
          <a:lstStyle/>
          <a:p>
            <a:r>
              <a:rPr lang="en-US" altLang="en-US" sz="2400" dirty="0"/>
              <a:t>Legal analysis. Ask: </a:t>
            </a:r>
          </a:p>
          <a:p>
            <a:pPr lvl="1"/>
            <a:r>
              <a:rPr lang="en-US" altLang="en-US" sz="2000" dirty="0"/>
              <a:t>What was copied?</a:t>
            </a:r>
          </a:p>
          <a:p>
            <a:pPr lvl="1"/>
            <a:r>
              <a:rPr lang="en-US" altLang="en-US" sz="2000" dirty="0"/>
              <a:t>How was it accessed?</a:t>
            </a:r>
          </a:p>
          <a:p>
            <a:pPr lvl="1"/>
            <a:r>
              <a:rPr lang="en-US" altLang="en-US" sz="2000" dirty="0"/>
              <a:t>How was it used?</a:t>
            </a:r>
          </a:p>
          <a:p>
            <a:pPr lvl="1"/>
            <a:r>
              <a:rPr lang="en-US" altLang="en-US" sz="2000" dirty="0"/>
              <a:t>How long will it be retained?</a:t>
            </a:r>
          </a:p>
          <a:p>
            <a:r>
              <a:rPr lang="en-US" altLang="en-US" sz="2400" dirty="0"/>
              <a:t>Fair Use. Ask:</a:t>
            </a:r>
          </a:p>
          <a:p>
            <a:pPr lvl="1"/>
            <a:r>
              <a:rPr lang="en-US" altLang="en-US" sz="2000" dirty="0"/>
              <a:t>How much was copied?</a:t>
            </a:r>
          </a:p>
          <a:p>
            <a:pPr lvl="1"/>
            <a:r>
              <a:rPr lang="en-US" altLang="en-US" sz="2000" dirty="0"/>
              <a:t>Is the material factual/ functional or artistic/ highly creative?</a:t>
            </a:r>
          </a:p>
          <a:p>
            <a:pPr lvl="1"/>
            <a:r>
              <a:rPr lang="en-US" altLang="en-US" sz="2000" dirty="0"/>
              <a:t>What is it being used for (to train competitive algorithms? For a commercial purpose? For research or scholarship?)</a:t>
            </a:r>
          </a:p>
          <a:p>
            <a:pPr lvl="1"/>
            <a:r>
              <a:rPr lang="en-US" altLang="en-US" sz="2000" dirty="0"/>
              <a:t>Was an intermediate copy made?</a:t>
            </a:r>
          </a:p>
          <a:p>
            <a:pPr lvl="2"/>
            <a:r>
              <a:rPr lang="en-US" altLang="en-US" sz="1800" dirty="0"/>
              <a:t>If so, how long will it be retained? </a:t>
            </a:r>
          </a:p>
          <a:p>
            <a:r>
              <a:rPr lang="en-US" altLang="en-US" sz="2400" dirty="0"/>
              <a:t>Practical business considerations</a:t>
            </a:r>
          </a:p>
          <a:p>
            <a:endParaRPr lang="en-US" altLang="en-US" sz="1400" dirty="0"/>
          </a:p>
          <a:p>
            <a:pPr marL="137160" indent="0">
              <a:buNone/>
            </a:pPr>
            <a:endParaRPr lang="en-US" altLang="en-US"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304800"/>
            <a:ext cx="9144000" cy="609600"/>
          </a:xfrm>
        </p:spPr>
        <p:txBody>
          <a:bodyPr>
            <a:noAutofit/>
          </a:bodyPr>
          <a:lstStyle/>
          <a:p>
            <a:pPr eaLnBrk="1" fontAlgn="auto" hangingPunct="1">
              <a:spcAft>
                <a:spcPct val="0"/>
              </a:spcAft>
              <a:defRPr/>
            </a:pPr>
            <a:r>
              <a:rPr lang="en-US" sz="2800" dirty="0"/>
              <a:t>Practical Rules of Thumb for Using Third Party Content, Data and Information to train AI  </a:t>
            </a:r>
          </a:p>
        </p:txBody>
      </p:sp>
    </p:spTree>
    <p:extLst>
      <p:ext uri="{BB962C8B-B14F-4D97-AF65-F5344CB8AC3E}">
        <p14:creationId xmlns:p14="http://schemas.microsoft.com/office/powerpoint/2010/main" val="13892648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533400"/>
            <a:ext cx="7772400" cy="5670550"/>
          </a:xfrm>
          <a:ln>
            <a:solidFill>
              <a:schemeClr val="tx1"/>
            </a:solidFill>
          </a:ln>
        </p:spPr>
        <p:txBody>
          <a:bodyPr lIns="92075" tIns="46038" rIns="92075" bIns="46038">
            <a:noAutofit/>
          </a:bodyPr>
          <a:lstStyle/>
          <a:p>
            <a:pPr eaLnBrk="1" hangingPunct="1">
              <a:defRPr/>
            </a:pPr>
            <a:r>
              <a:rPr lang="en-US" sz="6000" dirty="0"/>
              <a:t>FIRST AMENDMENT LIMITATIONS ON Lanham act ENFORCEMENT AND THE </a:t>
            </a:r>
            <a:r>
              <a:rPr lang="en-US" sz="6000" i="1" dirty="0"/>
              <a:t>JACK DANIELS </a:t>
            </a:r>
            <a:r>
              <a:rPr lang="en-US" sz="6000" dirty="0"/>
              <a:t>CASE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4102052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ide by side comparison of jack daniel's whiskey bottle and similar-looking &quot;Bad Spaniels&quot; dog to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12542"/>
            <a:ext cx="9145859" cy="594545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6200" y="152400"/>
            <a:ext cx="9220200" cy="609600"/>
          </a:xfrm>
        </p:spPr>
        <p:txBody>
          <a:bodyPr>
            <a:noAutofit/>
          </a:bodyPr>
          <a:lstStyle/>
          <a:p>
            <a:r>
              <a:rPr lang="en-US" sz="1800" i="1" dirty="0"/>
              <a:t>VIP Productions LLC v. Jack Daniel's Properties, Inc</a:t>
            </a:r>
            <a:r>
              <a:rPr lang="en-US" sz="1800" dirty="0"/>
              <a:t>., 599 U.S. 140 (2023)</a:t>
            </a:r>
            <a:r>
              <a:rPr lang="en-US" sz="2800" dirty="0"/>
              <a:t> </a:t>
            </a:r>
            <a:endParaRPr lang="en-US" sz="2000" dirty="0"/>
          </a:p>
        </p:txBody>
      </p:sp>
    </p:spTree>
    <p:extLst>
      <p:ext uri="{BB962C8B-B14F-4D97-AF65-F5344CB8AC3E}">
        <p14:creationId xmlns:p14="http://schemas.microsoft.com/office/powerpoint/2010/main" val="3812105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8438"/>
            <a:ext cx="9448800" cy="487362"/>
          </a:xfrm>
        </p:spPr>
        <p:txBody>
          <a:bodyPr>
            <a:noAutofit/>
          </a:bodyPr>
          <a:lstStyle/>
          <a:p>
            <a:r>
              <a:rPr lang="en-US" sz="1800" i="1" dirty="0"/>
              <a:t>VIP Productions LLC v. Jack Daniel's Properties, Inc</a:t>
            </a:r>
            <a:r>
              <a:rPr lang="en-US" sz="1800" dirty="0"/>
              <a:t>., 599 U.S. 140 (2023)</a:t>
            </a:r>
            <a:r>
              <a:rPr lang="en-US" sz="2400" dirty="0"/>
              <a:t> </a:t>
            </a:r>
            <a:endParaRPr lang="en-US" sz="1600" dirty="0"/>
          </a:p>
        </p:txBody>
      </p:sp>
      <p:sp>
        <p:nvSpPr>
          <p:cNvPr id="3" name="Content Placeholder 2"/>
          <p:cNvSpPr>
            <a:spLocks noGrp="1"/>
          </p:cNvSpPr>
          <p:nvPr>
            <p:ph idx="1"/>
          </p:nvPr>
        </p:nvSpPr>
        <p:spPr>
          <a:xfrm>
            <a:off x="457200" y="685800"/>
            <a:ext cx="8229600" cy="5623560"/>
          </a:xfrm>
        </p:spPr>
        <p:txBody>
          <a:bodyPr/>
          <a:lstStyle/>
          <a:p>
            <a:r>
              <a:rPr lang="en-US" dirty="0" smtClean="0"/>
              <a:t>The Supreme Court sidestepped the circuit split over how to apply </a:t>
            </a:r>
            <a:r>
              <a:rPr lang="en-US" i="1" dirty="0" smtClean="0"/>
              <a:t>Rogers v. Grimaldi, </a:t>
            </a:r>
            <a:r>
              <a:rPr lang="en-US" dirty="0" smtClean="0"/>
              <a:t>holding merely that the </a:t>
            </a:r>
            <a:r>
              <a:rPr lang="en-US" i="1" dirty="0"/>
              <a:t>Rogers </a:t>
            </a:r>
            <a:r>
              <a:rPr lang="en-US" dirty="0"/>
              <a:t>test is not appropriate when the accused infringer has used a trademark to designate the source of its own </a:t>
            </a:r>
            <a:r>
              <a:rPr lang="en-US" dirty="0" smtClean="0"/>
              <a:t>goods</a:t>
            </a:r>
          </a:p>
          <a:p>
            <a:r>
              <a:rPr lang="en-US" dirty="0" smtClean="0"/>
              <a:t>Trademark fair use still could be applicable where the defendant uses the plaintiff’s mark as a source identifier </a:t>
            </a:r>
          </a:p>
          <a:p>
            <a:r>
              <a:rPr lang="en-US" i="1" dirty="0"/>
              <a:t>Vans, Inc. v. MSCHF Product Studio, Inc</a:t>
            </a:r>
            <a:r>
              <a:rPr lang="en-US" dirty="0"/>
              <a:t>., 88 F.4th </a:t>
            </a:r>
            <a:r>
              <a:rPr lang="en-US" dirty="0" smtClean="0"/>
              <a:t>125 (2d Cir. 2023)</a:t>
            </a: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pPr>
              <a:defRPr/>
            </a:pPr>
            <a:fld id="{935EEA4C-F6D6-48BA-9035-8EBF66AC8CBE}" type="slidenum">
              <a:rPr lang="en-US" smtClean="0"/>
              <a:t>31</a:t>
            </a:fld>
            <a:endParaRPr lang="en-US" dirty="0"/>
          </a:p>
        </p:txBody>
      </p:sp>
      <p:sp>
        <p:nvSpPr>
          <p:cNvPr id="5" name="AutoShape 2" descr="https://1.next.westlaw.com/Link/Document/Blob/I8ca5c740939c11ee9177f7f2f3afb239.png?originationContext=document&amp;transitionType=DocumentImage&amp;uniqueId=542c5cc6-7dab-4901-a217-23db270fe822&amp;ppcid=1dd182eb30e14b4f9ba4da60fe5a5d5f&amp;contextData=(sc.Keycite)"/>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4" descr="https://1.next.westlaw.com/Link/Document/Blob/I8ca5c740939c11ee9177f7f2f3afb239.png?originationContext=document&amp;transitionType=DocumentImage&amp;uniqueId=542c5cc6-7dab-4901-a217-23db270fe822&amp;ppcid=1dd182eb30e14b4f9ba4da60fe5a5d5f&amp;contextData=(sc.Keycit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2"/>
          <a:stretch>
            <a:fillRect/>
          </a:stretch>
        </p:blipFill>
        <p:spPr>
          <a:xfrm>
            <a:off x="0" y="2819400"/>
            <a:ext cx="9144000" cy="4038600"/>
          </a:xfrm>
          <a:prstGeom prst="rect">
            <a:avLst/>
          </a:prstGeom>
        </p:spPr>
      </p:pic>
    </p:spTree>
    <p:extLst>
      <p:ext uri="{BB962C8B-B14F-4D97-AF65-F5344CB8AC3E}">
        <p14:creationId xmlns:p14="http://schemas.microsoft.com/office/powerpoint/2010/main" val="3191233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914400"/>
            <a:ext cx="9220200" cy="5943599"/>
          </a:xfrm>
        </p:spPr>
        <p:txBody>
          <a:bodyPr>
            <a:normAutofit fontScale="70000" lnSpcReduction="20000"/>
          </a:bodyPr>
          <a:lstStyle/>
          <a:p>
            <a:pPr lvl="0">
              <a:buClr>
                <a:prstClr val="white"/>
              </a:buClr>
            </a:pPr>
            <a:r>
              <a:rPr lang="en-US" altLang="en-US" sz="3800" dirty="0"/>
              <a:t>Artistic, creative and expressive uses: </a:t>
            </a:r>
            <a:endParaRPr lang="en-US" altLang="en-US" sz="2500" dirty="0"/>
          </a:p>
          <a:p>
            <a:pPr lvl="1">
              <a:buClr>
                <a:prstClr val="white"/>
              </a:buClr>
            </a:pPr>
            <a:r>
              <a:rPr lang="en-US" altLang="en-US" sz="34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Rogers v. Grimaldi</a:t>
            </a:r>
            <a:r>
              <a:rPr lang="en-US" altLang="en-US" sz="3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875 F.2d 994 (2d Cir. 1989)</a:t>
            </a:r>
          </a:p>
          <a:p>
            <a:pPr lvl="1">
              <a:buClr>
                <a:prstClr val="white"/>
              </a:buClr>
            </a:pP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Dr. Seuss Enterprises, L.P. v. ComicMix LLC</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983 F.3d 443 (9th Cir. 2020),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cert. denied</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141 S. Ct. 2803 (2021) </a:t>
            </a:r>
          </a:p>
          <a:p>
            <a:pPr lvl="1">
              <a:buClr>
                <a:prstClr val="white"/>
              </a:buClr>
            </a:pPr>
            <a:r>
              <a:rPr lang="en-US" sz="3000" i="1" dirty="0"/>
              <a:t>VIP Productions LLC v. Jack Daniel's Properties, Inc</a:t>
            </a:r>
            <a:r>
              <a:rPr lang="en-US" sz="3000" dirty="0"/>
              <a:t>., 953 F.3d 1170, 1174-76 (9th Cir. 2020), </a:t>
            </a:r>
            <a:r>
              <a:rPr lang="en-US" sz="3000" i="1" dirty="0"/>
              <a:t>cert. granted,</a:t>
            </a:r>
            <a:r>
              <a:rPr lang="en-US" sz="3000" dirty="0"/>
              <a:t> 143 S. Ct. 476 (Nov. 21, 2022) </a:t>
            </a:r>
          </a:p>
          <a:p>
            <a:pPr lvl="1">
              <a:buClr>
                <a:prstClr val="white"/>
              </a:buClr>
            </a:pPr>
            <a:r>
              <a:rPr lang="en-US" sz="3600" i="1" dirty="0"/>
              <a:t>Twentieth Century Fox Television v. Empire Distribution, Inc.</a:t>
            </a:r>
            <a:r>
              <a:rPr lang="en-US" sz="3600" dirty="0"/>
              <a:t>, 875 F.3d 1192, 1196-1200 (9th Cir. 2017)</a:t>
            </a:r>
          </a:p>
          <a:p>
            <a:pPr lvl="1">
              <a:buClr>
                <a:prstClr val="white"/>
              </a:buClr>
            </a:pPr>
            <a:r>
              <a:rPr lang="en-US" sz="3600" i="1" dirty="0"/>
              <a:t>Punchbowl, Inc. v. AJ Press LLC,</a:t>
            </a:r>
            <a:r>
              <a:rPr lang="en-US" sz="3600" dirty="0"/>
              <a:t> 52 F.4th 1091 (9th Cir. 2022)</a:t>
            </a:r>
            <a:endParaRPr lang="en-US" sz="3600" i="1" dirty="0"/>
          </a:p>
          <a:p>
            <a:pPr lvl="1">
              <a:buClr>
                <a:prstClr val="white"/>
              </a:buClr>
            </a:pPr>
            <a:r>
              <a:rPr lang="en-US" altLang="en-US" sz="3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If applicable (i.e., expressive or creative use), the test asks –</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(1) Does the junior user’s use have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some </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artistic relevance to the mark? </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(2) Does the secondary use “explicitly mislead as to the source or the content of the work”?</a:t>
            </a:r>
          </a:p>
          <a:p>
            <a:pPr lvl="2">
              <a:buClr>
                <a:prstClr val="white"/>
              </a:buClr>
            </a:pP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If yes/no suit will be dismissed without consideration of </a:t>
            </a:r>
            <a:r>
              <a:rPr lang="en-US" altLang="en-US" sz="32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Sleekcraft/ Polaroid </a:t>
            </a:r>
            <a:r>
              <a:rPr lang="en-US" altLang="en-US" sz="32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factors </a:t>
            </a:r>
          </a:p>
          <a:p>
            <a:pPr eaLnBrk="1" hangingPunct="1"/>
            <a:endParaRPr lang="en-US" altLang="en-US" dirty="0"/>
          </a:p>
        </p:txBody>
      </p:sp>
      <p:sp>
        <p:nvSpPr>
          <p:cNvPr id="47107" name="Title 2"/>
          <p:cNvSpPr>
            <a:spLocks noGrp="1"/>
          </p:cNvSpPr>
          <p:nvPr>
            <p:ph type="title"/>
          </p:nvPr>
        </p:nvSpPr>
        <p:spPr>
          <a:xfrm>
            <a:off x="0" y="228600"/>
            <a:ext cx="9026525" cy="381000"/>
          </a:xfrm>
        </p:spPr>
        <p:txBody>
          <a:bodyPr>
            <a:noAutofit/>
          </a:bodyPr>
          <a:lstStyle/>
          <a:p>
            <a:pPr eaLnBrk="1" hangingPunct="1"/>
            <a:r>
              <a:rPr lang="en-US" altLang="en-US" sz="2800" dirty="0"/>
              <a:t>Lanham Act Fair Use and the First Amendment</a:t>
            </a:r>
          </a:p>
        </p:txBody>
      </p:sp>
    </p:spTree>
    <p:extLst>
      <p:ext uri="{BB962C8B-B14F-4D97-AF65-F5344CB8AC3E}">
        <p14:creationId xmlns:p14="http://schemas.microsoft.com/office/powerpoint/2010/main" val="20723074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id="{7A4F7AF9-5E44-4A61-B2A8-898ECA59589D}"/>
              </a:ext>
            </a:extLst>
          </p:cNvPr>
          <p:cNvSpPr/>
          <p:nvPr/>
        </p:nvSpPr>
        <p:spPr>
          <a:xfrm>
            <a:off x="2544368" y="163328"/>
            <a:ext cx="1724130" cy="124850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Is the plaintiff’s mark used as part of </a:t>
            </a:r>
            <a:r>
              <a:rPr lang="en-US" sz="1000" i="1" dirty="0"/>
              <a:t>an</a:t>
            </a:r>
            <a:r>
              <a:rPr lang="en-US" sz="1000" dirty="0"/>
              <a:t> </a:t>
            </a:r>
            <a:r>
              <a:rPr lang="en-US" sz="1000" i="1" dirty="0"/>
              <a:t>expressive work protected by the First Amendment</a:t>
            </a:r>
            <a:r>
              <a:rPr lang="en-US" sz="1000" dirty="0"/>
              <a:t>?</a:t>
            </a:r>
          </a:p>
        </p:txBody>
      </p:sp>
      <p:sp>
        <p:nvSpPr>
          <p:cNvPr id="4" name="Oval 3">
            <a:extLst>
              <a:ext uri="{FF2B5EF4-FFF2-40B4-BE49-F238E27FC236}">
                <a16:creationId xmlns:a16="http://schemas.microsoft.com/office/drawing/2014/main" id="{F8901BF3-BC74-45CF-9359-EDA87B3FA2B4}"/>
              </a:ext>
            </a:extLst>
          </p:cNvPr>
          <p:cNvSpPr/>
          <p:nvPr/>
        </p:nvSpPr>
        <p:spPr>
          <a:xfrm>
            <a:off x="4800600" y="1676400"/>
            <a:ext cx="1367413" cy="9901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Does the secondary use have </a:t>
            </a:r>
            <a:r>
              <a:rPr lang="en-US" sz="1000" i="1" dirty="0"/>
              <a:t>some artistic relevance</a:t>
            </a:r>
          </a:p>
        </p:txBody>
      </p:sp>
      <p:sp>
        <p:nvSpPr>
          <p:cNvPr id="5" name="Oval 4">
            <a:extLst>
              <a:ext uri="{FF2B5EF4-FFF2-40B4-BE49-F238E27FC236}">
                <a16:creationId xmlns:a16="http://schemas.microsoft.com/office/drawing/2014/main" id="{2CCECC47-4F31-4A46-96EB-E143FE74B05E}"/>
              </a:ext>
            </a:extLst>
          </p:cNvPr>
          <p:cNvSpPr/>
          <p:nvPr/>
        </p:nvSpPr>
        <p:spPr>
          <a:xfrm>
            <a:off x="4800600" y="3180555"/>
            <a:ext cx="1367413" cy="9901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Is the use </a:t>
            </a:r>
            <a:r>
              <a:rPr lang="en-US" sz="1000" i="1" dirty="0"/>
              <a:t>explicitly misleading</a:t>
            </a:r>
            <a:r>
              <a:rPr lang="en-US" sz="1000" dirty="0"/>
              <a:t>? *</a:t>
            </a:r>
          </a:p>
        </p:txBody>
      </p:sp>
      <p:sp>
        <p:nvSpPr>
          <p:cNvPr id="6" name="Rectangle 5">
            <a:extLst>
              <a:ext uri="{FF2B5EF4-FFF2-40B4-BE49-F238E27FC236}">
                <a16:creationId xmlns:a16="http://schemas.microsoft.com/office/drawing/2014/main" id="{1F0C6441-EA2F-4D0C-8AA3-2EC9ABEF604C}"/>
              </a:ext>
            </a:extLst>
          </p:cNvPr>
          <p:cNvSpPr/>
          <p:nvPr/>
        </p:nvSpPr>
        <p:spPr>
          <a:xfrm>
            <a:off x="2544368" y="4889821"/>
            <a:ext cx="1724130" cy="683707"/>
          </a:xfrm>
          <a:prstGeom prst="rect">
            <a:avLst/>
          </a:prstGeom>
          <a:solidFill>
            <a:schemeClr val="bg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Apply traditional trademark/dilution/unfair competition analysis</a:t>
            </a:r>
          </a:p>
        </p:txBody>
      </p:sp>
      <p:sp>
        <p:nvSpPr>
          <p:cNvPr id="7" name="Rectangle 6">
            <a:extLst>
              <a:ext uri="{FF2B5EF4-FFF2-40B4-BE49-F238E27FC236}">
                <a16:creationId xmlns:a16="http://schemas.microsoft.com/office/drawing/2014/main" id="{90051734-731F-4A2B-AE87-3F40117D7D6B}"/>
              </a:ext>
            </a:extLst>
          </p:cNvPr>
          <p:cNvSpPr/>
          <p:nvPr/>
        </p:nvSpPr>
        <p:spPr>
          <a:xfrm>
            <a:off x="4622241" y="4889821"/>
            <a:ext cx="1724130" cy="683707"/>
          </a:xfrm>
          <a:prstGeom prst="rect">
            <a:avLst/>
          </a:prstGeom>
          <a:solidFill>
            <a:schemeClr val="bg1">
              <a:lumMod val="75000"/>
              <a:lumOff val="2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The secondary use is protected by the First Amendment</a:t>
            </a:r>
          </a:p>
        </p:txBody>
      </p:sp>
      <p:cxnSp>
        <p:nvCxnSpPr>
          <p:cNvPr id="9" name="Straight Arrow Connector 8">
            <a:extLst>
              <a:ext uri="{FF2B5EF4-FFF2-40B4-BE49-F238E27FC236}">
                <a16:creationId xmlns:a16="http://schemas.microsoft.com/office/drawing/2014/main" id="{B4DF2297-E5C5-40B1-B837-5713DC1B6128}"/>
              </a:ext>
            </a:extLst>
          </p:cNvPr>
          <p:cNvCxnSpPr>
            <a:stCxn id="3" idx="4"/>
            <a:endCxn id="6" idx="0"/>
          </p:cNvCxnSpPr>
          <p:nvPr/>
        </p:nvCxnSpPr>
        <p:spPr>
          <a:xfrm>
            <a:off x="3406433" y="1411835"/>
            <a:ext cx="0" cy="347798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44DB1C4B-BCE9-4541-BC95-7B94ED164B38}"/>
              </a:ext>
            </a:extLst>
          </p:cNvPr>
          <p:cNvCxnSpPr>
            <a:stCxn id="3" idx="5"/>
            <a:endCxn id="4" idx="1"/>
          </p:cNvCxnSpPr>
          <p:nvPr/>
        </p:nvCxnSpPr>
        <p:spPr>
          <a:xfrm>
            <a:off x="4016004" y="1228996"/>
            <a:ext cx="984849" cy="592415"/>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20765A64-579A-428C-9F7F-24BC9CD5E695}"/>
              </a:ext>
            </a:extLst>
          </p:cNvPr>
          <p:cNvCxnSpPr>
            <a:stCxn id="4" idx="4"/>
            <a:endCxn id="5" idx="0"/>
          </p:cNvCxnSpPr>
          <p:nvPr/>
        </p:nvCxnSpPr>
        <p:spPr>
          <a:xfrm>
            <a:off x="5484307" y="2666596"/>
            <a:ext cx="0" cy="513959"/>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D50EF992-3F88-4D80-84FF-4294DDCA7E41}"/>
              </a:ext>
            </a:extLst>
          </p:cNvPr>
          <p:cNvCxnSpPr>
            <a:stCxn id="5" idx="4"/>
            <a:endCxn id="7" idx="0"/>
          </p:cNvCxnSpPr>
          <p:nvPr/>
        </p:nvCxnSpPr>
        <p:spPr>
          <a:xfrm>
            <a:off x="5484307" y="4170750"/>
            <a:ext cx="0" cy="719071"/>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a:extLst>
              <a:ext uri="{FF2B5EF4-FFF2-40B4-BE49-F238E27FC236}">
                <a16:creationId xmlns:a16="http://schemas.microsoft.com/office/drawing/2014/main" id="{66B61CC0-28DD-4EBE-85DB-12950C919A6A}"/>
              </a:ext>
            </a:extLst>
          </p:cNvPr>
          <p:cNvCxnSpPr>
            <a:stCxn id="5" idx="3"/>
          </p:cNvCxnSpPr>
          <p:nvPr/>
        </p:nvCxnSpPr>
        <p:spPr>
          <a:xfrm flipH="1">
            <a:off x="4116893" y="4025740"/>
            <a:ext cx="883960" cy="864081"/>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70B43D86-C37C-44EE-ACFE-84776D7374A0}"/>
              </a:ext>
            </a:extLst>
          </p:cNvPr>
          <p:cNvCxnSpPr>
            <a:stCxn id="4" idx="3"/>
            <a:endCxn id="6" idx="0"/>
          </p:cNvCxnSpPr>
          <p:nvPr/>
        </p:nvCxnSpPr>
        <p:spPr>
          <a:xfrm flipH="1">
            <a:off x="3406433" y="2521586"/>
            <a:ext cx="1594420" cy="2368236"/>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8E4BBF79-D68B-4FAD-83BE-FA8E9BAF7238}"/>
              </a:ext>
            </a:extLst>
          </p:cNvPr>
          <p:cNvSpPr txBox="1"/>
          <p:nvPr/>
        </p:nvSpPr>
        <p:spPr>
          <a:xfrm>
            <a:off x="4123787" y="1525203"/>
            <a:ext cx="410224" cy="220922"/>
          </a:xfrm>
          <a:prstGeom prst="rect">
            <a:avLst/>
          </a:prstGeom>
          <a:noFill/>
        </p:spPr>
        <p:txBody>
          <a:bodyPr wrap="square" rtlCol="0">
            <a:spAutoFit/>
          </a:bodyPr>
          <a:lstStyle/>
          <a:p>
            <a:r>
              <a:rPr lang="en-US" sz="1000" dirty="0"/>
              <a:t>Yes</a:t>
            </a:r>
          </a:p>
        </p:txBody>
      </p:sp>
      <p:sp>
        <p:nvSpPr>
          <p:cNvPr id="21" name="TextBox 20">
            <a:extLst>
              <a:ext uri="{FF2B5EF4-FFF2-40B4-BE49-F238E27FC236}">
                <a16:creationId xmlns:a16="http://schemas.microsoft.com/office/drawing/2014/main" id="{550F4D9A-4D24-412D-8F99-420AC285E780}"/>
              </a:ext>
            </a:extLst>
          </p:cNvPr>
          <p:cNvSpPr txBox="1"/>
          <p:nvPr/>
        </p:nvSpPr>
        <p:spPr>
          <a:xfrm>
            <a:off x="5484306" y="2813114"/>
            <a:ext cx="410224" cy="220922"/>
          </a:xfrm>
          <a:prstGeom prst="rect">
            <a:avLst/>
          </a:prstGeom>
          <a:noFill/>
        </p:spPr>
        <p:txBody>
          <a:bodyPr wrap="square" rtlCol="0">
            <a:spAutoFit/>
          </a:bodyPr>
          <a:lstStyle/>
          <a:p>
            <a:r>
              <a:rPr lang="en-US" sz="1000" dirty="0"/>
              <a:t>Yes</a:t>
            </a:r>
          </a:p>
        </p:txBody>
      </p:sp>
      <p:sp>
        <p:nvSpPr>
          <p:cNvPr id="22" name="TextBox 21">
            <a:extLst>
              <a:ext uri="{FF2B5EF4-FFF2-40B4-BE49-F238E27FC236}">
                <a16:creationId xmlns:a16="http://schemas.microsoft.com/office/drawing/2014/main" id="{2FE9A871-A082-41B0-9173-E051A6D8B2BD}"/>
              </a:ext>
            </a:extLst>
          </p:cNvPr>
          <p:cNvSpPr txBox="1"/>
          <p:nvPr/>
        </p:nvSpPr>
        <p:spPr>
          <a:xfrm>
            <a:off x="4590630" y="4362257"/>
            <a:ext cx="410224" cy="220922"/>
          </a:xfrm>
          <a:prstGeom prst="rect">
            <a:avLst/>
          </a:prstGeom>
          <a:noFill/>
        </p:spPr>
        <p:txBody>
          <a:bodyPr wrap="square" rtlCol="0">
            <a:spAutoFit/>
          </a:bodyPr>
          <a:lstStyle/>
          <a:p>
            <a:r>
              <a:rPr lang="en-US" sz="1000" dirty="0"/>
              <a:t>Yes</a:t>
            </a:r>
          </a:p>
        </p:txBody>
      </p:sp>
      <p:sp>
        <p:nvSpPr>
          <p:cNvPr id="23" name="TextBox 22">
            <a:extLst>
              <a:ext uri="{FF2B5EF4-FFF2-40B4-BE49-F238E27FC236}">
                <a16:creationId xmlns:a16="http://schemas.microsoft.com/office/drawing/2014/main" id="{986A7B53-3070-42B4-9122-92605B6D573B}"/>
              </a:ext>
            </a:extLst>
          </p:cNvPr>
          <p:cNvSpPr txBox="1"/>
          <p:nvPr/>
        </p:nvSpPr>
        <p:spPr>
          <a:xfrm>
            <a:off x="2996208" y="1600488"/>
            <a:ext cx="410224" cy="220922"/>
          </a:xfrm>
          <a:prstGeom prst="rect">
            <a:avLst/>
          </a:prstGeom>
          <a:noFill/>
        </p:spPr>
        <p:txBody>
          <a:bodyPr wrap="square" rtlCol="0">
            <a:spAutoFit/>
          </a:bodyPr>
          <a:lstStyle/>
          <a:p>
            <a:r>
              <a:rPr lang="en-US" sz="1000" dirty="0"/>
              <a:t>No</a:t>
            </a:r>
          </a:p>
        </p:txBody>
      </p:sp>
      <p:sp>
        <p:nvSpPr>
          <p:cNvPr id="24" name="TextBox 23">
            <a:extLst>
              <a:ext uri="{FF2B5EF4-FFF2-40B4-BE49-F238E27FC236}">
                <a16:creationId xmlns:a16="http://schemas.microsoft.com/office/drawing/2014/main" id="{80D9E8FA-271D-449A-8CC3-4A376E38FC56}"/>
              </a:ext>
            </a:extLst>
          </p:cNvPr>
          <p:cNvSpPr txBox="1"/>
          <p:nvPr/>
        </p:nvSpPr>
        <p:spPr>
          <a:xfrm>
            <a:off x="5174209" y="4362257"/>
            <a:ext cx="410224" cy="220922"/>
          </a:xfrm>
          <a:prstGeom prst="rect">
            <a:avLst/>
          </a:prstGeom>
          <a:noFill/>
        </p:spPr>
        <p:txBody>
          <a:bodyPr wrap="square" rtlCol="0">
            <a:spAutoFit/>
          </a:bodyPr>
          <a:lstStyle/>
          <a:p>
            <a:r>
              <a:rPr lang="en-US" sz="1000" dirty="0"/>
              <a:t>No</a:t>
            </a:r>
          </a:p>
        </p:txBody>
      </p:sp>
      <p:sp>
        <p:nvSpPr>
          <p:cNvPr id="25" name="TextBox 24">
            <a:extLst>
              <a:ext uri="{FF2B5EF4-FFF2-40B4-BE49-F238E27FC236}">
                <a16:creationId xmlns:a16="http://schemas.microsoft.com/office/drawing/2014/main" id="{0A56E507-A9AB-489C-9A00-6DC5D149FF93}"/>
              </a:ext>
            </a:extLst>
          </p:cNvPr>
          <p:cNvSpPr txBox="1"/>
          <p:nvPr/>
        </p:nvSpPr>
        <p:spPr>
          <a:xfrm>
            <a:off x="4353761" y="2787526"/>
            <a:ext cx="410224" cy="220922"/>
          </a:xfrm>
          <a:prstGeom prst="rect">
            <a:avLst/>
          </a:prstGeom>
          <a:noFill/>
        </p:spPr>
        <p:txBody>
          <a:bodyPr wrap="square" rtlCol="0">
            <a:spAutoFit/>
          </a:bodyPr>
          <a:lstStyle/>
          <a:p>
            <a:r>
              <a:rPr lang="en-US" sz="1000" dirty="0"/>
              <a:t>No</a:t>
            </a:r>
          </a:p>
        </p:txBody>
      </p:sp>
      <p:sp>
        <p:nvSpPr>
          <p:cNvPr id="26" name="TextBox 25">
            <a:extLst>
              <a:ext uri="{FF2B5EF4-FFF2-40B4-BE49-F238E27FC236}">
                <a16:creationId xmlns:a16="http://schemas.microsoft.com/office/drawing/2014/main" id="{06E78B38-989C-49FB-B9F1-B652156557AD}"/>
              </a:ext>
            </a:extLst>
          </p:cNvPr>
          <p:cNvSpPr txBox="1"/>
          <p:nvPr/>
        </p:nvSpPr>
        <p:spPr>
          <a:xfrm>
            <a:off x="457200" y="5870897"/>
            <a:ext cx="8229600" cy="707886"/>
          </a:xfrm>
          <a:prstGeom prst="rect">
            <a:avLst/>
          </a:prstGeom>
          <a:noFill/>
        </p:spPr>
        <p:txBody>
          <a:bodyPr wrap="square" rtlCol="0">
            <a:spAutoFit/>
          </a:bodyPr>
          <a:lstStyle/>
          <a:p>
            <a:r>
              <a:rPr lang="en-US" sz="1000" dirty="0"/>
              <a:t>Courts consider:</a:t>
            </a:r>
          </a:p>
          <a:p>
            <a:pPr marL="228600" indent="-228600">
              <a:buAutoNum type="alphaLcParenBoth"/>
            </a:pPr>
            <a:r>
              <a:rPr lang="en-US" sz="1000" dirty="0"/>
              <a:t>The degree to which the junior user uses the mark in the same way as the senior user</a:t>
            </a:r>
          </a:p>
          <a:p>
            <a:pPr marL="228600" indent="-228600">
              <a:buAutoNum type="alphaLcParenBoth"/>
            </a:pPr>
            <a:r>
              <a:rPr lang="en-US" sz="1000" dirty="0"/>
              <a:t>The degree to which the junior has added his or her own expressive content to the work beyond the mark itself</a:t>
            </a:r>
          </a:p>
          <a:p>
            <a:r>
              <a:rPr lang="en-US" sz="1000" i="1" dirty="0"/>
              <a:t>Dr. Seuss Enterprises, L.P. v. ComicMix LLC</a:t>
            </a:r>
            <a:r>
              <a:rPr lang="en-US" sz="1000" dirty="0"/>
              <a:t>, 983 F.3d 443, 463 (9th Cir. 2020), </a:t>
            </a:r>
            <a:r>
              <a:rPr lang="en-US" sz="1000" i="1" dirty="0"/>
              <a:t>cert. denied, </a:t>
            </a:r>
            <a:r>
              <a:rPr lang="en-US" sz="1000" dirty="0"/>
              <a:t>141 S. Ct. 2803 (2021)</a:t>
            </a:r>
          </a:p>
        </p:txBody>
      </p:sp>
    </p:spTree>
    <p:extLst>
      <p:ext uri="{BB962C8B-B14F-4D97-AF65-F5344CB8AC3E}">
        <p14:creationId xmlns:p14="http://schemas.microsoft.com/office/powerpoint/2010/main" val="13510541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0"/>
            <a:ext cx="9677400" cy="762000"/>
          </a:xfrm>
        </p:spPr>
        <p:txBody>
          <a:bodyPr>
            <a:noAutofit/>
          </a:bodyPr>
          <a:lstStyle/>
          <a:p>
            <a:r>
              <a:rPr lang="en-US" sz="2400" i="1" dirty="0"/>
              <a:t>Punchbowl, Inc. v. AJ Press,</a:t>
            </a:r>
            <a:r>
              <a:rPr lang="en-US" sz="2400" dirty="0"/>
              <a:t> 52 F.4th 1091(9th Cir. 2022)</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0" y="947854"/>
            <a:ext cx="3200400" cy="5943600"/>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936702"/>
            <a:ext cx="3429000" cy="5943600"/>
          </a:xfrm>
          <a:prstGeom prst="rect">
            <a:avLst/>
          </a:prstGeom>
        </p:spPr>
      </p:pic>
    </p:spTree>
    <p:extLst>
      <p:ext uri="{BB962C8B-B14F-4D97-AF65-F5344CB8AC3E}">
        <p14:creationId xmlns:p14="http://schemas.microsoft.com/office/powerpoint/2010/main" val="38954848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NFTs</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1775" y="1920478"/>
            <a:ext cx="3600450" cy="3051572"/>
          </a:xfrm>
          <a:prstGeom prst="rect">
            <a:avLst/>
          </a:prstGeom>
        </p:spPr>
      </p:pic>
    </p:spTree>
    <p:extLst>
      <p:ext uri="{BB962C8B-B14F-4D97-AF65-F5344CB8AC3E}">
        <p14:creationId xmlns:p14="http://schemas.microsoft.com/office/powerpoint/2010/main" val="33321397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457200" y="457200"/>
            <a:ext cx="8534400" cy="6324599"/>
          </a:xfrm>
        </p:spPr>
        <p:txBody>
          <a:bodyPr>
            <a:normAutofit/>
          </a:bodyPr>
          <a:lstStyle/>
          <a:p>
            <a:pPr lvl="0">
              <a:buClr>
                <a:prstClr val="white"/>
              </a:buClr>
            </a:pPr>
            <a:r>
              <a:rPr lang="en-US" altLang="en-US" dirty="0"/>
              <a:t>An NFT may be reproduced, distributed or publicly displayed, implicating copyright rights</a:t>
            </a:r>
          </a:p>
          <a:p>
            <a:pPr lvl="0">
              <a:buClr>
                <a:prstClr val="white"/>
              </a:buClr>
            </a:pPr>
            <a:r>
              <a:rPr lang="en-US" altLang="en-US" dirty="0"/>
              <a:t>If you buy an NFT you don’t necessarily acquire underlying IP rights to exploit the work (beyond being able to resell the NFT)</a:t>
            </a:r>
          </a:p>
          <a:p>
            <a:pPr lvl="0">
              <a:buClr>
                <a:prstClr val="white"/>
              </a:buClr>
            </a:pPr>
            <a:r>
              <a:rPr lang="en-US" sz="1350" i="1" dirty="0"/>
              <a:t>Miramax, LLC v. Tarantino,</a:t>
            </a:r>
            <a:r>
              <a:rPr lang="en-US" sz="1350" dirty="0"/>
              <a:t> Case No. 2:21-cv-08979 (C.D. Cal.) (contract dispute over rights to pulp fiction; Quentin Tarantino issued NFTs containing portions of the handwritten version of the screenplay; Tarantino assigned all rights to Miramax but retained rights to the print version)</a:t>
            </a:r>
          </a:p>
          <a:p>
            <a:pPr lvl="0">
              <a:buClr>
                <a:prstClr val="white"/>
              </a:buClr>
            </a:pPr>
            <a:r>
              <a:rPr lang="en-US" altLang="en-US"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Yuga Labs, Inc. v. Ripps, </a:t>
            </a:r>
            <a:r>
              <a:rPr lang="en-US" altLang="en-US"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Case No. CV 22-4355-JFW(JEMx), 2023 WL 3316748 (C.D. Cal. Apr. 21, 2023) (Bored Ape Yacht Club)</a:t>
            </a:r>
          </a:p>
          <a:p>
            <a:pPr lvl="0">
              <a:buClr>
                <a:prstClr val="white"/>
              </a:buClr>
            </a:pPr>
            <a:r>
              <a:rPr lang="en-US" altLang="en-US"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Nike, Inc. v. StockX, </a:t>
            </a:r>
            <a:r>
              <a:rPr lang="en-US" altLang="en-US"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22-CV-00983 (VEC)(SN) (S.D.N.Y.)</a:t>
            </a:r>
          </a:p>
          <a:p>
            <a:pPr lvl="0">
              <a:buClr>
                <a:prstClr val="white"/>
              </a:buClr>
            </a:pPr>
            <a:r>
              <a:rPr lang="en-US" altLang="en-US"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 </a:t>
            </a:r>
            <a:r>
              <a:rPr lang="en-US" altLang="en-US"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_ F. Supp. 3d _, 2022 WL 1564597 (S.D.N.Y. 2022) (denying MTD claims that defendant’s NFTs of Birkin handbags infringed plaintiff’s trademarks)</a:t>
            </a:r>
          </a:p>
          <a:p>
            <a:pPr lvl="1">
              <a:buClr>
                <a:prstClr val="white"/>
              </a:buClr>
            </a:pPr>
            <a:r>
              <a:rPr lang="en-US" altLang="en-US" sz="16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 </a:t>
            </a:r>
            <a:r>
              <a:rPr lang="en-US" altLang="en-US" sz="16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590 F. Supp. 3d 647 (S.D.N.Y. 2022) (denying motion for interlocutory appeal)</a:t>
            </a:r>
          </a:p>
          <a:p>
            <a:pPr lvl="1">
              <a:buClr>
                <a:prstClr val="white"/>
              </a:buClr>
            </a:pPr>
            <a:r>
              <a:rPr lang="en-US" altLang="en-US" sz="16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Jury trial (Feb. 2023): </a:t>
            </a:r>
          </a:p>
          <a:p>
            <a:pPr lvl="2">
              <a:buClr>
                <a:prstClr val="white"/>
              </a:buClr>
            </a:pPr>
            <a:r>
              <a:rPr lang="en-US" altLang="en-US" sz="1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MetaBirkin NFTs - not protected speech</a:t>
            </a:r>
          </a:p>
          <a:p>
            <a:pPr lvl="2">
              <a:buClr>
                <a:prstClr val="white"/>
              </a:buClr>
            </a:pPr>
            <a:r>
              <a:rPr lang="en-US" altLang="en-US" sz="1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$133,000 damages</a:t>
            </a:r>
            <a:endParaRPr lang="en-US" altLang="en-US" sz="16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endParaRPr>
          </a:p>
          <a:p>
            <a:pPr lvl="1">
              <a:buClr>
                <a:prstClr val="white"/>
              </a:buClr>
            </a:pPr>
            <a:r>
              <a:rPr lang="en-US" altLang="en-US" sz="16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Permanent injunction </a:t>
            </a:r>
          </a:p>
          <a:p>
            <a:pPr lvl="2">
              <a:buClr>
                <a:prstClr val="white"/>
              </a:buClr>
            </a:pPr>
            <a:r>
              <a:rPr lang="en-US" altLang="en-US" sz="14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Hermes Int’l v. Rothschild</a:t>
            </a:r>
            <a:r>
              <a:rPr lang="en-US" altLang="en-US" sz="1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 _ F. Supp. 3d _, </a:t>
            </a:r>
          </a:p>
          <a:p>
            <a:pPr marL="678942" lvl="2" indent="0">
              <a:buClr>
                <a:prstClr val="white"/>
              </a:buClr>
              <a:buNone/>
            </a:pPr>
            <a:r>
              <a:rPr lang="en-US" altLang="en-US" sz="1400"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rPr>
              <a:t>2023 WL 4145518 (S.D.N.Y. June 23, 2023)</a:t>
            </a:r>
          </a:p>
          <a:p>
            <a:pPr lvl="1">
              <a:buClr>
                <a:prstClr val="white"/>
              </a:buClr>
            </a:pPr>
            <a:endParaRPr lang="en-US" altLang="en-US" sz="2100" i="1" dirty="0">
              <a:gradFill flip="none" rotWithShape="1">
                <a:gsLst>
                  <a:gs pos="0">
                    <a:prstClr val="white"/>
                  </a:gs>
                  <a:gs pos="100000">
                    <a:prstClr val="white">
                      <a:lumMod val="75000"/>
                    </a:prstClr>
                  </a:gs>
                </a:gsLst>
                <a:lin ang="5400000" scaled="0"/>
              </a:gradFill>
              <a:effectLst>
                <a:glow rad="38100">
                  <a:prstClr val="black">
                    <a:lumMod val="50000"/>
                    <a:lumOff val="50000"/>
                    <a:alpha val="20000"/>
                  </a:prstClr>
                </a:glow>
                <a:outerShdw blurRad="44450" dist="12700" dir="13860000" algn="tl" rotWithShape="0">
                  <a:srgbClr val="000000">
                    <a:alpha val="20000"/>
                  </a:srgbClr>
                </a:outerShdw>
              </a:effectLst>
            </a:endParaRPr>
          </a:p>
          <a:p>
            <a:pPr eaLnBrk="1" hangingPunct="1"/>
            <a:endParaRPr lang="en-US" altLang="en-US" dirty="0"/>
          </a:p>
        </p:txBody>
      </p:sp>
      <p:sp>
        <p:nvSpPr>
          <p:cNvPr id="47107" name="Title 2"/>
          <p:cNvSpPr>
            <a:spLocks noGrp="1"/>
          </p:cNvSpPr>
          <p:nvPr>
            <p:ph type="title"/>
          </p:nvPr>
        </p:nvSpPr>
        <p:spPr>
          <a:xfrm>
            <a:off x="1200151" y="-152400"/>
            <a:ext cx="6712744" cy="609600"/>
          </a:xfrm>
        </p:spPr>
        <p:txBody>
          <a:bodyPr>
            <a:noAutofit/>
          </a:bodyPr>
          <a:lstStyle/>
          <a:p>
            <a:pPr eaLnBrk="1" hangingPunct="1"/>
            <a:r>
              <a:rPr lang="en-US" altLang="en-US" sz="2100" dirty="0"/>
              <a:t>NFTs and IP law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18359" y="4495800"/>
            <a:ext cx="4425641" cy="2133600"/>
          </a:xfrm>
          <a:prstGeom prst="rect">
            <a:avLst/>
          </a:prstGeom>
        </p:spPr>
      </p:pic>
    </p:spTree>
    <p:extLst>
      <p:ext uri="{BB962C8B-B14F-4D97-AF65-F5344CB8AC3E}">
        <p14:creationId xmlns:p14="http://schemas.microsoft.com/office/powerpoint/2010/main" val="36609797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524000"/>
            <a:ext cx="7772400" cy="3276600"/>
          </a:xfrm>
          <a:ln>
            <a:solidFill>
              <a:schemeClr val="tx1"/>
            </a:solidFill>
          </a:ln>
        </p:spPr>
        <p:txBody>
          <a:bodyPr lIns="92075" tIns="46038" rIns="92075" bIns="46038">
            <a:noAutofit/>
          </a:bodyPr>
          <a:lstStyle/>
          <a:p>
            <a:pPr eaLnBrk="1" hangingPunct="1">
              <a:defRPr/>
            </a:pPr>
            <a:r>
              <a:rPr lang="en-US" sz="6000" dirty="0"/>
              <a:t>SECONDARY IP LIABILITY AND THE CDA </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5855340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6200" y="304800"/>
            <a:ext cx="8991600" cy="6553200"/>
          </a:xfrm>
        </p:spPr>
        <p:txBody>
          <a:bodyPr>
            <a:normAutofit fontScale="25000" lnSpcReduction="20000"/>
          </a:bodyPr>
          <a:lstStyle/>
          <a:p>
            <a:pPr marL="137160" indent="0" eaLnBrk="1" hangingPunct="1">
              <a:lnSpc>
                <a:spcPts val="1000"/>
              </a:lnSpc>
              <a:spcBef>
                <a:spcPts val="0"/>
              </a:spcBef>
              <a:buNone/>
            </a:pPr>
            <a:r>
              <a:rPr lang="en-US" altLang="en-US" sz="5600" b="1" dirty="0">
                <a:latin typeface="Book Antiqua" panose="02040602050305030304" pitchFamily="18" charset="0"/>
              </a:rPr>
              <a:t>Copyright Litigation</a:t>
            </a:r>
            <a:br>
              <a:rPr lang="en-US" altLang="en-US" sz="5600" b="1" dirty="0">
                <a:latin typeface="Book Antiqua" panose="02040602050305030304" pitchFamily="18" charset="0"/>
              </a:rPr>
            </a:br>
            <a:endParaRPr lang="en-US" altLang="en-US" sz="5600" b="1" dirty="0">
              <a:latin typeface="Book Antiqua" panose="02040602050305030304" pitchFamily="18" charset="0"/>
            </a:endParaRPr>
          </a:p>
          <a:p>
            <a:pPr eaLnBrk="1" hangingPunct="1">
              <a:lnSpc>
                <a:spcPts val="1000"/>
              </a:lnSpc>
            </a:pPr>
            <a:r>
              <a:rPr lang="en-US" altLang="en-US" sz="5600" dirty="0">
                <a:latin typeface="Book Antiqua" panose="02040602050305030304" pitchFamily="18" charset="0"/>
              </a:rPr>
              <a:t>DMCA</a:t>
            </a:r>
          </a:p>
          <a:p>
            <a:pPr lvl="1">
              <a:lnSpc>
                <a:spcPts val="1000"/>
              </a:lnSpc>
            </a:pPr>
            <a:r>
              <a:rPr lang="en-US" altLang="en-US" sz="5600" dirty="0">
                <a:latin typeface="Book Antiqua" panose="02040602050305030304" pitchFamily="18" charset="0"/>
              </a:rPr>
              <a:t>Copyright Office Section 512 Report (May 2020)</a:t>
            </a:r>
          </a:p>
          <a:p>
            <a:pPr>
              <a:lnSpc>
                <a:spcPts val="1000"/>
              </a:lnSpc>
            </a:pPr>
            <a:r>
              <a:rPr lang="en-US" sz="5600" dirty="0">
                <a:latin typeface="Book Antiqua" panose="02040602050305030304" pitchFamily="18" charset="0"/>
              </a:rPr>
              <a:t>CASE Act small claims resolution</a:t>
            </a:r>
            <a:endParaRPr lang="en-US" altLang="en-US" sz="5600" dirty="0">
              <a:latin typeface="Book Antiqua" panose="02040602050305030304" pitchFamily="18" charset="0"/>
            </a:endParaRPr>
          </a:p>
          <a:p>
            <a:pPr lvl="1">
              <a:lnSpc>
                <a:spcPts val="1000"/>
              </a:lnSpc>
            </a:pPr>
            <a:r>
              <a:rPr lang="en-US" sz="5600" dirty="0">
                <a:latin typeface="Book Antiqua" panose="02040602050305030304" pitchFamily="18" charset="0"/>
              </a:rPr>
              <a:t>$30,000 cap per proceeding (plus fees and costs)</a:t>
            </a:r>
          </a:p>
          <a:p>
            <a:pPr lvl="1">
              <a:lnSpc>
                <a:spcPts val="1000"/>
              </a:lnSpc>
            </a:pPr>
            <a:r>
              <a:rPr lang="en-US" sz="5600" dirty="0">
                <a:latin typeface="Book Antiqua" panose="02040602050305030304" pitchFamily="18" charset="0"/>
              </a:rPr>
              <a:t>Voluntary but bound if you fail to opt-out within 60 days</a:t>
            </a:r>
          </a:p>
          <a:p>
            <a:pPr marL="137160" indent="0">
              <a:lnSpc>
                <a:spcPts val="1000"/>
              </a:lnSpc>
              <a:buNone/>
            </a:pPr>
            <a:r>
              <a:rPr lang="en-US" altLang="en-US" sz="5600" dirty="0">
                <a:latin typeface="Book Antiqua" panose="02040602050305030304" pitchFamily="18" charset="0"/>
              </a:rPr>
              <a:t/>
            </a:r>
            <a:br>
              <a:rPr lang="en-US" altLang="en-US" sz="5600" dirty="0">
                <a:latin typeface="Book Antiqua" panose="02040602050305030304" pitchFamily="18" charset="0"/>
              </a:rPr>
            </a:br>
            <a:r>
              <a:rPr lang="en-US" altLang="en-US" sz="5600" b="1" dirty="0">
                <a:latin typeface="Book Antiqua" panose="02040602050305030304" pitchFamily="18" charset="0"/>
              </a:rPr>
              <a:t>Trademark Litigation</a:t>
            </a:r>
            <a:br>
              <a:rPr lang="en-US" altLang="en-US" sz="5600" b="1" dirty="0">
                <a:latin typeface="Book Antiqua" panose="02040602050305030304" pitchFamily="18" charset="0"/>
              </a:rPr>
            </a:b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Counterfeiting – </a:t>
            </a:r>
          </a:p>
          <a:p>
            <a:pPr>
              <a:lnSpc>
                <a:spcPts val="800"/>
              </a:lnSpc>
              <a:spcBef>
                <a:spcPts val="0"/>
              </a:spcBef>
            </a:pPr>
            <a:endParaRPr lang="en-US" altLang="en-US" sz="56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A counterfeit is “identical with, or substantially indistinguishable from, a registered mark”</a:t>
            </a:r>
          </a:p>
          <a:p>
            <a:pPr lvl="1">
              <a:lnSpc>
                <a:spcPts val="800"/>
              </a:lnSpc>
              <a:spcBef>
                <a:spcPts val="0"/>
              </a:spcBef>
            </a:pPr>
            <a:endParaRPr lang="en-US" altLang="en-US" sz="54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While all counterfeits infringe a trademark, not all trademarks are counterfeits</a:t>
            </a:r>
          </a:p>
          <a:p>
            <a:pPr>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Direct Infringement </a:t>
            </a:r>
          </a:p>
          <a:p>
            <a:pPr lvl="1">
              <a:lnSpc>
                <a:spcPts val="800"/>
              </a:lnSpc>
              <a:spcBef>
                <a:spcPts val="0"/>
              </a:spcBef>
            </a:pPr>
            <a:endParaRPr lang="en-US" altLang="en-US" sz="5400" dirty="0">
              <a:latin typeface="Book Antiqua" panose="02040602050305030304" pitchFamily="18" charset="0"/>
            </a:endParaRPr>
          </a:p>
          <a:p>
            <a:pPr lvl="1">
              <a:lnSpc>
                <a:spcPts val="800"/>
              </a:lnSpc>
              <a:spcBef>
                <a:spcPts val="0"/>
              </a:spcBef>
            </a:pPr>
            <a:r>
              <a:rPr lang="en-US" altLang="en-US" sz="5400" dirty="0">
                <a:latin typeface="Book Antiqua" panose="02040602050305030304" pitchFamily="18" charset="0"/>
              </a:rPr>
              <a:t>Print-on-Demand: </a:t>
            </a:r>
            <a:r>
              <a:rPr lang="en-US" altLang="en-US" sz="5400" i="1" dirty="0">
                <a:latin typeface="Book Antiqua" panose="02040602050305030304" pitchFamily="18" charset="0"/>
              </a:rPr>
              <a:t>Ohio State University v. Redbubble, Inc</a:t>
            </a:r>
            <a:r>
              <a:rPr lang="en-US" altLang="en-US" sz="5400" dirty="0">
                <a:latin typeface="Book Antiqua" panose="02040602050305030304" pitchFamily="18" charset="0"/>
              </a:rPr>
              <a:t>., 989 F.3d 435 (6th Cir. 2021) </a:t>
            </a:r>
          </a:p>
          <a:p>
            <a:pPr marL="585216" lvl="1" indent="0">
              <a:lnSpc>
                <a:spcPts val="800"/>
              </a:lnSpc>
              <a:spcBef>
                <a:spcPts val="0"/>
              </a:spcBef>
              <a:buNone/>
            </a:pPr>
            <a:endParaRPr lang="en-US" altLang="en-US" sz="5600" dirty="0">
              <a:latin typeface="Book Antiqua" panose="02040602050305030304" pitchFamily="18" charset="0"/>
            </a:endParaRPr>
          </a:p>
          <a:p>
            <a:pPr>
              <a:lnSpc>
                <a:spcPts val="800"/>
              </a:lnSpc>
              <a:spcBef>
                <a:spcPts val="0"/>
              </a:spcBef>
            </a:pPr>
            <a:r>
              <a:rPr lang="en-US" sz="5600" dirty="0">
                <a:latin typeface="Book Antiqua" panose="02040602050305030304" pitchFamily="18" charset="0"/>
              </a:rPr>
              <a:t>Contributory and vicarious liability</a:t>
            </a:r>
          </a:p>
          <a:p>
            <a:pPr>
              <a:lnSpc>
                <a:spcPts val="800"/>
              </a:lnSpc>
              <a:spcBef>
                <a:spcPts val="0"/>
              </a:spcBef>
            </a:pPr>
            <a:endParaRPr lang="en-US" sz="5600" dirty="0">
              <a:latin typeface="Book Antiqua" panose="02040602050305030304" pitchFamily="18" charset="0"/>
            </a:endParaRPr>
          </a:p>
          <a:p>
            <a:pPr>
              <a:lnSpc>
                <a:spcPts val="800"/>
              </a:lnSpc>
              <a:spcBef>
                <a:spcPts val="0"/>
              </a:spcBef>
            </a:pPr>
            <a:r>
              <a:rPr lang="en-US" sz="5600" i="1" dirty="0">
                <a:latin typeface="Book Antiqua" panose="02040602050305030304" pitchFamily="18" charset="0"/>
              </a:rPr>
              <a:t>YYGM SA v. Redbubble, Inc</a:t>
            </a:r>
            <a:r>
              <a:rPr lang="en-US" sz="5600" dirty="0">
                <a:latin typeface="Book Antiqua" panose="02040602050305030304" pitchFamily="18" charset="0"/>
              </a:rPr>
              <a:t>., 75 F.4th 995 (9th Cir. 2023)</a:t>
            </a:r>
          </a:p>
          <a:p>
            <a:pPr>
              <a:lnSpc>
                <a:spcPts val="800"/>
              </a:lnSpc>
              <a:spcBef>
                <a:spcPts val="0"/>
              </a:spcBef>
            </a:pPr>
            <a:endParaRPr lang="en-US" sz="5600" dirty="0">
              <a:latin typeface="Book Antiqua" panose="02040602050305030304" pitchFamily="18" charset="0"/>
            </a:endParaRPr>
          </a:p>
          <a:p>
            <a:pPr lvl="1">
              <a:lnSpc>
                <a:spcPts val="800"/>
              </a:lnSpc>
              <a:spcBef>
                <a:spcPts val="0"/>
              </a:spcBef>
            </a:pPr>
            <a:r>
              <a:rPr lang="en-US" sz="5450" dirty="0">
                <a:latin typeface="Book Antiqua" panose="02040602050305030304" pitchFamily="18" charset="0"/>
              </a:rPr>
              <a:t>willful blindness that gives rise to contributory liability for trademark infringement requires the defendant to have specific knowledge of infringers or instances of infringement</a:t>
            </a:r>
          </a:p>
          <a:p>
            <a:pPr lvl="1">
              <a:lnSpc>
                <a:spcPts val="800"/>
              </a:lnSpc>
              <a:spcBef>
                <a:spcPts val="0"/>
              </a:spcBef>
            </a:pPr>
            <a:endParaRPr lang="en-US" sz="5450" dirty="0">
              <a:latin typeface="Book Antiqua" panose="02040602050305030304" pitchFamily="18" charset="0"/>
            </a:endParaRPr>
          </a:p>
          <a:p>
            <a:pPr lvl="1">
              <a:lnSpc>
                <a:spcPts val="800"/>
              </a:lnSpc>
              <a:spcBef>
                <a:spcPts val="0"/>
              </a:spcBef>
            </a:pPr>
            <a:r>
              <a:rPr lang="en-US" sz="5450" dirty="0">
                <a:latin typeface="Book Antiqua" panose="02040602050305030304" pitchFamily="18" charset="0"/>
              </a:rPr>
              <a:t>without specific knowledge of infringers or instances of infringement, there is no duty to look for trademark infringement by others on one's property</a:t>
            </a:r>
            <a:endParaRPr lang="en-US" sz="5600" dirty="0">
              <a:latin typeface="Book Antiqua" panose="02040602050305030304" pitchFamily="18" charset="0"/>
            </a:endParaRPr>
          </a:p>
          <a:p>
            <a:pPr>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altLang="en-US" sz="5600" dirty="0">
                <a:latin typeface="Book Antiqua" panose="02040602050305030304" pitchFamily="18" charset="0"/>
              </a:rPr>
              <a:t>Publisher’s exemption - 15 U.S.C. § 1114(2)(B)-(C) </a:t>
            </a:r>
          </a:p>
          <a:p>
            <a:pPr lvl="2">
              <a:lnSpc>
                <a:spcPts val="800"/>
              </a:lnSpc>
              <a:spcBef>
                <a:spcPts val="0"/>
              </a:spcBef>
            </a:pPr>
            <a:endParaRPr lang="en-US" altLang="en-US" sz="5600" dirty="0">
              <a:latin typeface="Book Antiqua" panose="02040602050305030304" pitchFamily="18" charset="0"/>
            </a:endParaRPr>
          </a:p>
          <a:p>
            <a:pPr>
              <a:lnSpc>
                <a:spcPts val="800"/>
              </a:lnSpc>
              <a:spcBef>
                <a:spcPts val="0"/>
              </a:spcBef>
            </a:pPr>
            <a:r>
              <a:rPr lang="en-US" sz="5600" dirty="0">
                <a:latin typeface="Book Antiqua" panose="02040602050305030304" pitchFamily="18" charset="0"/>
              </a:rPr>
              <a:t>No DMTA, but courts generally require notice and takedown</a:t>
            </a:r>
          </a:p>
          <a:p>
            <a:pPr>
              <a:lnSpc>
                <a:spcPts val="800"/>
              </a:lnSpc>
              <a:spcBef>
                <a:spcPts val="0"/>
              </a:spcBef>
            </a:pPr>
            <a:endParaRPr lang="en-US" sz="5600" dirty="0">
              <a:latin typeface="Book Antiqua" panose="02040602050305030304" pitchFamily="18" charset="0"/>
            </a:endParaRPr>
          </a:p>
          <a:p>
            <a:pPr lvl="1">
              <a:lnSpc>
                <a:spcPts val="800"/>
              </a:lnSpc>
              <a:spcBef>
                <a:spcPts val="0"/>
              </a:spcBef>
            </a:pPr>
            <a:r>
              <a:rPr lang="en-US" sz="5400" i="1" dirty="0">
                <a:latin typeface="Book Antiqua" panose="02040602050305030304" pitchFamily="18" charset="0"/>
              </a:rPr>
              <a:t>Tiffany (NJ) Inc. v. eBay Inc</a:t>
            </a:r>
            <a:r>
              <a:rPr lang="en-US" sz="5400" dirty="0">
                <a:latin typeface="Book Antiqua" panose="02040602050305030304" pitchFamily="18" charset="0"/>
              </a:rPr>
              <a:t>., 600 F.3d 93 (2d Cir.), 562 U.S. 1082 (2010) </a:t>
            </a:r>
          </a:p>
          <a:p>
            <a:pPr lvl="1">
              <a:lnSpc>
                <a:spcPts val="800"/>
              </a:lnSpc>
              <a:spcBef>
                <a:spcPts val="0"/>
              </a:spcBef>
            </a:pPr>
            <a:endParaRPr lang="en-US" sz="5400" dirty="0">
              <a:latin typeface="Book Antiqua" panose="02040602050305030304" pitchFamily="18" charset="0"/>
            </a:endParaRPr>
          </a:p>
          <a:p>
            <a:pPr marL="137160" indent="0">
              <a:lnSpc>
                <a:spcPts val="1000"/>
              </a:lnSpc>
              <a:buNone/>
            </a:pPr>
            <a:r>
              <a:rPr lang="en-US" sz="5600" b="1" dirty="0">
                <a:latin typeface="Book Antiqua" panose="02040602050305030304" pitchFamily="18" charset="0"/>
              </a:rPr>
              <a:t>Patent Litigation </a:t>
            </a:r>
            <a:r>
              <a:rPr lang="en-US" altLang="en-US" sz="5600" b="1" dirty="0">
                <a:latin typeface="Book Antiqua" panose="02040602050305030304" pitchFamily="18" charset="0"/>
              </a:rPr>
              <a:t/>
            </a:r>
            <a:br>
              <a:rPr lang="en-US" altLang="en-US" sz="5600" b="1" dirty="0">
                <a:latin typeface="Book Antiqua" panose="02040602050305030304" pitchFamily="18" charset="0"/>
              </a:rPr>
            </a:br>
            <a:endParaRPr lang="en-US" altLang="en-US" sz="5600" dirty="0">
              <a:latin typeface="Book Antiqua" panose="02040602050305030304" pitchFamily="18" charset="0"/>
            </a:endParaRPr>
          </a:p>
          <a:p>
            <a:pPr>
              <a:lnSpc>
                <a:spcPts val="800"/>
              </a:lnSpc>
              <a:spcBef>
                <a:spcPts val="0"/>
              </a:spcBef>
            </a:pPr>
            <a:r>
              <a:rPr lang="en-US" sz="5600" i="1" dirty="0">
                <a:latin typeface="Book Antiqua" panose="02040602050305030304" pitchFamily="18" charset="0"/>
              </a:rPr>
              <a:t>Blazer v. eBay, Inc</a:t>
            </a:r>
            <a:r>
              <a:rPr lang="en-US" sz="5600" dirty="0">
                <a:latin typeface="Book Antiqua" panose="02040602050305030304" pitchFamily="18" charset="0"/>
              </a:rPr>
              <a:t>., Case No. 1:15-CV-01059-KOB, 2017 WL 1047572 (N.D. Ala. 2017)</a:t>
            </a:r>
            <a:endParaRPr lang="en-US" sz="5600" b="1" dirty="0">
              <a:latin typeface="Book Antiqua" panose="02040602050305030304" pitchFamily="18" charset="0"/>
            </a:endParaRPr>
          </a:p>
          <a:p>
            <a:pPr marL="137160" indent="0">
              <a:lnSpc>
                <a:spcPts val="1000"/>
              </a:lnSpc>
              <a:buNone/>
            </a:pPr>
            <a:r>
              <a:rPr lang="en-US" sz="5600" b="1" dirty="0">
                <a:latin typeface="Book Antiqua" panose="02040602050305030304" pitchFamily="18" charset="0"/>
              </a:rPr>
              <a:t>The Communications Decency Act </a:t>
            </a:r>
          </a:p>
          <a:p>
            <a:pPr>
              <a:lnSpc>
                <a:spcPct val="120000"/>
              </a:lnSpc>
              <a:defRPr/>
            </a:pPr>
            <a:r>
              <a:rPr lang="en-US" sz="5600" dirty="0">
                <a:latin typeface="Book Antiqua" panose="02040602050305030304" pitchFamily="18" charset="0"/>
              </a:rPr>
              <a:t>47 U.S.C. § 230 (the Communications Decency Act) and IP claims </a:t>
            </a:r>
          </a:p>
          <a:p>
            <a:pPr lvl="1">
              <a:lnSpc>
                <a:spcPts val="1400"/>
              </a:lnSpc>
              <a:spcBef>
                <a:spcPts val="0"/>
              </a:spcBef>
              <a:defRPr/>
            </a:pPr>
            <a:r>
              <a:rPr lang="en-US" sz="5600" u="sng" dirty="0">
                <a:latin typeface="Book Antiqua" panose="02040602050305030304" pitchFamily="18" charset="0"/>
              </a:rPr>
              <a:t>230(c)(1)</a:t>
            </a:r>
            <a:r>
              <a:rPr lang="en-US" sz="5600" dirty="0">
                <a:latin typeface="Book Antiqua" panose="02040602050305030304" pitchFamily="18" charset="0"/>
              </a:rPr>
              <a:t>: No provider or user of an interactive computer service shall be treated as the publisher or speaker of any information provided by another information content provider</a:t>
            </a:r>
            <a:endParaRPr lang="en-US" sz="5600" u="sng" dirty="0">
              <a:latin typeface="Book Antiqua" panose="02040602050305030304" pitchFamily="18" charset="0"/>
            </a:endParaRPr>
          </a:p>
          <a:p>
            <a:pPr lvl="1">
              <a:lnSpc>
                <a:spcPts val="1400"/>
              </a:lnSpc>
              <a:spcBef>
                <a:spcPts val="0"/>
              </a:spcBef>
              <a:defRPr/>
            </a:pPr>
            <a:r>
              <a:rPr lang="en-US" sz="5600" u="sng" dirty="0">
                <a:latin typeface="Book Antiqua" panose="02040602050305030304" pitchFamily="18" charset="0"/>
              </a:rPr>
              <a:t>Preempts</a:t>
            </a:r>
            <a:r>
              <a:rPr lang="en-US" sz="5600" dirty="0">
                <a:latin typeface="Book Antiqua" panose="02040602050305030304" pitchFamily="18" charset="0"/>
              </a:rPr>
              <a:t> inconsistent state laws (including defamation, privacy) and some federal claims   </a:t>
            </a:r>
            <a:endParaRPr lang="en-US" sz="5600" u="sng" dirty="0">
              <a:latin typeface="Book Antiqua" panose="02040602050305030304" pitchFamily="18" charset="0"/>
            </a:endParaRPr>
          </a:p>
          <a:p>
            <a:pPr lvl="1">
              <a:lnSpc>
                <a:spcPts val="1400"/>
              </a:lnSpc>
              <a:spcBef>
                <a:spcPts val="0"/>
              </a:spcBef>
              <a:defRPr/>
            </a:pPr>
            <a:r>
              <a:rPr lang="en-US" sz="5600" u="sng" dirty="0">
                <a:latin typeface="Book Antiqua" panose="02040602050305030304" pitchFamily="18" charset="0"/>
              </a:rPr>
              <a:t>Excludes</a:t>
            </a:r>
            <a:r>
              <a:rPr lang="en-US" sz="5600" dirty="0">
                <a:latin typeface="Book Antiqua" panose="02040602050305030304" pitchFamily="18" charset="0"/>
              </a:rPr>
              <a:t>: FOSTA/SESTA</a:t>
            </a:r>
          </a:p>
          <a:p>
            <a:pPr lvl="1">
              <a:lnSpc>
                <a:spcPts val="1400"/>
              </a:lnSpc>
              <a:spcBef>
                <a:spcPts val="0"/>
              </a:spcBef>
              <a:defRPr/>
            </a:pPr>
            <a:r>
              <a:rPr lang="en-US" sz="5600" u="sng" dirty="0">
                <a:latin typeface="Book Antiqua" panose="02040602050305030304" pitchFamily="18" charset="0"/>
              </a:rPr>
              <a:t>Excludes</a:t>
            </a:r>
            <a:r>
              <a:rPr lang="en-US" sz="5600" dirty="0">
                <a:latin typeface="Book Antiqua" panose="02040602050305030304" pitchFamily="18" charset="0"/>
              </a:rPr>
              <a:t>: federal criminal claims; claims under ECPA or “any similar state law”; “any law pertaining to intellectual property.”</a:t>
            </a:r>
          </a:p>
          <a:p>
            <a:pPr lvl="2">
              <a:lnSpc>
                <a:spcPts val="1400"/>
              </a:lnSpc>
              <a:spcBef>
                <a:spcPts val="0"/>
              </a:spcBef>
              <a:defRPr/>
            </a:pPr>
            <a:r>
              <a:rPr lang="en-US" sz="5400" dirty="0">
                <a:latin typeface="Book Antiqua" panose="02040602050305030304" pitchFamily="18" charset="0"/>
              </a:rPr>
              <a:t>State right of publicity, trademark trade secret and other IP claims? </a:t>
            </a:r>
          </a:p>
          <a:p>
            <a:pPr marL="585216" lvl="1" indent="0" eaLnBrk="1" hangingPunct="1">
              <a:buNone/>
            </a:pPr>
            <a:endParaRPr lang="en-US" altLang="en-US" sz="1600" dirty="0"/>
          </a:p>
        </p:txBody>
      </p:sp>
      <p:sp>
        <p:nvSpPr>
          <p:cNvPr id="3" name="Title 2">
            <a:extLst>
              <a:ext uri="{FF2B5EF4-FFF2-40B4-BE49-F238E27FC236}">
                <a16:creationId xmlns:a16="http://schemas.microsoft.com/office/drawing/2014/main" id="{2F47A64E-1B5E-4257-A797-C7C28B7BE4F6}"/>
              </a:ext>
            </a:extLst>
          </p:cNvPr>
          <p:cNvSpPr>
            <a:spLocks noGrp="1"/>
          </p:cNvSpPr>
          <p:nvPr>
            <p:ph type="title"/>
          </p:nvPr>
        </p:nvSpPr>
        <p:spPr>
          <a:xfrm>
            <a:off x="0" y="0"/>
            <a:ext cx="9144000" cy="304800"/>
          </a:xfrm>
        </p:spPr>
        <p:txBody>
          <a:bodyPr>
            <a:normAutofit fontScale="90000"/>
          </a:bodyPr>
          <a:lstStyle/>
          <a:p>
            <a:pPr eaLnBrk="1" fontAlgn="auto" hangingPunct="1">
              <a:spcAft>
                <a:spcPct val="0"/>
              </a:spcAft>
              <a:defRPr/>
            </a:pPr>
            <a:r>
              <a:rPr lang="en-US" sz="2400" dirty="0"/>
              <a:t>Secondary IP Liability </a:t>
            </a:r>
            <a:endParaRPr lang="en-US" sz="2800" dirty="0"/>
          </a:p>
        </p:txBody>
      </p:sp>
    </p:spTree>
    <p:extLst>
      <p:ext uri="{BB962C8B-B14F-4D97-AF65-F5344CB8AC3E}">
        <p14:creationId xmlns:p14="http://schemas.microsoft.com/office/powerpoint/2010/main" val="18428060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228600" y="152400"/>
            <a:ext cx="8510588" cy="76200"/>
          </a:xfrm>
        </p:spPr>
        <p:txBody>
          <a:bodyPr>
            <a:normAutofit fontScale="90000"/>
          </a:bodyPr>
          <a:lstStyle/>
          <a:p>
            <a:pPr>
              <a:defRPr/>
            </a:pPr>
            <a:r>
              <a:rPr lang="en-US" sz="4000" dirty="0"/>
              <a:t>230 &amp; Related Speech Cases</a:t>
            </a:r>
          </a:p>
        </p:txBody>
      </p:sp>
      <p:sp>
        <p:nvSpPr>
          <p:cNvPr id="4644867" name="Rectangle 3"/>
          <p:cNvSpPr>
            <a:spLocks noGrp="1" noRot="1" noChangeArrowheads="1"/>
          </p:cNvSpPr>
          <p:nvPr>
            <p:ph type="body" idx="1"/>
          </p:nvPr>
        </p:nvSpPr>
        <p:spPr>
          <a:xfrm>
            <a:off x="62706" y="381000"/>
            <a:ext cx="8994775" cy="7010400"/>
          </a:xfrm>
        </p:spPr>
        <p:txBody>
          <a:bodyPr>
            <a:noAutofit/>
          </a:bodyPr>
          <a:lstStyle/>
          <a:p>
            <a:pPr>
              <a:lnSpc>
                <a:spcPct val="120000"/>
              </a:lnSpc>
              <a:spcBef>
                <a:spcPct val="0"/>
              </a:spcBef>
              <a:defRPr/>
            </a:pPr>
            <a:r>
              <a:rPr lang="en-US" sz="1200" i="1" dirty="0"/>
              <a:t>Twitter, Inc. v. </a:t>
            </a:r>
            <a:r>
              <a:rPr lang="en-US" sz="1200" i="1" dirty="0" err="1"/>
              <a:t>Taamneh</a:t>
            </a:r>
            <a:r>
              <a:rPr lang="en-US" sz="1200" dirty="0"/>
              <a:t>, 598 U.S. 471 (2023)</a:t>
            </a:r>
          </a:p>
          <a:p>
            <a:pPr>
              <a:lnSpc>
                <a:spcPct val="120000"/>
              </a:lnSpc>
              <a:spcBef>
                <a:spcPct val="0"/>
              </a:spcBef>
              <a:defRPr/>
            </a:pPr>
            <a:r>
              <a:rPr lang="en-US" sz="1200" i="1" dirty="0"/>
              <a:t>Gonzalez v. Google LLC</a:t>
            </a:r>
            <a:r>
              <a:rPr lang="en-US" sz="1200" dirty="0"/>
              <a:t>, 598 U.S. 617 (2023)</a:t>
            </a:r>
          </a:p>
          <a:p>
            <a:pPr>
              <a:lnSpc>
                <a:spcPct val="120000"/>
              </a:lnSpc>
              <a:spcBef>
                <a:spcPct val="0"/>
              </a:spcBef>
              <a:defRPr/>
            </a:pPr>
            <a:r>
              <a:rPr lang="en-US" sz="1200" i="1" dirty="0"/>
              <a:t>G.G. v. Salesforce, Inc., </a:t>
            </a:r>
            <a:r>
              <a:rPr lang="en-US" sz="1200" dirty="0"/>
              <a:t>76 F.4th 544 (7th Cir. 2023)</a:t>
            </a:r>
          </a:p>
          <a:p>
            <a:pPr>
              <a:lnSpc>
                <a:spcPct val="120000"/>
              </a:lnSpc>
              <a:spcBef>
                <a:spcPct val="0"/>
              </a:spcBef>
              <a:defRPr/>
            </a:pPr>
            <a:r>
              <a:rPr lang="en-US" sz="1200" i="1" dirty="0" err="1"/>
              <a:t>Rigsby</a:t>
            </a:r>
            <a:r>
              <a:rPr lang="en-US" sz="1200" i="1" dirty="0"/>
              <a:t> v. </a:t>
            </a:r>
            <a:r>
              <a:rPr lang="en-US" sz="1200" i="1" dirty="0" err="1"/>
              <a:t>GoDaddy</a:t>
            </a:r>
            <a:r>
              <a:rPr lang="en-US" sz="1200" i="1" dirty="0"/>
              <a:t> Inc., </a:t>
            </a:r>
            <a:r>
              <a:rPr lang="en-US" sz="1200" dirty="0"/>
              <a:t>59 F.4th 998 (9th Cir. 2023) (CDA applied to a domain name registrar)</a:t>
            </a:r>
          </a:p>
          <a:p>
            <a:pPr marL="411480" lvl="1" indent="-308610">
              <a:lnSpc>
                <a:spcPct val="120000"/>
              </a:lnSpc>
              <a:spcBef>
                <a:spcPct val="0"/>
              </a:spcBef>
              <a:buClr>
                <a:schemeClr val="tx1">
                  <a:shade val="95000"/>
                </a:schemeClr>
              </a:buClr>
              <a:buSzPct val="65000"/>
              <a:buFont typeface="Wingdings 2"/>
              <a:buChar char=""/>
              <a:defRPr/>
            </a:pPr>
            <a:r>
              <a:rPr lang="en-US" sz="1050" i="1" dirty="0"/>
              <a:t>Doe v. Snap, Inc., </a:t>
            </a:r>
            <a:r>
              <a:rPr lang="en-US" sz="1050" dirty="0"/>
              <a:t>_ F.4</a:t>
            </a:r>
            <a:r>
              <a:rPr lang="en-US" sz="1050" baseline="30000" dirty="0"/>
              <a:t>th</a:t>
            </a:r>
            <a:r>
              <a:rPr lang="en-US" sz="1050" dirty="0"/>
              <a:t> _, 2023 WL 8705665 (5th Cir.  Dec. 18, 2023) (denying </a:t>
            </a:r>
            <a:r>
              <a:rPr lang="en-US" sz="1050" i="1" dirty="0" err="1"/>
              <a:t>en</a:t>
            </a:r>
            <a:r>
              <a:rPr lang="en-US" sz="1050" i="1" dirty="0"/>
              <a:t> banc </a:t>
            </a:r>
            <a:r>
              <a:rPr lang="en-US" sz="1050" dirty="0"/>
              <a:t>review, affirming dismissal) </a:t>
            </a:r>
            <a:endParaRPr lang="en-US" sz="1050" i="1" dirty="0"/>
          </a:p>
          <a:p>
            <a:pPr>
              <a:lnSpc>
                <a:spcPct val="120000"/>
              </a:lnSpc>
              <a:spcBef>
                <a:spcPct val="0"/>
              </a:spcBef>
              <a:defRPr/>
            </a:pPr>
            <a:r>
              <a:rPr lang="en-US" sz="1200" i="1" dirty="0"/>
              <a:t>In re: Social Media Adolescent Addiction/ Personal Injury/ Products Liability Litigation</a:t>
            </a:r>
            <a:r>
              <a:rPr lang="en-US" sz="1200" dirty="0"/>
              <a:t>, _ F. Supp. 3d _, 2023 WL 7524912 (N.D. Cal. Nov. 14, 2023) (holding design defect product liability claims not related to publication of third party content outside the scope of the CDA, while claims related to publication were preempted)</a:t>
            </a:r>
          </a:p>
          <a:p>
            <a:pPr>
              <a:lnSpc>
                <a:spcPct val="120000"/>
              </a:lnSpc>
              <a:spcBef>
                <a:spcPct val="0"/>
              </a:spcBef>
              <a:defRPr/>
            </a:pPr>
            <a:endParaRPr lang="en-US" sz="1200" i="1" dirty="0"/>
          </a:p>
          <a:p>
            <a:pPr>
              <a:lnSpc>
                <a:spcPct val="120000"/>
              </a:lnSpc>
              <a:spcBef>
                <a:spcPct val="0"/>
              </a:spcBef>
              <a:defRPr/>
            </a:pPr>
            <a:r>
              <a:rPr lang="en-US" sz="1200" dirty="0"/>
              <a:t>Plaintiff friendly (9</a:t>
            </a:r>
            <a:r>
              <a:rPr lang="en-US" sz="1200" baseline="30000" dirty="0"/>
              <a:t>th</a:t>
            </a:r>
            <a:r>
              <a:rPr lang="en-US" sz="1200" dirty="0"/>
              <a:t> and 10</a:t>
            </a:r>
            <a:r>
              <a:rPr lang="en-US" sz="1200" baseline="30000" dirty="0"/>
              <a:t>th</a:t>
            </a:r>
            <a:r>
              <a:rPr lang="en-US" sz="1200" dirty="0"/>
              <a:t> Circuits and maybe the 7</a:t>
            </a:r>
            <a:r>
              <a:rPr lang="en-US" sz="1200" baseline="30000" dirty="0"/>
              <a:t>th</a:t>
            </a:r>
            <a:r>
              <a:rPr lang="en-US" sz="1200" dirty="0"/>
              <a:t> Circuit):</a:t>
            </a:r>
          </a:p>
          <a:p>
            <a:pPr lvl="1">
              <a:lnSpc>
                <a:spcPct val="120000"/>
              </a:lnSpc>
              <a:spcBef>
                <a:spcPct val="0"/>
              </a:spcBef>
              <a:defRPr/>
            </a:pPr>
            <a:r>
              <a:rPr lang="en-US" sz="1100" i="1" dirty="0">
                <a:effectLst/>
              </a:rPr>
              <a:t>Fair Housing Council v. Roommate.com, LLC</a:t>
            </a:r>
            <a:r>
              <a:rPr lang="en-US" sz="1100" dirty="0">
                <a:effectLst/>
              </a:rPr>
              <a:t>, 521 F.3d 1157 (9th Cir. 2008) (</a:t>
            </a:r>
            <a:r>
              <a:rPr lang="en-US" sz="1100" i="1" dirty="0">
                <a:effectLst/>
              </a:rPr>
              <a:t>en banc</a:t>
            </a:r>
            <a:r>
              <a:rPr lang="en-US" sz="1100" dirty="0">
                <a:effectLst/>
              </a:rPr>
              <a:t>)</a:t>
            </a:r>
          </a:p>
          <a:p>
            <a:pPr lvl="1">
              <a:lnSpc>
                <a:spcPct val="120000"/>
              </a:lnSpc>
              <a:spcBef>
                <a:spcPct val="0"/>
              </a:spcBef>
              <a:defRPr/>
            </a:pPr>
            <a:r>
              <a:rPr lang="en-US" sz="1100" i="1" dirty="0">
                <a:effectLst/>
              </a:rPr>
              <a:t>FTC v. Accusearch Inc.</a:t>
            </a:r>
            <a:r>
              <a:rPr lang="en-US" sz="1100" dirty="0">
                <a:effectLst/>
              </a:rPr>
              <a:t>, 570 F.3d 1187 (10th Cir. 2009)</a:t>
            </a:r>
          </a:p>
          <a:p>
            <a:pPr>
              <a:lnSpc>
                <a:spcPct val="120000"/>
              </a:lnSpc>
              <a:spcBef>
                <a:spcPct val="0"/>
              </a:spcBef>
              <a:defRPr/>
            </a:pPr>
            <a:r>
              <a:rPr lang="en-US" sz="1200" dirty="0">
                <a:effectLst/>
              </a:rPr>
              <a:t>Defendant friendly (1</a:t>
            </a:r>
            <a:r>
              <a:rPr lang="en-US" sz="1200" baseline="30000" dirty="0">
                <a:effectLst/>
              </a:rPr>
              <a:t>st</a:t>
            </a:r>
            <a:r>
              <a:rPr lang="en-US" sz="1200" dirty="0">
                <a:effectLst/>
              </a:rPr>
              <a:t>, 2d, 4</a:t>
            </a:r>
            <a:r>
              <a:rPr lang="en-US" sz="1200" baseline="30000" dirty="0">
                <a:effectLst/>
              </a:rPr>
              <a:t>th,</a:t>
            </a:r>
            <a:r>
              <a:rPr lang="en-US" sz="1200" dirty="0">
                <a:effectLst/>
              </a:rPr>
              <a:t> 5</a:t>
            </a:r>
            <a:r>
              <a:rPr lang="en-US" sz="1200" baseline="30000" dirty="0">
                <a:effectLst/>
              </a:rPr>
              <a:t>th</a:t>
            </a:r>
            <a:r>
              <a:rPr lang="en-US" sz="1200" dirty="0">
                <a:effectLst/>
              </a:rPr>
              <a:t>, 6</a:t>
            </a:r>
            <a:r>
              <a:rPr lang="en-US" sz="1200" baseline="30000" dirty="0">
                <a:effectLst/>
              </a:rPr>
              <a:t>th</a:t>
            </a:r>
            <a:r>
              <a:rPr lang="en-US" sz="1200" dirty="0">
                <a:effectLst/>
              </a:rPr>
              <a:t> and D.C. Circuits):</a:t>
            </a:r>
            <a:endParaRPr lang="en-US" sz="1200" u="sng" dirty="0">
              <a:effectLst/>
            </a:endParaRPr>
          </a:p>
          <a:p>
            <a:pPr lvl="1">
              <a:lnSpc>
                <a:spcPct val="120000"/>
              </a:lnSpc>
              <a:spcBef>
                <a:spcPct val="0"/>
              </a:spcBef>
              <a:defRPr/>
            </a:pPr>
            <a:r>
              <a:rPr lang="en-US" sz="1050" i="1" dirty="0"/>
              <a:t>Doe No. 1 v. Backpage.com, LLC</a:t>
            </a:r>
            <a:r>
              <a:rPr lang="en-US" sz="1050" i="1" dirty="0">
                <a:effectLst/>
              </a:rPr>
              <a:t>, </a:t>
            </a:r>
            <a:r>
              <a:rPr lang="en-US" sz="1050" dirty="0">
                <a:effectLst/>
              </a:rPr>
              <a:t>817 F.3d 12 (1st Cir. 2016) </a:t>
            </a:r>
          </a:p>
          <a:p>
            <a:pPr lvl="1">
              <a:lnSpc>
                <a:spcPct val="120000"/>
              </a:lnSpc>
              <a:spcBef>
                <a:spcPct val="0"/>
              </a:spcBef>
              <a:defRPr/>
            </a:pPr>
            <a:r>
              <a:rPr lang="en-US" sz="1050" i="1" dirty="0">
                <a:effectLst/>
              </a:rPr>
              <a:t>Nemet Chevrolet, Ltd. v. Consumeraffairs.com, Inc., </a:t>
            </a:r>
            <a:r>
              <a:rPr lang="en-US" sz="1050" dirty="0">
                <a:effectLst/>
              </a:rPr>
              <a:t>591 F.3d 250 (4th Cir. 2009) (affirming dismissal)</a:t>
            </a:r>
          </a:p>
          <a:p>
            <a:pPr lvl="1">
              <a:lnSpc>
                <a:spcPct val="120000"/>
              </a:lnSpc>
              <a:spcBef>
                <a:spcPct val="0"/>
              </a:spcBef>
              <a:defRPr/>
            </a:pPr>
            <a:r>
              <a:rPr lang="en-US" sz="1050" i="1" dirty="0"/>
              <a:t>Doe v. Snap, Inc., </a:t>
            </a:r>
            <a:r>
              <a:rPr lang="en-US" sz="1050" dirty="0"/>
              <a:t>_ F.4</a:t>
            </a:r>
            <a:r>
              <a:rPr lang="en-US" sz="1050" baseline="30000" dirty="0"/>
              <a:t>th</a:t>
            </a:r>
            <a:r>
              <a:rPr lang="en-US" sz="1050" dirty="0"/>
              <a:t> _, 2023 WL 8705665 (5th Cir.  Dec. 18, 2023) (denying </a:t>
            </a:r>
            <a:r>
              <a:rPr lang="en-US" sz="1050" i="1" dirty="0" err="1"/>
              <a:t>en</a:t>
            </a:r>
            <a:r>
              <a:rPr lang="en-US" sz="1050" i="1" dirty="0"/>
              <a:t> banc </a:t>
            </a:r>
            <a:r>
              <a:rPr lang="en-US" sz="1050" dirty="0"/>
              <a:t>review, affirming dismissal) </a:t>
            </a:r>
            <a:endParaRPr lang="en-US" sz="1050" i="1" dirty="0">
              <a:effectLst/>
            </a:endParaRPr>
          </a:p>
          <a:p>
            <a:pPr lvl="1">
              <a:lnSpc>
                <a:spcPct val="120000"/>
              </a:lnSpc>
              <a:spcBef>
                <a:spcPct val="0"/>
              </a:spcBef>
              <a:defRPr/>
            </a:pPr>
            <a:r>
              <a:rPr lang="en-US" sz="1050" i="1" dirty="0">
                <a:effectLst/>
              </a:rPr>
              <a:t>Jones v. Dirty World Entertainment Recordings LLC,</a:t>
            </a:r>
            <a:r>
              <a:rPr lang="en-US" sz="1050" dirty="0">
                <a:effectLst/>
              </a:rPr>
              <a:t> 755 F.3d 398 (6th Cir. 2014) </a:t>
            </a:r>
          </a:p>
          <a:p>
            <a:pPr lvl="1">
              <a:lnSpc>
                <a:spcPct val="120000"/>
              </a:lnSpc>
              <a:spcBef>
                <a:spcPct val="0"/>
              </a:spcBef>
              <a:defRPr/>
            </a:pPr>
            <a:r>
              <a:rPr lang="en-US" sz="1050" i="1" dirty="0"/>
              <a:t>Force v. Facebook, Inc.,</a:t>
            </a:r>
            <a:r>
              <a:rPr lang="en-US" sz="1050" dirty="0"/>
              <a:t> 934 F.3d 53 (2d Cir. 2019) </a:t>
            </a:r>
          </a:p>
          <a:p>
            <a:pPr lvl="1">
              <a:lnSpc>
                <a:spcPct val="120000"/>
              </a:lnSpc>
              <a:spcBef>
                <a:spcPct val="0"/>
              </a:spcBef>
              <a:defRPr/>
            </a:pPr>
            <a:r>
              <a:rPr lang="en-US" sz="1050" i="1" dirty="0"/>
              <a:t>Marshall’s Locksmith Service, Inc.</a:t>
            </a:r>
            <a:r>
              <a:rPr lang="en-US" sz="1050" dirty="0"/>
              <a:t>, 925 F.3d 1263 (D.C. Cir. 2019)</a:t>
            </a:r>
          </a:p>
          <a:p>
            <a:pPr>
              <a:lnSpc>
                <a:spcPct val="120000"/>
              </a:lnSpc>
              <a:spcBef>
                <a:spcPct val="0"/>
              </a:spcBef>
              <a:defRPr/>
            </a:pPr>
            <a:r>
              <a:rPr lang="en-US" sz="1400" dirty="0"/>
              <a:t>Conduct as content</a:t>
            </a:r>
          </a:p>
          <a:p>
            <a:pPr lvl="1">
              <a:lnSpc>
                <a:spcPct val="120000"/>
              </a:lnSpc>
              <a:spcBef>
                <a:spcPct val="0"/>
              </a:spcBef>
              <a:defRPr/>
            </a:pPr>
            <a:r>
              <a:rPr lang="en-US" sz="1200" i="1" dirty="0"/>
              <a:t>Gonzalez v. Google LLC, </a:t>
            </a:r>
            <a:r>
              <a:rPr lang="en-US" sz="1200" dirty="0"/>
              <a:t>2 F.4th 871, 890 (9th Cir. 2021), </a:t>
            </a:r>
            <a:r>
              <a:rPr lang="en-US" sz="1200" i="1" dirty="0"/>
              <a:t>vacated</a:t>
            </a:r>
            <a:r>
              <a:rPr lang="en-US" sz="1200" dirty="0"/>
              <a:t>, 598 U.S. 617 (2023) </a:t>
            </a:r>
          </a:p>
          <a:p>
            <a:pPr lvl="2">
              <a:lnSpc>
                <a:spcPct val="120000"/>
              </a:lnSpc>
              <a:spcBef>
                <a:spcPct val="0"/>
              </a:spcBef>
              <a:defRPr/>
            </a:pPr>
            <a:r>
              <a:rPr lang="en-US" sz="1000" dirty="0"/>
              <a:t>Claims brought under Justice Against Sponsors of International Terrorism Act (JASTA)  were barred by the CDA</a:t>
            </a:r>
          </a:p>
          <a:p>
            <a:pPr lvl="2">
              <a:lnSpc>
                <a:spcPct val="120000"/>
              </a:lnSpc>
              <a:spcBef>
                <a:spcPct val="0"/>
              </a:spcBef>
              <a:defRPr/>
            </a:pPr>
            <a:r>
              <a:rPr lang="en-US" sz="1000" dirty="0"/>
              <a:t>CDA didn’t bar claim based on sharing ad revenue, but plaintiff failed to state a claim</a:t>
            </a:r>
          </a:p>
          <a:p>
            <a:pPr lvl="2">
              <a:lnSpc>
                <a:spcPct val="120000"/>
              </a:lnSpc>
              <a:spcBef>
                <a:spcPct val="0"/>
              </a:spcBef>
              <a:defRPr/>
            </a:pPr>
            <a:r>
              <a:rPr lang="en-US" sz="1000" dirty="0"/>
              <a:t>Concurrences argued that courts should limit who is a publisher or Congress should take action</a:t>
            </a:r>
          </a:p>
          <a:p>
            <a:pPr lvl="1">
              <a:lnSpc>
                <a:spcPct val="120000"/>
              </a:lnSpc>
              <a:spcBef>
                <a:spcPct val="0"/>
              </a:spcBef>
              <a:defRPr/>
            </a:pPr>
            <a:r>
              <a:rPr lang="en-US" sz="1200" i="1" dirty="0"/>
              <a:t>Force v. Facebook, Inc</a:t>
            </a:r>
            <a:r>
              <a:rPr lang="en-US" sz="1200" u="sng" dirty="0"/>
              <a:t>.</a:t>
            </a:r>
            <a:r>
              <a:rPr lang="en-US" sz="1200" dirty="0"/>
              <a:t>, 934 F.3d 53 (2d Cir. 2019) (victims of Hamas)</a:t>
            </a:r>
          </a:p>
          <a:p>
            <a:pPr lvl="1">
              <a:lnSpc>
                <a:spcPct val="120000"/>
              </a:lnSpc>
              <a:spcBef>
                <a:spcPct val="0"/>
              </a:spcBef>
              <a:defRPr/>
            </a:pPr>
            <a:r>
              <a:rPr lang="en-US" sz="1200" i="1" dirty="0"/>
              <a:t>Dyroff v. Ultimate Software Group, Inc., </a:t>
            </a:r>
            <a:r>
              <a:rPr lang="en-US" sz="1200" dirty="0"/>
              <a:t>934 F.3d 1093 (9th Cir. 2019)</a:t>
            </a:r>
            <a:r>
              <a:rPr lang="en-US" sz="1200" i="1" dirty="0"/>
              <a:t> (</a:t>
            </a:r>
            <a:r>
              <a:rPr lang="en-US" sz="1200" dirty="0"/>
              <a:t>No development where the decedent used defendant’s neutral tools to discuss drug use and meet up with a dealer who sold him fentanyl laced heroin) </a:t>
            </a:r>
          </a:p>
          <a:p>
            <a:pPr lvl="1">
              <a:lnSpc>
                <a:spcPct val="120000"/>
              </a:lnSpc>
              <a:spcBef>
                <a:spcPct val="0"/>
              </a:spcBef>
              <a:defRPr/>
            </a:pPr>
            <a:r>
              <a:rPr lang="en-US" sz="1200" i="1" dirty="0"/>
              <a:t>Herrick v. Grindr LLC</a:t>
            </a:r>
            <a:r>
              <a:rPr lang="en-US" sz="1200" dirty="0"/>
              <a:t>, 765 F. App’x 586 (2d Cir. 2019) (product liability – app)</a:t>
            </a:r>
          </a:p>
          <a:p>
            <a:pPr>
              <a:lnSpc>
                <a:spcPct val="120000"/>
              </a:lnSpc>
              <a:spcBef>
                <a:spcPct val="0"/>
              </a:spcBef>
              <a:defRPr/>
            </a:pPr>
            <a:r>
              <a:rPr lang="en-US" sz="1200" i="1" dirty="0"/>
              <a:t>Preventing Online Censorship</a:t>
            </a:r>
            <a:r>
              <a:rPr lang="en-US" sz="1200" dirty="0"/>
              <a:t>, Executive Order No. 13,925 of May 28, 2020, 85 Fed. Reg. 34079 (June 2, 2020), </a:t>
            </a:r>
            <a:r>
              <a:rPr lang="en-US" sz="1200" i="1" dirty="0"/>
              <a:t>revoked by, Revocation of Certain Presidential Actions and Technical Amendment, Executive Order 14029 of May 14, 2021</a:t>
            </a:r>
            <a:r>
              <a:rPr lang="en-US" sz="1200" dirty="0"/>
              <a:t>, 86 Fed. Reg. 27025 (May 19, 2021)</a:t>
            </a:r>
          </a:p>
        </p:txBody>
      </p:sp>
    </p:spTree>
    <p:extLst>
      <p:ext uri="{BB962C8B-B14F-4D97-AF65-F5344CB8AC3E}">
        <p14:creationId xmlns:p14="http://schemas.microsoft.com/office/powerpoint/2010/main" val="12162514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381000"/>
          </a:xfrm>
        </p:spPr>
        <p:txBody>
          <a:bodyPr>
            <a:noAutofit/>
          </a:bodyPr>
          <a:lstStyle/>
          <a:p>
            <a:pPr>
              <a:defRPr/>
            </a:pPr>
            <a:r>
              <a:rPr lang="en-US" sz="2800" dirty="0"/>
              <a:t>230 – Intellectual Property/ FOSTA-SESTA</a:t>
            </a:r>
            <a:r>
              <a:rPr lang="en-US" sz="3200" dirty="0"/>
              <a:t> </a:t>
            </a:r>
          </a:p>
        </p:txBody>
      </p:sp>
      <p:sp>
        <p:nvSpPr>
          <p:cNvPr id="4644867" name="Rectangle 3"/>
          <p:cNvSpPr>
            <a:spLocks noGrp="1" noRot="1" noChangeArrowheads="1"/>
          </p:cNvSpPr>
          <p:nvPr>
            <p:ph type="body" idx="1"/>
          </p:nvPr>
        </p:nvSpPr>
        <p:spPr>
          <a:xfrm>
            <a:off x="76200" y="381000"/>
            <a:ext cx="8994775" cy="6477000"/>
          </a:xfrm>
        </p:spPr>
        <p:txBody>
          <a:bodyPr>
            <a:normAutofit fontScale="25000" lnSpcReduction="20000"/>
          </a:bodyPr>
          <a:lstStyle/>
          <a:p>
            <a:pPr>
              <a:lnSpc>
                <a:spcPct val="80000"/>
              </a:lnSpc>
              <a:defRPr/>
            </a:pPr>
            <a:r>
              <a:rPr lang="en-US" sz="6200" dirty="0"/>
              <a:t>47 U.S.C. § 230 (the Communications Decency Act) and IP claims</a:t>
            </a:r>
            <a:r>
              <a:rPr lang="en-US" sz="9800" dirty="0"/>
              <a:t> </a:t>
            </a:r>
          </a:p>
          <a:p>
            <a:pPr lvl="1">
              <a:lnSpc>
                <a:spcPct val="80000"/>
              </a:lnSpc>
              <a:defRPr/>
            </a:pPr>
            <a:endParaRPr lang="en-US" sz="5500" u="sng" dirty="0"/>
          </a:p>
          <a:p>
            <a:pPr lvl="1">
              <a:lnSpc>
                <a:spcPct val="80000"/>
              </a:lnSpc>
              <a:defRPr/>
            </a:pPr>
            <a:r>
              <a:rPr lang="en-US" sz="5500" u="sng" dirty="0"/>
              <a:t>230(c)(1)</a:t>
            </a:r>
            <a:r>
              <a:rPr lang="en-US" sz="5500" dirty="0"/>
              <a:t>: No provider or user of an interactive computer service shall be treated as the publisher or speaker of any information provided by another information content provider</a:t>
            </a:r>
          </a:p>
          <a:p>
            <a:pPr lvl="1">
              <a:lnSpc>
                <a:spcPct val="80000"/>
              </a:lnSpc>
              <a:defRPr/>
            </a:pPr>
            <a:endParaRPr lang="en-US" sz="5500" u="sng" dirty="0"/>
          </a:p>
          <a:p>
            <a:pPr lvl="1">
              <a:lnSpc>
                <a:spcPct val="80000"/>
              </a:lnSpc>
              <a:defRPr/>
            </a:pPr>
            <a:r>
              <a:rPr lang="en-US" sz="5500" u="sng" dirty="0"/>
              <a:t>Preempts</a:t>
            </a:r>
            <a:r>
              <a:rPr lang="en-US" sz="5500" dirty="0"/>
              <a:t> inconsistent state laws (including defamation, privacy) and some federal claims   </a:t>
            </a:r>
          </a:p>
          <a:p>
            <a:pPr lvl="1">
              <a:lnSpc>
                <a:spcPct val="80000"/>
              </a:lnSpc>
              <a:defRPr/>
            </a:pPr>
            <a:endParaRPr lang="en-US" sz="5500" u="sng" dirty="0"/>
          </a:p>
          <a:p>
            <a:pPr lvl="1">
              <a:lnSpc>
                <a:spcPct val="80000"/>
              </a:lnSpc>
              <a:defRPr/>
            </a:pPr>
            <a:r>
              <a:rPr lang="en-US" sz="5500" u="sng" dirty="0"/>
              <a:t>Excludes</a:t>
            </a:r>
            <a:r>
              <a:rPr lang="en-US" sz="5500" dirty="0"/>
              <a:t>: FOSTA/SESTA; </a:t>
            </a:r>
            <a:r>
              <a:rPr lang="en-US" sz="5500" i="1" dirty="0"/>
              <a:t>Does 1-6 v. Reddit, Inc.,</a:t>
            </a:r>
            <a:r>
              <a:rPr lang="en-US" sz="5500" dirty="0"/>
              <a:t> 51 F.4th 1137 (9th Cir. 2022) (a website’s own conduct, not that of a user, must violate child trafficking laws, for the exception to apply). </a:t>
            </a:r>
          </a:p>
          <a:p>
            <a:pPr lvl="2">
              <a:lnSpc>
                <a:spcPct val="80000"/>
              </a:lnSpc>
              <a:defRPr/>
            </a:pPr>
            <a:r>
              <a:rPr lang="en-US" sz="5350" i="1" dirty="0"/>
              <a:t>But see G.G. v. Salesforce, Inc., </a:t>
            </a:r>
            <a:r>
              <a:rPr lang="en-US" sz="5350" dirty="0"/>
              <a:t>76 F.4th 544 (7th Cir. 2023)</a:t>
            </a:r>
          </a:p>
          <a:p>
            <a:pPr lvl="2">
              <a:lnSpc>
                <a:spcPct val="80000"/>
              </a:lnSpc>
              <a:defRPr/>
            </a:pPr>
            <a:r>
              <a:rPr lang="en-US" sz="5350" i="1" dirty="0"/>
              <a:t>Woodhull Freedom Foundation v. United States, </a:t>
            </a:r>
            <a:r>
              <a:rPr lang="en-US" sz="5350" dirty="0"/>
              <a:t>72 F.4th 1286 (D.C. Cir. 2023) (upholding FOSTA-SESTA)</a:t>
            </a:r>
          </a:p>
          <a:p>
            <a:pPr lvl="1">
              <a:lnSpc>
                <a:spcPct val="80000"/>
              </a:lnSpc>
              <a:defRPr/>
            </a:pPr>
            <a:endParaRPr lang="en-US" sz="5500" dirty="0"/>
          </a:p>
          <a:p>
            <a:pPr lvl="1">
              <a:lnSpc>
                <a:spcPct val="80000"/>
              </a:lnSpc>
              <a:defRPr/>
            </a:pPr>
            <a:r>
              <a:rPr lang="en-US" sz="5500" u="sng" dirty="0"/>
              <a:t>Excludes</a:t>
            </a:r>
            <a:r>
              <a:rPr lang="en-US" sz="5500" dirty="0"/>
              <a:t>: federal criminal claims; claims under ECPA or “any similar state law”; “any law pertaining to intellectual property.”</a:t>
            </a:r>
          </a:p>
          <a:p>
            <a:pPr lvl="1">
              <a:lnSpc>
                <a:spcPct val="80000"/>
              </a:lnSpc>
              <a:defRPr/>
            </a:pPr>
            <a:endParaRPr lang="en-US" sz="5500" dirty="0"/>
          </a:p>
          <a:p>
            <a:pPr lvl="1">
              <a:lnSpc>
                <a:spcPct val="80000"/>
              </a:lnSpc>
              <a:defRPr/>
            </a:pPr>
            <a:r>
              <a:rPr lang="en-US" sz="5500" dirty="0"/>
              <a:t>What is a law “pertaining to intellectual property”?</a:t>
            </a:r>
          </a:p>
          <a:p>
            <a:pPr lvl="1">
              <a:lnSpc>
                <a:spcPct val="80000"/>
              </a:lnSpc>
              <a:defRPr/>
            </a:pPr>
            <a:endParaRPr lang="en-US" sz="5500" dirty="0"/>
          </a:p>
          <a:p>
            <a:pPr lvl="2">
              <a:lnSpc>
                <a:spcPct val="80000"/>
              </a:lnSpc>
              <a:defRPr/>
            </a:pPr>
            <a:r>
              <a:rPr lang="en-US" sz="5500" i="1" dirty="0"/>
              <a:t>Perfect 10, Inc. v. Ccbill</a:t>
            </a:r>
            <a:r>
              <a:rPr lang="en-US" sz="5500" dirty="0"/>
              <a:t>, 488 F.3d 1102 (9th Cir. 2007) (right of publicity preempted)</a:t>
            </a:r>
          </a:p>
          <a:p>
            <a:pPr lvl="2">
              <a:lnSpc>
                <a:spcPct val="80000"/>
              </a:lnSpc>
              <a:defRPr/>
            </a:pPr>
            <a:endParaRPr lang="en-US" sz="6000" i="1" dirty="0"/>
          </a:p>
          <a:p>
            <a:pPr lvl="2">
              <a:lnSpc>
                <a:spcPct val="80000"/>
              </a:lnSpc>
              <a:defRPr/>
            </a:pPr>
            <a:r>
              <a:rPr lang="en-US" sz="6000" i="1" dirty="0"/>
              <a:t>Enigma Software Group, LLC v. Malwarebytes, Inc</a:t>
            </a:r>
            <a:r>
              <a:rPr lang="en-US" sz="6000" dirty="0"/>
              <a:t>., 946 F.3d 1040 (9th Cir. 2019) </a:t>
            </a:r>
          </a:p>
          <a:p>
            <a:pPr marL="905256" lvl="2" indent="0">
              <a:lnSpc>
                <a:spcPct val="80000"/>
              </a:lnSpc>
              <a:buNone/>
              <a:defRPr/>
            </a:pPr>
            <a:r>
              <a:rPr lang="en-US" sz="6000" dirty="0"/>
              <a:t>    (Lanham Act false advertising - not a law “pertaining to intellectual property”), </a:t>
            </a:r>
            <a:r>
              <a:rPr lang="en-US" sz="6000" i="1" dirty="0"/>
              <a:t>cert.   	    denied</a:t>
            </a:r>
            <a:r>
              <a:rPr lang="en-US" sz="6000" dirty="0"/>
              <a:t>, 140 S. Ct. 2761 (2020) </a:t>
            </a:r>
            <a:endParaRPr lang="en-US" sz="5500" dirty="0"/>
          </a:p>
          <a:p>
            <a:pPr lvl="2">
              <a:lnSpc>
                <a:spcPct val="80000"/>
              </a:lnSpc>
              <a:defRPr/>
            </a:pPr>
            <a:endParaRPr lang="en-US" sz="5500" u="sng" dirty="0"/>
          </a:p>
          <a:p>
            <a:pPr lvl="2">
              <a:lnSpc>
                <a:spcPct val="80000"/>
              </a:lnSpc>
              <a:defRPr/>
            </a:pPr>
            <a:r>
              <a:rPr lang="en-US" sz="5500" i="1" dirty="0"/>
              <a:t>Hepp v. Facebook, Inc., </a:t>
            </a:r>
            <a:r>
              <a:rPr lang="en-US" sz="5500" dirty="0"/>
              <a:t>14 F.4th 204 (3d Cir. 2021) (right of publicity claim not preempted)</a:t>
            </a:r>
          </a:p>
          <a:p>
            <a:pPr lvl="2">
              <a:lnSpc>
                <a:spcPct val="80000"/>
              </a:lnSpc>
              <a:defRPr/>
            </a:pPr>
            <a:endParaRPr lang="en-US" sz="5500" i="1" dirty="0"/>
          </a:p>
          <a:p>
            <a:pPr lvl="2">
              <a:lnSpc>
                <a:spcPct val="80000"/>
              </a:lnSpc>
              <a:defRPr/>
            </a:pPr>
            <a:r>
              <a:rPr lang="en-US" sz="5500" i="1" dirty="0"/>
              <a:t>Doe v. Friendfinder Network, Inc</a:t>
            </a:r>
            <a:r>
              <a:rPr lang="en-US" sz="5500" u="sng" dirty="0"/>
              <a:t>.</a:t>
            </a:r>
            <a:r>
              <a:rPr lang="en-US" sz="5500" dirty="0"/>
              <a:t>, 540 F. Supp. 2d 288 (D.N.H. 2008)</a:t>
            </a:r>
            <a:endParaRPr lang="en-US" sz="5500" u="sng" dirty="0"/>
          </a:p>
          <a:p>
            <a:pPr lvl="2">
              <a:lnSpc>
                <a:spcPct val="80000"/>
              </a:lnSpc>
              <a:defRPr/>
            </a:pPr>
            <a:r>
              <a:rPr lang="en-US" sz="5500" i="1" dirty="0"/>
              <a:t>Atlantic Recording Corp. v. Project Playlist, Inc</a:t>
            </a:r>
            <a:r>
              <a:rPr lang="en-US" sz="5500" u="sng" dirty="0"/>
              <a:t>.</a:t>
            </a:r>
            <a:r>
              <a:rPr lang="en-US" sz="5500" dirty="0"/>
              <a:t>, 603 F. Supp. 2d 690 (S.D.N.Y. 2009) (Chin) </a:t>
            </a:r>
          </a:p>
          <a:p>
            <a:pPr lvl="2">
              <a:lnSpc>
                <a:spcPct val="80000"/>
              </a:lnSpc>
              <a:defRPr/>
            </a:pPr>
            <a:r>
              <a:rPr lang="en-US" sz="5500" i="1" dirty="0" err="1"/>
              <a:t>Ratermann</a:t>
            </a:r>
            <a:r>
              <a:rPr lang="en-US" sz="5500" i="1" dirty="0"/>
              <a:t> v. Pierre Fabre USA, Inc., </a:t>
            </a:r>
            <a:r>
              <a:rPr lang="en-US" sz="5500" dirty="0"/>
              <a:t>651 F. Supp. 3d 657 (S.D.N.Y. 2023) (right of publicity)</a:t>
            </a:r>
            <a:endParaRPr lang="en-US" sz="5500" i="1" dirty="0"/>
          </a:p>
          <a:p>
            <a:pPr marL="905256" lvl="2" indent="0">
              <a:lnSpc>
                <a:spcPct val="80000"/>
              </a:lnSpc>
              <a:buNone/>
              <a:defRPr/>
            </a:pPr>
            <a:r>
              <a:rPr lang="en-US" sz="6200" dirty="0"/>
              <a:t> </a:t>
            </a:r>
          </a:p>
          <a:p>
            <a:pPr lvl="2">
              <a:lnSpc>
                <a:spcPct val="80000"/>
              </a:lnSpc>
              <a:defRPr/>
            </a:pPr>
            <a:r>
              <a:rPr lang="en-US" sz="6400" i="1" dirty="0"/>
              <a:t>Marshall’s Locksmith Service Inc. v. Google, LLC</a:t>
            </a:r>
            <a:r>
              <a:rPr lang="en-US" sz="6400" dirty="0"/>
              <a:t>, 925 F.3d 1263 (D.C. Cir. 2019) (affirming dismissal of Lanham Act false advertising claims, where liability was premised on third party content (from the scam locksmiths) and defendants merely operated neutral map location services that listed companies based on where they purported to be located)</a:t>
            </a:r>
            <a:endParaRPr lang="en-US" sz="5600" dirty="0"/>
          </a:p>
          <a:p>
            <a:pPr lvl="1">
              <a:lnSpc>
                <a:spcPct val="80000"/>
              </a:lnSpc>
              <a:defRPr/>
            </a:pPr>
            <a:endParaRPr lang="en-US" sz="6200" dirty="0"/>
          </a:p>
          <a:p>
            <a:pPr lvl="1">
              <a:lnSpc>
                <a:spcPct val="80000"/>
              </a:lnSpc>
              <a:defRPr/>
            </a:pPr>
            <a:r>
              <a:rPr lang="en-US" sz="5600" dirty="0"/>
              <a:t>Defend Trade Secrets Act – not a “law pertaining to intellectual property”</a:t>
            </a:r>
          </a:p>
          <a:p>
            <a:pPr lvl="1">
              <a:lnSpc>
                <a:spcPct val="80000"/>
              </a:lnSpc>
              <a:defRPr/>
            </a:pPr>
            <a:endParaRPr lang="en-US" sz="5600" dirty="0"/>
          </a:p>
          <a:p>
            <a:pPr lvl="1">
              <a:lnSpc>
                <a:spcPct val="80000"/>
              </a:lnSpc>
              <a:defRPr/>
            </a:pPr>
            <a:r>
              <a:rPr lang="en-US" sz="5600" dirty="0"/>
              <a:t>Orrin G. Hatch–Bob Goodlatte Music Modernization Act of 2018:  17 U.S.C. § 1401(a) is a “law pertaining to intellectual property” within the meaning of 47 U.S.C. § 230(e)(2)</a:t>
            </a:r>
          </a:p>
          <a:p>
            <a:pPr>
              <a:lnSpc>
                <a:spcPct val="80000"/>
              </a:lnSpc>
              <a:defRPr/>
            </a:pPr>
            <a:endParaRPr lang="en-US" sz="1600" dirty="0"/>
          </a:p>
        </p:txBody>
      </p:sp>
    </p:spTree>
    <p:extLst>
      <p:ext uri="{BB962C8B-B14F-4D97-AF65-F5344CB8AC3E}">
        <p14:creationId xmlns:p14="http://schemas.microsoft.com/office/powerpoint/2010/main" val="28449183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533400"/>
          </a:xfrm>
        </p:spPr>
        <p:txBody>
          <a:bodyPr>
            <a:normAutofit fontScale="90000"/>
          </a:bodyPr>
          <a:lstStyle/>
          <a:p>
            <a:pPr>
              <a:defRPr/>
            </a:pPr>
            <a:r>
              <a:rPr lang="en-US" sz="4000" dirty="0"/>
              <a:t>Marketplaces</a:t>
            </a:r>
          </a:p>
        </p:txBody>
      </p:sp>
      <p:sp>
        <p:nvSpPr>
          <p:cNvPr id="4644867" name="Rectangle 3"/>
          <p:cNvSpPr>
            <a:spLocks noGrp="1" noRot="1" noChangeArrowheads="1"/>
          </p:cNvSpPr>
          <p:nvPr>
            <p:ph type="body" idx="1"/>
          </p:nvPr>
        </p:nvSpPr>
        <p:spPr>
          <a:xfrm>
            <a:off x="76200" y="533400"/>
            <a:ext cx="8994775" cy="6477000"/>
          </a:xfrm>
        </p:spPr>
        <p:txBody>
          <a:bodyPr>
            <a:noAutofit/>
          </a:bodyPr>
          <a:lstStyle/>
          <a:p>
            <a:pPr>
              <a:spcBef>
                <a:spcPct val="0"/>
              </a:spcBef>
              <a:defRPr/>
            </a:pPr>
            <a:r>
              <a:rPr lang="en-US" sz="1400" i="1" dirty="0"/>
              <a:t>Amazon.com, Inc. v. McMillan,</a:t>
            </a:r>
            <a:r>
              <a:rPr lang="en-US" sz="1400" dirty="0"/>
              <a:t> 2 F.4th 525 (5th Cir. 2021) (Amazon was not a “seller” under Texas product liability law because sellers using its marketplace don’t relinquish title to their products; relying on </a:t>
            </a:r>
            <a:r>
              <a:rPr lang="en-US" sz="1400" i="1" dirty="0"/>
              <a:t>Amazon.com, Inc. v. McMillan</a:t>
            </a:r>
            <a:r>
              <a:rPr lang="en-US" sz="1400" dirty="0"/>
              <a:t>, 625 S.W.3d 101, 103-04 (Tex. 2021) (holding that “potentially liable sellers are limited to those who relinquished title to the product at some point in the distribution chain.”))</a:t>
            </a:r>
          </a:p>
          <a:p>
            <a:pPr>
              <a:spcBef>
                <a:spcPct val="0"/>
              </a:spcBef>
              <a:defRPr/>
            </a:pPr>
            <a:r>
              <a:rPr lang="en-US" sz="1400" i="1" dirty="0"/>
              <a:t>State Farm Fire and Casualty Co. v. Amazon Services, Inc</a:t>
            </a:r>
            <a:r>
              <a:rPr lang="en-US" sz="1400" dirty="0"/>
              <a:t>., 835 F. App’x 213 (9th Cir. 2020) (holding Amazon could not be held liable for damages caused by explosion of batteries, because it was not “seller” of the hoverboards which had been purchased on its site)</a:t>
            </a:r>
            <a:endParaRPr lang="en-US" sz="1400" i="1" dirty="0"/>
          </a:p>
          <a:p>
            <a:pPr>
              <a:spcBef>
                <a:spcPct val="0"/>
              </a:spcBef>
              <a:defRPr/>
            </a:pPr>
            <a:r>
              <a:rPr lang="en-US" sz="1400" i="1" dirty="0"/>
              <a:t>Erie Insurance Co. v. Amazon.com, Inc., </a:t>
            </a:r>
            <a:r>
              <a:rPr lang="en-US" sz="1400" dirty="0"/>
              <a:t>925 F.3d 125, 141-44 (4th Cir. 2019) (holding that, where Amazon did not obtain title to the headlamp shipped to its warehouse by Dream Light and Dream Light (the seller) set the price, designed the product description, paid Amazon for fulfillment services, and ultimately received the purchase price paid by the seller, Amazon was not a seller — one who transfers ownership of property for a price — and therefore did not have liability under Maryland law as a seller; “when Amazon sells its own goods on its website, it has the responsibility of a ‘seller,’ just as any other retailer, . . . But when it provides a website for use by other sellers of products and facilitates those sales under its fulfillment program, it is not a seller, and it does not have the liability of a seller.”) </a:t>
            </a:r>
          </a:p>
          <a:p>
            <a:pPr>
              <a:spcBef>
                <a:spcPct val="0"/>
              </a:spcBef>
              <a:defRPr/>
            </a:pPr>
            <a:r>
              <a:rPr lang="en-US" sz="1400" i="1" dirty="0"/>
              <a:t>Fox v. Amazon.com, Inc., </a:t>
            </a:r>
            <a:r>
              <a:rPr lang="en-US" sz="1400" dirty="0"/>
              <a:t>930 F.3d 415, 422-25 (6th Cir. 2019) (holding that Amazon was not a seller within the meaning of the Tennessee Products Liability Act – which the court defined as “any individual regularly engaged in exercising sufficient control over a product in connection with its sale, lease, or bailment, for livelihood or gain” – where Amazon.com “did not choose to offer the hoverboard for sale, did not set the price of the hoverboard, and did not make any representations about the safety or specifications of the hoverboard on its marketplace.”)</a:t>
            </a:r>
          </a:p>
          <a:p>
            <a:pPr>
              <a:spcBef>
                <a:spcPct val="0"/>
              </a:spcBef>
              <a:defRPr/>
            </a:pPr>
            <a:r>
              <a:rPr lang="en-US" sz="1400" i="1" dirty="0"/>
              <a:t>Oberdorf v. Amazon.com, Inc., </a:t>
            </a:r>
            <a:r>
              <a:rPr lang="en-US" sz="1400" dirty="0"/>
              <a:t>930 F.3d 136 (3d Cir. 2019), </a:t>
            </a:r>
            <a:r>
              <a:rPr lang="en-US" sz="1400" i="1" dirty="0"/>
              <a:t>vacated, </a:t>
            </a:r>
            <a:r>
              <a:rPr lang="en-US" sz="1400" dirty="0"/>
              <a:t>936 F.3d 182 (3d Cir. 2019) (vacating the opinion and granting </a:t>
            </a:r>
            <a:r>
              <a:rPr lang="en-US" sz="1400" i="1" dirty="0"/>
              <a:t>en banc </a:t>
            </a:r>
            <a:r>
              <a:rPr lang="en-US" sz="1400" dirty="0"/>
              <a:t>review)</a:t>
            </a:r>
          </a:p>
          <a:p>
            <a:pPr>
              <a:spcBef>
                <a:spcPct val="0"/>
              </a:spcBef>
              <a:defRPr/>
            </a:pPr>
            <a:r>
              <a:rPr lang="en-US" sz="1600" i="1" dirty="0"/>
              <a:t>Loomis v. Amazon.com, LLC</a:t>
            </a:r>
            <a:r>
              <a:rPr lang="en-US" sz="1600" dirty="0"/>
              <a:t>, 63 Cal. App. 5th 466, 277 Cal. Rptr. 3d 769 (2d Dist. 2021) </a:t>
            </a:r>
          </a:p>
          <a:p>
            <a:pPr>
              <a:spcBef>
                <a:spcPct val="0"/>
              </a:spcBef>
              <a:defRPr/>
            </a:pPr>
            <a:r>
              <a:rPr lang="en-US" sz="1600" b="1" i="1" dirty="0"/>
              <a:t>B</a:t>
            </a:r>
            <a:r>
              <a:rPr lang="en-US" sz="1600" i="1" dirty="0"/>
              <a:t>olger v. Amazon.com, LLC</a:t>
            </a:r>
            <a:r>
              <a:rPr lang="en-US" sz="1600" dirty="0"/>
              <a:t>, 53 Cal. App. 5th 431 (4th Dist. 2020) (imposing strict product liability on a platform, rejecting the applicability of the CDA)</a:t>
            </a:r>
          </a:p>
          <a:p>
            <a:pPr>
              <a:spcBef>
                <a:spcPct val="0"/>
              </a:spcBef>
              <a:defRPr/>
            </a:pPr>
            <a:r>
              <a:rPr lang="en-US" sz="1600" i="1" dirty="0"/>
              <a:t>Stiner v. Amazon.com, Inc.</a:t>
            </a:r>
            <a:r>
              <a:rPr lang="en-US" sz="1600" dirty="0"/>
              <a:t>, 162 Ohio St. 3d 128, 131-35, 164 N.E.3d 394, 397-401 (Ohio 2020) (Amazon was not a “supplier” within meaning of the Products Liability Act)</a:t>
            </a:r>
            <a:endParaRPr lang="en-US" sz="1600" u="sng" dirty="0"/>
          </a:p>
        </p:txBody>
      </p:sp>
    </p:spTree>
    <p:extLst>
      <p:ext uri="{BB962C8B-B14F-4D97-AF65-F5344CB8AC3E}">
        <p14:creationId xmlns:p14="http://schemas.microsoft.com/office/powerpoint/2010/main" val="11876942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304800" y="0"/>
            <a:ext cx="8510588" cy="457200"/>
          </a:xfrm>
        </p:spPr>
        <p:txBody>
          <a:bodyPr>
            <a:normAutofit fontScale="90000"/>
          </a:bodyPr>
          <a:lstStyle/>
          <a:p>
            <a:pPr>
              <a:defRPr/>
            </a:pPr>
            <a:r>
              <a:rPr lang="en-US" sz="2700" dirty="0"/>
              <a:t>State Laws to Restrict Social Media Speech</a:t>
            </a:r>
            <a:endParaRPr lang="en-US" sz="4000" dirty="0"/>
          </a:p>
        </p:txBody>
      </p:sp>
      <p:sp>
        <p:nvSpPr>
          <p:cNvPr id="4644867" name="Rectangle 3"/>
          <p:cNvSpPr>
            <a:spLocks noGrp="1" noRot="1" noChangeArrowheads="1"/>
          </p:cNvSpPr>
          <p:nvPr>
            <p:ph type="body" idx="1"/>
          </p:nvPr>
        </p:nvSpPr>
        <p:spPr>
          <a:xfrm>
            <a:off x="62706" y="457200"/>
            <a:ext cx="9005094" cy="6400800"/>
          </a:xfrm>
        </p:spPr>
        <p:txBody>
          <a:bodyPr>
            <a:noAutofit/>
          </a:bodyPr>
          <a:lstStyle/>
          <a:p>
            <a:pPr>
              <a:lnSpc>
                <a:spcPct val="120000"/>
              </a:lnSpc>
              <a:spcBef>
                <a:spcPct val="0"/>
              </a:spcBef>
              <a:defRPr/>
            </a:pPr>
            <a:r>
              <a:rPr lang="en-US" sz="1400" dirty="0"/>
              <a:t>The U.S. Supreme Court will evaluate Florida and Texas laws that regulate speech by social media companies </a:t>
            </a:r>
          </a:p>
          <a:p>
            <a:pPr lvl="1">
              <a:lnSpc>
                <a:spcPct val="120000"/>
              </a:lnSpc>
              <a:spcBef>
                <a:spcPct val="0"/>
              </a:spcBef>
              <a:defRPr/>
            </a:pPr>
            <a:r>
              <a:rPr lang="en-US" sz="1200" i="1" dirty="0" err="1"/>
              <a:t>NetChoice</a:t>
            </a:r>
            <a:r>
              <a:rPr lang="en-US" sz="1200" i="1" dirty="0"/>
              <a:t>, LLC  v. Paxton, </a:t>
            </a:r>
            <a:r>
              <a:rPr lang="en-US" sz="1200" dirty="0"/>
              <a:t>142 S. Ct. 1715</a:t>
            </a:r>
            <a:r>
              <a:rPr lang="en-US" sz="1200" i="1" dirty="0"/>
              <a:t> </a:t>
            </a:r>
            <a:r>
              <a:rPr lang="en-US" sz="1200" dirty="0"/>
              <a:t>(2022) (staying enforcement of Texas H.B. 20) (Alito, Thomas and Gorsuch, dissenting) (“This application concerns issues of great importance that will plainly merit this Court's review. Social media platforms have transformed the way people communicate with each other and obtain news. At issue is a ground-breaking Texas law that addresses the power of dominant social media corporations to shape public discussion of the important issues of the day.”)</a:t>
            </a:r>
            <a:r>
              <a:rPr lang="en-US" sz="1200" i="1" dirty="0"/>
              <a:t> </a:t>
            </a:r>
          </a:p>
          <a:p>
            <a:pPr lvl="1">
              <a:lnSpc>
                <a:spcPct val="120000"/>
              </a:lnSpc>
              <a:spcBef>
                <a:spcPct val="0"/>
              </a:spcBef>
              <a:defRPr/>
            </a:pPr>
            <a:r>
              <a:rPr lang="en-US" sz="1200" i="1" dirty="0"/>
              <a:t>NetChoice, LLC v. Paxton</a:t>
            </a:r>
            <a:r>
              <a:rPr lang="en-US" sz="1200" dirty="0"/>
              <a:t>, 49 F.4th 439 (5th Cir. 2022)</a:t>
            </a:r>
          </a:p>
          <a:p>
            <a:pPr lvl="1">
              <a:lnSpc>
                <a:spcPct val="120000"/>
              </a:lnSpc>
              <a:spcBef>
                <a:spcPct val="0"/>
              </a:spcBef>
              <a:defRPr/>
            </a:pPr>
            <a:r>
              <a:rPr lang="en-US" sz="1200" i="1" dirty="0"/>
              <a:t>NetChoice LLC v. Attorney General of Florida,</a:t>
            </a:r>
            <a:r>
              <a:rPr lang="en-US" sz="1200" dirty="0"/>
              <a:t> 34 F.4th 1196 (11th Cir. 2022) (affirming in part preliminarily injunction enjoining Fla. Stat. Ann. §§ 106.072 to 501.2041, which the district court had characterized as legislation that imposed “sweeping requirements on some but not all social-media providers”)</a:t>
            </a:r>
          </a:p>
          <a:p>
            <a:pPr lvl="2">
              <a:lnSpc>
                <a:spcPct val="120000"/>
              </a:lnSpc>
              <a:spcBef>
                <a:spcPct val="0"/>
              </a:spcBef>
              <a:defRPr/>
            </a:pPr>
            <a:r>
              <a:rPr lang="en-US" sz="1000" dirty="0"/>
              <a:t>platforms were likely to succeed on claim that prohibitions against deplatforming candidates, deprioritizing and “shadow-banning” content, and censoring “journalistic enterprises” violated First Amendment;</a:t>
            </a:r>
          </a:p>
          <a:p>
            <a:pPr lvl="2">
              <a:lnSpc>
                <a:spcPct val="120000"/>
              </a:lnSpc>
              <a:spcBef>
                <a:spcPct val="0"/>
              </a:spcBef>
              <a:defRPr/>
            </a:pPr>
            <a:r>
              <a:rPr lang="en-US" sz="1000" dirty="0"/>
              <a:t>platforms were likely to succeed on claim that requiring them to apply their standards in consistent manner, and to allow users to opt out of their algorithms, and limiting changes to their user agreements violated First Amendment;</a:t>
            </a:r>
          </a:p>
          <a:p>
            <a:pPr lvl="2">
              <a:lnSpc>
                <a:spcPct val="120000"/>
              </a:lnSpc>
              <a:spcBef>
                <a:spcPct val="0"/>
              </a:spcBef>
              <a:defRPr/>
            </a:pPr>
            <a:r>
              <a:rPr lang="en-US" sz="1000" dirty="0"/>
              <a:t>7 platforms failed to establish likelihood of success on claim that requiring them to publish their standards, inform users about changes, provide users with view counts, and inform candidates about free advertising violated First Amendment; and</a:t>
            </a:r>
          </a:p>
          <a:p>
            <a:pPr lvl="2">
              <a:lnSpc>
                <a:spcPct val="120000"/>
              </a:lnSpc>
              <a:spcBef>
                <a:spcPct val="0"/>
              </a:spcBef>
              <a:defRPr/>
            </a:pPr>
            <a:r>
              <a:rPr lang="en-US" sz="1000" dirty="0"/>
              <a:t>8 platforms were likely to succeed on claim that requirement that they provide notice and detailed justification for every content-moderation action was unduly burdensome.</a:t>
            </a:r>
          </a:p>
          <a:p>
            <a:pPr>
              <a:lnSpc>
                <a:spcPct val="120000"/>
              </a:lnSpc>
              <a:spcBef>
                <a:spcPct val="0"/>
              </a:spcBef>
              <a:defRPr/>
            </a:pPr>
            <a:r>
              <a:rPr lang="en-US" sz="1200" i="1" dirty="0"/>
              <a:t>X Corp. v. </a:t>
            </a:r>
            <a:r>
              <a:rPr lang="en-US" sz="1200" i="1" dirty="0" err="1"/>
              <a:t>Bonta</a:t>
            </a:r>
            <a:r>
              <a:rPr lang="en-US" sz="1200" i="1" dirty="0"/>
              <a:t>, </a:t>
            </a:r>
            <a:r>
              <a:rPr lang="en-US" sz="1200" dirty="0"/>
              <a:t>2023 WL 8948286 (E.D. Cal. Dec. 28, 2023) (upholding the Constitutionality of AB 587, which requires social media companies to post their </a:t>
            </a:r>
            <a:r>
              <a:rPr lang="en-US" sz="1200" dirty="0" err="1"/>
              <a:t>ToS</a:t>
            </a:r>
            <a:r>
              <a:rPr lang="en-US" sz="1200" dirty="0"/>
              <a:t> for users and submit twice yearly </a:t>
            </a:r>
            <a:r>
              <a:rPr lang="en-US" sz="1200" dirty="0" err="1"/>
              <a:t>ToS</a:t>
            </a:r>
            <a:r>
              <a:rPr lang="en-US" sz="1200" dirty="0"/>
              <a:t> reports to the Attorney General containing their current </a:t>
            </a:r>
            <a:r>
              <a:rPr lang="en-US" sz="1200" dirty="0" err="1"/>
              <a:t>ToS</a:t>
            </a:r>
            <a:r>
              <a:rPr lang="en-US" sz="1200" dirty="0"/>
              <a:t> and describing their content moderation practices with respect to hate speech and racism, extremism or radicalization, disinformation or misinformation, harassment, and foreign political interference)</a:t>
            </a:r>
          </a:p>
          <a:p>
            <a:pPr>
              <a:lnSpc>
                <a:spcPct val="120000"/>
              </a:lnSpc>
              <a:spcBef>
                <a:spcPct val="0"/>
              </a:spcBef>
              <a:defRPr/>
            </a:pPr>
            <a:r>
              <a:rPr lang="en-US" sz="1200" i="1" dirty="0"/>
              <a:t>Free Speech Coalition v. </a:t>
            </a:r>
            <a:r>
              <a:rPr lang="en-US" sz="1200" i="1" dirty="0" err="1"/>
              <a:t>Colmenero</a:t>
            </a:r>
            <a:r>
              <a:rPr lang="en-US" sz="1200" dirty="0"/>
              <a:t>, _ F. Supp. _, 2023 WL 5655712 (W.D. Tex. 2023) (striking down a Texas law imposing age-verification and warning requirements on porn sites harmful to minors)</a:t>
            </a:r>
          </a:p>
          <a:p>
            <a:pPr>
              <a:lnSpc>
                <a:spcPct val="120000"/>
              </a:lnSpc>
              <a:spcBef>
                <a:spcPct val="0"/>
              </a:spcBef>
              <a:defRPr/>
            </a:pPr>
            <a:r>
              <a:rPr lang="en-US" sz="1200" dirty="0"/>
              <a:t>Utah child screening and curfew law (3/1/24)</a:t>
            </a:r>
          </a:p>
          <a:p>
            <a:pPr>
              <a:lnSpc>
                <a:spcPct val="120000"/>
              </a:lnSpc>
              <a:spcBef>
                <a:spcPct val="0"/>
              </a:spcBef>
              <a:defRPr/>
            </a:pPr>
            <a:r>
              <a:rPr lang="en-US" sz="1200" dirty="0"/>
              <a:t>California child protection law – AB 2273</a:t>
            </a:r>
          </a:p>
          <a:p>
            <a:pPr lvl="1">
              <a:lnSpc>
                <a:spcPct val="120000"/>
              </a:lnSpc>
              <a:spcBef>
                <a:spcPct val="0"/>
              </a:spcBef>
              <a:defRPr/>
            </a:pPr>
            <a:r>
              <a:rPr lang="en-US" sz="1100" i="1" dirty="0"/>
              <a:t>NetChoice v. Bonta</a:t>
            </a:r>
          </a:p>
        </p:txBody>
      </p:sp>
      <p:sp>
        <p:nvSpPr>
          <p:cNvPr id="3"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689687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62706" y="43934"/>
            <a:ext cx="9081294" cy="369332"/>
          </a:xfrm>
        </p:spPr>
        <p:txBody>
          <a:bodyPr>
            <a:noAutofit/>
          </a:bodyPr>
          <a:lstStyle/>
          <a:p>
            <a:pPr>
              <a:defRPr/>
            </a:pPr>
            <a:r>
              <a:rPr lang="en-US" sz="2000" dirty="0"/>
              <a:t>Can public officials block users from their social media accounts? </a:t>
            </a:r>
            <a:endParaRPr lang="en-US" sz="4000" i="1" dirty="0"/>
          </a:p>
        </p:txBody>
      </p:sp>
      <p:sp>
        <p:nvSpPr>
          <p:cNvPr id="4644867" name="Rectangle 3"/>
          <p:cNvSpPr>
            <a:spLocks noGrp="1" noRot="1" noChangeArrowheads="1"/>
          </p:cNvSpPr>
          <p:nvPr>
            <p:ph type="body" idx="1"/>
          </p:nvPr>
        </p:nvSpPr>
        <p:spPr>
          <a:xfrm>
            <a:off x="0" y="43934"/>
            <a:ext cx="9144000" cy="6814066"/>
          </a:xfrm>
        </p:spPr>
        <p:txBody>
          <a:bodyPr>
            <a:noAutofit/>
          </a:bodyPr>
          <a:lstStyle/>
          <a:p>
            <a:pPr>
              <a:lnSpc>
                <a:spcPct val="120000"/>
              </a:lnSpc>
              <a:spcBef>
                <a:spcPct val="0"/>
              </a:spcBef>
              <a:defRPr/>
            </a:pPr>
            <a:endParaRPr lang="en-US" sz="1400" dirty="0"/>
          </a:p>
          <a:p>
            <a:pPr>
              <a:lnSpc>
                <a:spcPct val="120000"/>
              </a:lnSpc>
              <a:spcBef>
                <a:spcPct val="0"/>
              </a:spcBef>
              <a:defRPr/>
            </a:pPr>
            <a:r>
              <a:rPr lang="en-US" sz="1800" i="1" dirty="0"/>
              <a:t>Garnier v. O'Connor-Ratcliff</a:t>
            </a:r>
            <a:r>
              <a:rPr lang="en-US" sz="1800" dirty="0"/>
              <a:t>, 41 F.4th 1158 (9th Cir. 2022), </a:t>
            </a:r>
            <a:r>
              <a:rPr lang="en-US" sz="1800" i="1" dirty="0"/>
              <a:t>cert. granted sub nom. O’Connor-Ratcliff v. Garnier</a:t>
            </a:r>
            <a:r>
              <a:rPr lang="en-US" sz="1800" dirty="0"/>
              <a:t>, _ U.S. _, 2023 WL 3046119 (Apr. 24, 2023)</a:t>
            </a:r>
          </a:p>
          <a:p>
            <a:pPr lvl="1">
              <a:lnSpc>
                <a:spcPct val="120000"/>
              </a:lnSpc>
              <a:spcBef>
                <a:spcPct val="0"/>
              </a:spcBef>
              <a:defRPr/>
            </a:pPr>
            <a:r>
              <a:rPr lang="en-US" sz="1600" dirty="0"/>
              <a:t>The Ninth Circuit held that </a:t>
            </a:r>
            <a:r>
              <a:rPr lang="en-US" sz="1400" dirty="0"/>
              <a:t>school board members could not block critics from spamming their personal accounts where they posted information about their work on the school board</a:t>
            </a:r>
          </a:p>
          <a:p>
            <a:pPr lvl="1">
              <a:lnSpc>
                <a:spcPct val="120000"/>
              </a:lnSpc>
              <a:spcBef>
                <a:spcPct val="0"/>
              </a:spcBef>
              <a:defRPr/>
            </a:pPr>
            <a:r>
              <a:rPr lang="en-US" sz="1400" dirty="0"/>
              <a:t>Issue: Whether a public official engages in state action subject to the First Amendment by blocking an individual from the official’s personal social-media account, when the official uses the account to feature their job and communicate about job-related matters with the public, but does not do so pursuant to any governmental authority or duty</a:t>
            </a:r>
          </a:p>
          <a:p>
            <a:pPr>
              <a:lnSpc>
                <a:spcPct val="120000"/>
              </a:lnSpc>
              <a:spcBef>
                <a:spcPct val="0"/>
              </a:spcBef>
              <a:defRPr/>
            </a:pPr>
            <a:r>
              <a:rPr lang="en-US" sz="1800" i="1" dirty="0"/>
              <a:t>Lindke v. Freed</a:t>
            </a:r>
            <a:r>
              <a:rPr lang="en-US" sz="1800" dirty="0"/>
              <a:t>, 37 F.4th 1199 (6th Cir. 2022), </a:t>
            </a:r>
            <a:r>
              <a:rPr lang="en-US" sz="1800" i="1" dirty="0"/>
              <a:t>cert. granted, </a:t>
            </a:r>
            <a:r>
              <a:rPr lang="en-US" sz="1800" dirty="0"/>
              <a:t>2023 WL 3046121 (Apr. 24, 2023)</a:t>
            </a:r>
          </a:p>
          <a:p>
            <a:pPr lvl="1">
              <a:lnSpc>
                <a:spcPct val="120000"/>
              </a:lnSpc>
              <a:spcBef>
                <a:spcPct val="0"/>
              </a:spcBef>
              <a:defRPr/>
            </a:pPr>
            <a:r>
              <a:rPr lang="en-US" sz="1400" dirty="0"/>
              <a:t>The Sixth Circuit held that a city manager's conduct in deleting social media user's comments and blocking the user did not constitute “state action” such that he could be liable under § 1983</a:t>
            </a:r>
          </a:p>
          <a:p>
            <a:pPr lvl="1">
              <a:lnSpc>
                <a:spcPct val="120000"/>
              </a:lnSpc>
              <a:spcBef>
                <a:spcPct val="0"/>
              </a:spcBef>
              <a:defRPr/>
            </a:pPr>
            <a:r>
              <a:rPr lang="en-US" sz="1400" dirty="0"/>
              <a:t>Issue: Whether a public official’s social media activity can constitute state action only if the official used the account to perform a governmental duty or under the authority of his or her office</a:t>
            </a:r>
          </a:p>
          <a:p>
            <a:pPr>
              <a:lnSpc>
                <a:spcPct val="120000"/>
              </a:lnSpc>
              <a:spcBef>
                <a:spcPct val="0"/>
              </a:spcBef>
              <a:defRPr/>
            </a:pPr>
            <a:r>
              <a:rPr lang="en-US" sz="1800" dirty="0"/>
              <a:t>Earlier case:</a:t>
            </a:r>
          </a:p>
          <a:p>
            <a:pPr lvl="1">
              <a:lnSpc>
                <a:spcPct val="120000"/>
              </a:lnSpc>
              <a:spcBef>
                <a:spcPct val="0"/>
              </a:spcBef>
              <a:defRPr/>
            </a:pPr>
            <a:r>
              <a:rPr lang="en-US" sz="1600" i="1" dirty="0"/>
              <a:t>Knight First Amendment Institute v. Trump</a:t>
            </a:r>
            <a:r>
              <a:rPr lang="en-US" sz="1600" dirty="0"/>
              <a:t>, 928 F.3d 226 (2d Cir. 2019)</a:t>
            </a:r>
          </a:p>
          <a:p>
            <a:pPr lvl="2">
              <a:lnSpc>
                <a:spcPct val="120000"/>
              </a:lnSpc>
              <a:spcBef>
                <a:spcPct val="0"/>
              </a:spcBef>
              <a:defRPr/>
            </a:pPr>
            <a:r>
              <a:rPr lang="en-US" sz="1100" dirty="0"/>
              <a:t>Holding that President Trump’s Twitter account was a public forum</a:t>
            </a:r>
          </a:p>
          <a:p>
            <a:pPr lvl="2">
              <a:lnSpc>
                <a:spcPct val="120000"/>
              </a:lnSpc>
              <a:spcBef>
                <a:spcPct val="0"/>
              </a:spcBef>
              <a:defRPr/>
            </a:pPr>
            <a:r>
              <a:rPr lang="en-US" sz="1100" dirty="0"/>
              <a:t>Trump, as President, acted in a government capacity in blocking users, which amounted to unconstitutional viewpoint discrimination</a:t>
            </a:r>
          </a:p>
          <a:p>
            <a:pPr lvl="1">
              <a:lnSpc>
                <a:spcPct val="120000"/>
              </a:lnSpc>
              <a:spcBef>
                <a:spcPct val="0"/>
              </a:spcBef>
              <a:defRPr/>
            </a:pPr>
            <a:r>
              <a:rPr lang="en-US" sz="1400" i="1" dirty="0"/>
              <a:t>Biden v. Knight First Amendment Institute</a:t>
            </a:r>
            <a:r>
              <a:rPr lang="en-US" sz="1400" dirty="0"/>
              <a:t>, 141 S. Ct. 1220, 1221 (2021) (Thomas, J. concurring in denying cert. due to mootness) (“applying old doctrines to new digital platforms is rarely straightforward. Respondents have a point, for example, that some aspects of Mr. Trump's account resemble a constitutionally protected public forum. But it seems rather odd to say that something is a government forum when a private company has unrestricted authority to do away with it.” )</a:t>
            </a:r>
          </a:p>
          <a:p>
            <a:pPr lvl="1">
              <a:lnSpc>
                <a:spcPct val="120000"/>
              </a:lnSpc>
              <a:spcBef>
                <a:spcPct val="0"/>
              </a:spcBef>
              <a:defRPr/>
            </a:pPr>
            <a:endParaRPr lang="en-US" sz="1200" dirty="0"/>
          </a:p>
        </p:txBody>
      </p:sp>
      <p:sp>
        <p:nvSpPr>
          <p:cNvPr id="3" name="Rectangle 2"/>
          <p:cNvSpPr>
            <a:spLocks noChangeArrowheads="1"/>
          </p:cNvSpPr>
          <p:nvPr/>
        </p:nvSpPr>
        <p:spPr bwMode="auto">
          <a:xfrm>
            <a:off x="0" y="439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03570320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914400"/>
            <a:ext cx="7772400" cy="5181600"/>
          </a:xfrm>
          <a:ln>
            <a:solidFill>
              <a:schemeClr val="tx1"/>
            </a:solidFill>
          </a:ln>
        </p:spPr>
        <p:txBody>
          <a:bodyPr lIns="92075" tIns="46038" rIns="92075" bIns="46038">
            <a:normAutofit fontScale="90000"/>
          </a:bodyPr>
          <a:lstStyle/>
          <a:p>
            <a:pPr eaLnBrk="1" hangingPunct="1">
              <a:defRPr/>
            </a:pPr>
            <a:r>
              <a:rPr lang="en-US" sz="6000" dirty="0">
                <a:latin typeface="EngraversGothic BT" pitchFamily="34" charset="0"/>
              </a:rPr>
              <a:t>CPRA AND RELATED DATA PRIVACY, CYBERSECURITY BREACH &amp; AdTech PUTATIVE CLASS ACTION LITIGATION</a:t>
            </a:r>
            <a:endParaRPr lang="en-US" sz="2400" dirty="0"/>
          </a:p>
        </p:txBody>
      </p:sp>
      <p:sp>
        <p:nvSpPr>
          <p:cNvPr id="23557"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599074457"/>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p:nvPr>
        </p:nvSpPr>
        <p:spPr>
          <a:xfrm>
            <a:off x="0" y="76200"/>
            <a:ext cx="9144000" cy="762000"/>
          </a:xfrm>
          <a:ln>
            <a:solidFill>
              <a:schemeClr val="tx1"/>
            </a:solidFill>
          </a:ln>
        </p:spPr>
        <p:txBody>
          <a:bodyPr>
            <a:noAutofit/>
          </a:bodyPr>
          <a:lstStyle/>
          <a:p>
            <a:pPr>
              <a:defRPr/>
            </a:pPr>
            <a:r>
              <a:rPr lang="en-US" sz="2400" dirty="0"/>
              <a:t>CPRA/Security Breach Class Action Litigation: How to Mitigate the Risks and Win or Favorably Settle Claims </a:t>
            </a:r>
            <a:endParaRPr lang="en-US" sz="2000" dirty="0"/>
          </a:p>
        </p:txBody>
      </p:sp>
      <p:sp>
        <p:nvSpPr>
          <p:cNvPr id="5030915" name="Rectangle 3"/>
          <p:cNvSpPr>
            <a:spLocks noGrp="1" noRot="1" noChangeArrowheads="1"/>
          </p:cNvSpPr>
          <p:nvPr>
            <p:ph idx="1"/>
          </p:nvPr>
        </p:nvSpPr>
        <p:spPr>
          <a:xfrm>
            <a:off x="228600" y="1143000"/>
            <a:ext cx="8839200" cy="5715000"/>
          </a:xfrm>
        </p:spPr>
        <p:txBody>
          <a:bodyPr>
            <a:noAutofit/>
          </a:bodyPr>
          <a:lstStyle/>
          <a:p>
            <a:pPr>
              <a:lnSpc>
                <a:spcPct val="80000"/>
              </a:lnSpc>
              <a:defRPr/>
            </a:pPr>
            <a:r>
              <a:rPr lang="en-US" dirty="0"/>
              <a:t>Claims</a:t>
            </a:r>
          </a:p>
          <a:p>
            <a:pPr lvl="1">
              <a:lnSpc>
                <a:spcPct val="80000"/>
              </a:lnSpc>
              <a:defRPr/>
            </a:pPr>
            <a:r>
              <a:rPr lang="en-US" sz="1600" dirty="0"/>
              <a:t>Anatomy of a CPRA claim and how defendants can use the elements to their advantage</a:t>
            </a:r>
          </a:p>
          <a:p>
            <a:pPr lvl="1">
              <a:lnSpc>
                <a:spcPct val="80000"/>
              </a:lnSpc>
              <a:defRPr/>
            </a:pPr>
            <a:r>
              <a:rPr lang="en-US" sz="1600" dirty="0"/>
              <a:t>Other claims typically joined with CPRA claims</a:t>
            </a:r>
          </a:p>
          <a:p>
            <a:pPr lvl="1">
              <a:lnSpc>
                <a:spcPct val="80000"/>
              </a:lnSpc>
              <a:defRPr/>
            </a:pPr>
            <a:r>
              <a:rPr lang="en-US" sz="1600" dirty="0"/>
              <a:t>Trends: kitchen sink complaints vs narrow claims for negligence and unfair competition</a:t>
            </a:r>
          </a:p>
          <a:p>
            <a:pPr>
              <a:lnSpc>
                <a:spcPct val="80000"/>
              </a:lnSpc>
              <a:defRPr/>
            </a:pPr>
            <a:r>
              <a:rPr lang="en-US" dirty="0"/>
              <a:t>Defense strategies</a:t>
            </a:r>
          </a:p>
          <a:p>
            <a:pPr lvl="1">
              <a:lnSpc>
                <a:spcPct val="80000"/>
              </a:lnSpc>
              <a:defRPr/>
            </a:pPr>
            <a:r>
              <a:rPr lang="en-US" sz="1600" dirty="0"/>
              <a:t>Who are the plaintiffs and their lawyers?</a:t>
            </a:r>
          </a:p>
          <a:p>
            <a:pPr lvl="1">
              <a:lnSpc>
                <a:spcPct val="80000"/>
              </a:lnSpc>
              <a:defRPr/>
            </a:pPr>
            <a:r>
              <a:rPr lang="en-US" sz="1600" dirty="0"/>
              <a:t>What motions to bring – and when to bring them?</a:t>
            </a:r>
          </a:p>
          <a:p>
            <a:pPr lvl="1">
              <a:lnSpc>
                <a:spcPct val="80000"/>
              </a:lnSpc>
              <a:defRPr/>
            </a:pPr>
            <a:r>
              <a:rPr lang="en-US" sz="1600" dirty="0"/>
              <a:t>When to fight and when to settle</a:t>
            </a:r>
          </a:p>
          <a:p>
            <a:pPr>
              <a:lnSpc>
                <a:spcPct val="80000"/>
              </a:lnSpc>
              <a:defRPr/>
            </a:pPr>
            <a:r>
              <a:rPr lang="en-US" dirty="0"/>
              <a:t>Privilege and confidentiality issues</a:t>
            </a:r>
          </a:p>
          <a:p>
            <a:pPr lvl="1">
              <a:lnSpc>
                <a:spcPct val="80000"/>
              </a:lnSpc>
              <a:defRPr/>
            </a:pPr>
            <a:r>
              <a:rPr lang="en-US" sz="1600" dirty="0"/>
              <a:t>Problems that arise when nonlitigators respond to security incidents</a:t>
            </a:r>
          </a:p>
          <a:p>
            <a:pPr>
              <a:lnSpc>
                <a:spcPct val="80000"/>
              </a:lnSpc>
              <a:defRPr/>
            </a:pPr>
            <a:r>
              <a:rPr lang="en-US" dirty="0"/>
              <a:t>Class certification issues and the problem of mass arbitration </a:t>
            </a:r>
          </a:p>
          <a:p>
            <a:pPr>
              <a:lnSpc>
                <a:spcPct val="80000"/>
              </a:lnSpc>
              <a:defRPr/>
            </a:pPr>
            <a:r>
              <a:rPr lang="en-US" dirty="0"/>
              <a:t>A deep dive on settlement strategies, structures and terms </a:t>
            </a:r>
          </a:p>
          <a:p>
            <a:pPr lvl="1">
              <a:lnSpc>
                <a:spcPct val="80000"/>
              </a:lnSpc>
              <a:defRPr/>
            </a:pPr>
            <a:r>
              <a:rPr lang="en-US" sz="1600" dirty="0"/>
              <a:t>Common mistakes, including panicking at the prospect of $750 class claims</a:t>
            </a:r>
          </a:p>
          <a:p>
            <a:pPr lvl="1">
              <a:lnSpc>
                <a:spcPct val="80000"/>
              </a:lnSpc>
              <a:defRPr/>
            </a:pPr>
            <a:r>
              <a:rPr lang="en-US" sz="1600" dirty="0"/>
              <a:t>Individual vs action class settlements</a:t>
            </a:r>
          </a:p>
          <a:p>
            <a:pPr>
              <a:lnSpc>
                <a:spcPct val="80000"/>
              </a:lnSpc>
              <a:defRPr/>
            </a:pPr>
            <a:r>
              <a:rPr lang="en-US" dirty="0"/>
              <a:t>Ways to mitigate risk</a:t>
            </a:r>
            <a:endParaRPr lang="en-US" sz="1600" dirty="0"/>
          </a:p>
          <a:p>
            <a:pPr lvl="1">
              <a:lnSpc>
                <a:spcPct val="80000"/>
              </a:lnSpc>
              <a:defRPr/>
            </a:pPr>
            <a:r>
              <a:rPr lang="en-US" sz="1600" dirty="0"/>
              <a:t>The importance of considering litigation in a company’s compliance program</a:t>
            </a:r>
          </a:p>
          <a:p>
            <a:pPr lvl="1">
              <a:lnSpc>
                <a:spcPct val="80000"/>
              </a:lnSpc>
              <a:defRPr/>
            </a:pPr>
            <a:r>
              <a:rPr lang="en-US" sz="1600" dirty="0"/>
              <a:t>Online and mobile contract formation</a:t>
            </a:r>
          </a:p>
          <a:p>
            <a:pPr lvl="1">
              <a:lnSpc>
                <a:spcPct val="80000"/>
              </a:lnSpc>
              <a:defRPr/>
            </a:pPr>
            <a:r>
              <a:rPr lang="en-US" sz="1600" dirty="0"/>
              <a:t>Arbitration clauses – enforceability and how to deal with mass arbitration</a:t>
            </a:r>
          </a:p>
          <a:p>
            <a:pPr>
              <a:lnSpc>
                <a:spcPct val="80000"/>
              </a:lnSpc>
              <a:defRPr/>
            </a:pPr>
            <a:r>
              <a:rPr lang="en-US" dirty="0"/>
              <a:t>The next frontier </a:t>
            </a:r>
          </a:p>
          <a:p>
            <a:pPr lvl="1">
              <a:lnSpc>
                <a:spcPct val="80000"/>
              </a:lnSpc>
              <a:defRPr/>
            </a:pPr>
            <a:r>
              <a:rPr lang="en-US" sz="1400" dirty="0"/>
              <a:t>CPPA litigation under </a:t>
            </a:r>
            <a:r>
              <a:rPr lang="en-US" sz="1400" i="1" dirty="0"/>
              <a:t>other</a:t>
            </a:r>
            <a:r>
              <a:rPr lang="en-US" sz="1400" dirty="0"/>
              <a:t> provisions of the CPRA</a:t>
            </a:r>
          </a:p>
          <a:p>
            <a:pPr lvl="1">
              <a:lnSpc>
                <a:spcPct val="80000"/>
              </a:lnSpc>
              <a:defRPr/>
            </a:pPr>
            <a:r>
              <a:rPr lang="en-US" altLang="en-US" sz="1600" dirty="0"/>
              <a:t>Washington state’s My Health My Data Act (signed into law 4/27/23), which includes a private right of action </a:t>
            </a:r>
            <a:endParaRPr lang="en-US" altLang="en-US" sz="2400" dirty="0"/>
          </a:p>
          <a:p>
            <a:pPr marL="585216" lvl="1" indent="0">
              <a:lnSpc>
                <a:spcPct val="80000"/>
              </a:lnSpc>
              <a:buNone/>
              <a:defRPr/>
            </a:pPr>
            <a:endParaRPr lang="en-US" sz="1800" dirty="0"/>
          </a:p>
          <a:p>
            <a:pPr>
              <a:lnSpc>
                <a:spcPct val="80000"/>
              </a:lnSpc>
              <a:defRPr/>
            </a:pPr>
            <a:endParaRPr lang="en-US" sz="2000" dirty="0"/>
          </a:p>
        </p:txBody>
      </p:sp>
    </p:spTree>
    <p:extLst>
      <p:ext uri="{BB962C8B-B14F-4D97-AF65-F5344CB8AC3E}">
        <p14:creationId xmlns:p14="http://schemas.microsoft.com/office/powerpoint/2010/main" val="34253936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p:nvPr>
        </p:nvSpPr>
        <p:spPr>
          <a:xfrm>
            <a:off x="0" y="0"/>
            <a:ext cx="9144000" cy="457200"/>
          </a:xfrm>
          <a:ln>
            <a:solidFill>
              <a:schemeClr val="tx1"/>
            </a:solidFill>
          </a:ln>
        </p:spPr>
        <p:txBody>
          <a:bodyPr>
            <a:noAutofit/>
          </a:bodyPr>
          <a:lstStyle/>
          <a:p>
            <a:pPr eaLnBrk="1" hangingPunct="1">
              <a:defRPr/>
            </a:pPr>
            <a:r>
              <a:rPr lang="en-US" sz="2400" dirty="0"/>
              <a:t>Cybersecurity/Data Privacy Class Action Litigation </a:t>
            </a:r>
            <a:endParaRPr lang="en-US" sz="2000" dirty="0"/>
          </a:p>
        </p:txBody>
      </p:sp>
      <p:sp>
        <p:nvSpPr>
          <p:cNvPr id="5030915" name="Rectangle 3"/>
          <p:cNvSpPr>
            <a:spLocks noGrp="1" noRot="1" noChangeArrowheads="1"/>
          </p:cNvSpPr>
          <p:nvPr>
            <p:ph idx="1"/>
          </p:nvPr>
        </p:nvSpPr>
        <p:spPr>
          <a:xfrm>
            <a:off x="152400" y="457200"/>
            <a:ext cx="8915400" cy="6400800"/>
          </a:xfrm>
        </p:spPr>
        <p:txBody>
          <a:bodyPr>
            <a:noAutofit/>
          </a:bodyPr>
          <a:lstStyle/>
          <a:p>
            <a:pPr>
              <a:lnSpc>
                <a:spcPct val="80000"/>
              </a:lnSpc>
              <a:defRPr/>
            </a:pPr>
            <a:r>
              <a:rPr lang="en-US" sz="2000" dirty="0"/>
              <a:t>Cybersecurity claims </a:t>
            </a:r>
          </a:p>
          <a:p>
            <a:pPr lvl="1">
              <a:lnSpc>
                <a:spcPct val="90000"/>
              </a:lnSpc>
              <a:defRPr/>
            </a:pPr>
            <a:r>
              <a:rPr lang="en-US" sz="1200" dirty="0"/>
              <a:t>Breach of contract (if there is a contract) </a:t>
            </a:r>
          </a:p>
          <a:p>
            <a:pPr lvl="1">
              <a:lnSpc>
                <a:spcPct val="90000"/>
              </a:lnSpc>
              <a:defRPr/>
            </a:pPr>
            <a:r>
              <a:rPr lang="en-US" sz="1200" dirty="0"/>
              <a:t>Breach of the covenant of good faith and fair dealing (if the contract claim isn’t on point)</a:t>
            </a:r>
          </a:p>
          <a:p>
            <a:pPr lvl="1">
              <a:lnSpc>
                <a:spcPct val="90000"/>
              </a:lnSpc>
              <a:defRPr/>
            </a:pPr>
            <a:r>
              <a:rPr lang="en-US" sz="1200" dirty="0"/>
              <a:t>Breach of implied contract (if there is no express contract)</a:t>
            </a:r>
          </a:p>
          <a:p>
            <a:pPr lvl="1">
              <a:lnSpc>
                <a:spcPct val="90000"/>
              </a:lnSpc>
              <a:defRPr/>
            </a:pPr>
            <a:r>
              <a:rPr lang="en-US" sz="1200" dirty="0"/>
              <a:t>Breach of fiduciary duty, Negligence, Fraud, unfair competition </a:t>
            </a:r>
          </a:p>
          <a:p>
            <a:pPr lvl="2">
              <a:lnSpc>
                <a:spcPct val="90000"/>
              </a:lnSpc>
              <a:defRPr/>
            </a:pPr>
            <a:r>
              <a:rPr lang="en-US" sz="1000" i="1" dirty="0"/>
              <a:t>Tamraz v. Bakotic Pathology Associates, LLC, </a:t>
            </a:r>
            <a:r>
              <a:rPr lang="en-US" sz="1000" dirty="0"/>
              <a:t>2022 WL 16985001 (S.D. Cal. Nov. 16, 2022) (datasecurity not part of bargained for exchange </a:t>
            </a:r>
            <a:endParaRPr lang="en-US" sz="1000" i="1" dirty="0"/>
          </a:p>
          <a:p>
            <a:pPr lvl="1">
              <a:lnSpc>
                <a:spcPct val="90000"/>
              </a:lnSpc>
              <a:defRPr/>
            </a:pPr>
            <a:r>
              <a:rPr lang="en-US" sz="1200" dirty="0"/>
              <a:t>State cybersecurity statutes (especially those that provide for statutory damages and attorneys’ fees)</a:t>
            </a:r>
          </a:p>
          <a:p>
            <a:pPr lvl="1">
              <a:lnSpc>
                <a:spcPct val="90000"/>
              </a:lnSpc>
              <a:defRPr/>
            </a:pPr>
            <a:r>
              <a:rPr lang="en-US" sz="1200" dirty="0"/>
              <a:t>California (and potentially Oregon) IoT Law, CPRA </a:t>
            </a:r>
          </a:p>
          <a:p>
            <a:pPr>
              <a:lnSpc>
                <a:spcPct val="80000"/>
              </a:lnSpc>
              <a:defRPr/>
            </a:pPr>
            <a:r>
              <a:rPr lang="en-US" sz="1800" dirty="0"/>
              <a:t>Securities fraud</a:t>
            </a:r>
          </a:p>
          <a:p>
            <a:pPr lvl="1">
              <a:lnSpc>
                <a:spcPct val="80000"/>
              </a:lnSpc>
              <a:defRPr/>
            </a:pPr>
            <a:r>
              <a:rPr lang="en-US" sz="1400" i="1" dirty="0"/>
              <a:t>In re Alphabet, Inc. Securities Litigation, </a:t>
            </a:r>
            <a:r>
              <a:rPr lang="en-US" sz="1400" dirty="0"/>
              <a:t>1 F.4th 687 (9th Cir. 2021) </a:t>
            </a:r>
          </a:p>
          <a:p>
            <a:pPr lvl="1">
              <a:lnSpc>
                <a:spcPct val="80000"/>
              </a:lnSpc>
              <a:defRPr/>
            </a:pPr>
            <a:r>
              <a:rPr lang="en-US" sz="1400" i="1" dirty="0"/>
              <a:t>In re Facebook, Inc. Securities Litigation</a:t>
            </a:r>
            <a:r>
              <a:rPr lang="en-US" sz="1400" dirty="0"/>
              <a:t>, 477 F. Supp. 3d 980 (N.D. Cal. 2020) (dismissing plaintiffs' amended complaint for lack of causation and reliance)</a:t>
            </a:r>
          </a:p>
          <a:p>
            <a:pPr>
              <a:lnSpc>
                <a:spcPct val="80000"/>
              </a:lnSpc>
              <a:defRPr/>
            </a:pPr>
            <a:r>
              <a:rPr lang="en-US" sz="1800" dirty="0"/>
              <a:t>Data privacy claims </a:t>
            </a:r>
          </a:p>
          <a:p>
            <a:pPr lvl="1">
              <a:lnSpc>
                <a:spcPct val="80000"/>
              </a:lnSpc>
              <a:defRPr/>
            </a:pPr>
            <a:r>
              <a:rPr lang="en-US" sz="1400" dirty="0"/>
              <a:t>Electronic Communications Privacy Act</a:t>
            </a:r>
          </a:p>
          <a:p>
            <a:pPr lvl="2">
              <a:lnSpc>
                <a:spcPct val="80000"/>
              </a:lnSpc>
              <a:defRPr/>
            </a:pPr>
            <a:r>
              <a:rPr lang="en-US" sz="1200" dirty="0"/>
              <a:t>Wiretap Act</a:t>
            </a:r>
          </a:p>
          <a:p>
            <a:pPr lvl="2">
              <a:lnSpc>
                <a:spcPct val="80000"/>
              </a:lnSpc>
              <a:defRPr/>
            </a:pPr>
            <a:r>
              <a:rPr lang="en-US" sz="1200" dirty="0"/>
              <a:t>Stored Communications Act</a:t>
            </a:r>
          </a:p>
          <a:p>
            <a:pPr lvl="1">
              <a:lnSpc>
                <a:spcPct val="80000"/>
              </a:lnSpc>
              <a:defRPr/>
            </a:pPr>
            <a:r>
              <a:rPr lang="en-US" sz="1400" dirty="0"/>
              <a:t>Computer Fraud and Abuse Act</a:t>
            </a:r>
          </a:p>
          <a:p>
            <a:pPr lvl="2">
              <a:lnSpc>
                <a:spcPct val="80000"/>
              </a:lnSpc>
              <a:defRPr/>
            </a:pPr>
            <a:r>
              <a:rPr lang="en-US" sz="1000" dirty="0"/>
              <a:t>$5,000 minimum  injury</a:t>
            </a:r>
          </a:p>
          <a:p>
            <a:pPr lvl="2">
              <a:lnSpc>
                <a:spcPct val="80000"/>
              </a:lnSpc>
              <a:defRPr/>
            </a:pPr>
            <a:r>
              <a:rPr lang="en-US" sz="1200" i="1" dirty="0"/>
              <a:t>Van Buren v. United States</a:t>
            </a:r>
            <a:r>
              <a:rPr lang="en-US" sz="1200" dirty="0"/>
              <a:t>, 141 S. Ct. 1648 (2021)</a:t>
            </a:r>
            <a:endParaRPr lang="en-US" sz="4000" dirty="0"/>
          </a:p>
          <a:p>
            <a:pPr lvl="1">
              <a:lnSpc>
                <a:spcPct val="80000"/>
              </a:lnSpc>
              <a:defRPr/>
            </a:pPr>
            <a:r>
              <a:rPr lang="en-US" sz="1400" dirty="0"/>
              <a:t>Video Privacy Protection Act</a:t>
            </a:r>
          </a:p>
          <a:p>
            <a:pPr lvl="1">
              <a:lnSpc>
                <a:spcPct val="80000"/>
              </a:lnSpc>
              <a:defRPr/>
            </a:pPr>
            <a:r>
              <a:rPr lang="en-US" sz="1400" dirty="0"/>
              <a:t>State laws </a:t>
            </a:r>
          </a:p>
          <a:p>
            <a:pPr lvl="2">
              <a:lnSpc>
                <a:spcPct val="80000"/>
              </a:lnSpc>
              <a:defRPr/>
            </a:pPr>
            <a:r>
              <a:rPr lang="en-US" sz="1400" dirty="0"/>
              <a:t>Illinois Biometric Information Privacy Act (recently adopted in other states)</a:t>
            </a:r>
          </a:p>
          <a:p>
            <a:pPr lvl="2">
              <a:lnSpc>
                <a:spcPct val="80000"/>
              </a:lnSpc>
              <a:defRPr/>
            </a:pPr>
            <a:r>
              <a:rPr lang="en-US" sz="1400" dirty="0"/>
              <a:t>Michigan’s Preservation of Personal Privacy Act </a:t>
            </a:r>
          </a:p>
          <a:p>
            <a:pPr lvl="2">
              <a:lnSpc>
                <a:spcPct val="80000"/>
              </a:lnSpc>
              <a:defRPr/>
            </a:pPr>
            <a:r>
              <a:rPr lang="en-US" sz="1200" dirty="0"/>
              <a:t>California laws including the California Privacy Rights Act (CPRA) </a:t>
            </a:r>
          </a:p>
          <a:p>
            <a:pPr lvl="3">
              <a:lnSpc>
                <a:spcPct val="80000"/>
              </a:lnSpc>
              <a:defRPr/>
            </a:pPr>
            <a:r>
              <a:rPr lang="en-US" sz="1100" dirty="0"/>
              <a:t> Other claims are preempted by the CPRA </a:t>
            </a:r>
            <a:r>
              <a:rPr lang="en-US" sz="1100" i="1" dirty="0"/>
              <a:t>only </a:t>
            </a:r>
            <a:r>
              <a:rPr lang="en-US" sz="1100" dirty="0"/>
              <a:t>if based on a violation of the CPRA</a:t>
            </a:r>
          </a:p>
          <a:p>
            <a:pPr lvl="1">
              <a:lnSpc>
                <a:spcPct val="80000"/>
              </a:lnSpc>
              <a:defRPr/>
            </a:pPr>
            <a:r>
              <a:rPr lang="en-US" sz="1600" dirty="0"/>
              <a:t>Breach of contract/ privacy policies</a:t>
            </a:r>
          </a:p>
          <a:p>
            <a:pPr lvl="2">
              <a:lnSpc>
                <a:spcPct val="80000"/>
              </a:lnSpc>
              <a:defRPr/>
            </a:pPr>
            <a:r>
              <a:rPr lang="en-US" sz="1200" i="1" dirty="0"/>
              <a:t>Bass v. Facebook, Inc.</a:t>
            </a:r>
            <a:r>
              <a:rPr lang="en-US" sz="1200" dirty="0"/>
              <a:t>, 394 F. Supp. 3d 1024, 1037-38 (N.D. Cal. 2019) (dismissing claims for breach of contract, breach of implied contract, breach of the implied covenant of good faith and fair dealing, quasi contract, and breach of confidence in a putative data security breach class action suit, where Facebook’s Terms of Service included a limitation-of-liability clause)</a:t>
            </a:r>
            <a:endParaRPr lang="en-US" sz="1600" dirty="0"/>
          </a:p>
          <a:p>
            <a:pPr lvl="1">
              <a:lnSpc>
                <a:spcPct val="80000"/>
              </a:lnSpc>
              <a:defRPr/>
            </a:pPr>
            <a:r>
              <a:rPr lang="en-US" sz="1400" dirty="0"/>
              <a:t>Regulatory enforcement – the FTC and the California Privacy Protection Agency (CPPA)</a:t>
            </a:r>
          </a:p>
          <a:p>
            <a:pPr lvl="2">
              <a:lnSpc>
                <a:spcPct val="80000"/>
              </a:lnSpc>
              <a:defRPr/>
            </a:pPr>
            <a:r>
              <a:rPr lang="en-US" sz="1200" dirty="0"/>
              <a:t>Coordinate litigation and regulatory enforcement (usually confidential)  </a:t>
            </a:r>
          </a:p>
        </p:txBody>
      </p:sp>
    </p:spTree>
    <p:extLst>
      <p:ext uri="{BB962C8B-B14F-4D97-AF65-F5344CB8AC3E}">
        <p14:creationId xmlns:p14="http://schemas.microsoft.com/office/powerpoint/2010/main" val="32778817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228600"/>
            <a:ext cx="9067800" cy="6553200"/>
          </a:xfrm>
        </p:spPr>
        <p:txBody>
          <a:bodyPr>
            <a:noAutofit/>
          </a:bodyPr>
          <a:lstStyle/>
          <a:p>
            <a:pPr eaLnBrk="1" hangingPunct="1"/>
            <a:r>
              <a:rPr lang="en-US" altLang="en-US" sz="1600" dirty="0"/>
              <a:t>Can you compel arbitration?</a:t>
            </a:r>
          </a:p>
          <a:p>
            <a:pPr eaLnBrk="1" hangingPunct="1"/>
            <a:r>
              <a:rPr lang="en-US" altLang="en-US" sz="1600" dirty="0"/>
              <a:t>If there are multiple suits – is MDL consolidation possible or desirable?</a:t>
            </a:r>
          </a:p>
          <a:p>
            <a:pPr lvl="1"/>
            <a:r>
              <a:rPr lang="en-US" altLang="en-US" sz="1200" dirty="0"/>
              <a:t>Security breach cases are often consolidated in the district where the defendant is located</a:t>
            </a:r>
          </a:p>
          <a:p>
            <a:pPr lvl="1"/>
            <a:r>
              <a:rPr lang="en-US" altLang="en-US" sz="1200" i="1" dirty="0"/>
              <a:t>In re Dickey’s Barbecue Restaurants, Inc., Customer Data Security Breach Litigation</a:t>
            </a:r>
            <a:r>
              <a:rPr lang="en-US" altLang="en-US" sz="1200" dirty="0"/>
              <a:t>, 521 F. Supp. 3d 1355 (J.P.M.D.L. 2021) (denying consolidation)</a:t>
            </a:r>
          </a:p>
          <a:p>
            <a:pPr eaLnBrk="1" hangingPunct="1"/>
            <a:r>
              <a:rPr lang="en-US" altLang="en-US" sz="1600" dirty="0"/>
              <a:t>Motions to Dismiss</a:t>
            </a:r>
          </a:p>
          <a:p>
            <a:pPr lvl="1"/>
            <a:r>
              <a:rPr lang="en-US" altLang="en-US" sz="1600" dirty="0"/>
              <a:t>Rule 12(b)(1) standing – circuit split - </a:t>
            </a:r>
            <a:r>
              <a:rPr lang="en-US" sz="1400" dirty="0"/>
              <a:t>6th, 7th, 9</a:t>
            </a:r>
            <a:r>
              <a:rPr lang="en-US" sz="1400" baseline="30000" dirty="0"/>
              <a:t>th</a:t>
            </a:r>
            <a:r>
              <a:rPr lang="en-US" sz="1400" dirty="0"/>
              <a:t>, DC  vs. high threshold: 2d, 4th, 8th (3d)</a:t>
            </a:r>
            <a:endParaRPr lang="en-US" altLang="en-US" sz="1400" dirty="0"/>
          </a:p>
          <a:p>
            <a:pPr lvl="1"/>
            <a:r>
              <a:rPr lang="en-US" altLang="en-US" sz="1600" dirty="0"/>
              <a:t>Rule 12(b)(6) motion to dismiss for failure to state a claim</a:t>
            </a:r>
          </a:p>
          <a:p>
            <a:pPr eaLnBrk="1" hangingPunct="1"/>
            <a:r>
              <a:rPr lang="en-US" altLang="en-US" sz="1600" dirty="0"/>
              <a:t>Summary judgment </a:t>
            </a:r>
            <a:r>
              <a:rPr lang="en-US" altLang="en-US" sz="1400" dirty="0"/>
              <a:t> </a:t>
            </a:r>
          </a:p>
          <a:p>
            <a:pPr eaLnBrk="1" hangingPunct="1"/>
            <a:r>
              <a:rPr lang="en-US" altLang="en-US" sz="1600" dirty="0"/>
              <a:t>Class Certification</a:t>
            </a:r>
          </a:p>
          <a:p>
            <a:pPr lvl="1"/>
            <a:r>
              <a:rPr lang="en-US" altLang="en-US" sz="1450" i="1" dirty="0"/>
              <a:t>In re Marriott International, Inc</a:t>
            </a:r>
            <a:r>
              <a:rPr lang="en-US" altLang="en-US" sz="1450" dirty="0"/>
              <a:t>., 78 F.4th 677 (</a:t>
            </a:r>
            <a:r>
              <a:rPr lang="en-US" altLang="en-US" sz="1450" dirty="0" smtClean="0"/>
              <a:t>4th </a:t>
            </a:r>
            <a:r>
              <a:rPr lang="en-US" altLang="en-US" sz="1450" dirty="0"/>
              <a:t>Cir. 2023) (vacating class certification order over class action waiver for failure to consider a choice of law and venue class prior to certification)</a:t>
            </a:r>
          </a:p>
          <a:p>
            <a:pPr eaLnBrk="1" hangingPunct="1"/>
            <a:r>
              <a:rPr lang="en-US" altLang="en-US" sz="1600" dirty="0"/>
              <a:t>Work Product and other privileges</a:t>
            </a:r>
          </a:p>
          <a:p>
            <a:pPr lvl="1"/>
            <a:r>
              <a:rPr lang="en-US" altLang="en-US" sz="1400" i="1" dirty="0"/>
              <a:t>I</a:t>
            </a:r>
            <a:r>
              <a:rPr lang="en-US" altLang="en-US" sz="1200" i="1" dirty="0"/>
              <a:t>n re: Capital One Consumer Data Security Breach Litig</a:t>
            </a:r>
            <a:r>
              <a:rPr lang="en-US" altLang="en-US" sz="1200" dirty="0"/>
              <a:t>., MDL No. 1:19md2915, 2020 WL 3470261 (E.D. Va. June 25, 2020) (</a:t>
            </a:r>
            <a:r>
              <a:rPr lang="en-US" altLang="en-US" sz="1100" dirty="0"/>
              <a:t>Ordering production of the Mandiant Report) </a:t>
            </a:r>
          </a:p>
          <a:p>
            <a:pPr lvl="2"/>
            <a:r>
              <a:rPr lang="en-US" altLang="en-US" sz="1200" dirty="0"/>
              <a:t>Applied the 4th Circuit’s “driving force” test – (1) was the report prepared when the litigation was a real likelihood (yes); (2) would it have been created anyway in the absence of litigation (yes)</a:t>
            </a:r>
          </a:p>
          <a:p>
            <a:pPr lvl="2"/>
            <a:r>
              <a:rPr lang="en-US" altLang="en-US" sz="1200" dirty="0"/>
              <a:t>Capital One had a preexisting contractual relationship with Mandiant for similar reports and could not show that, absent the breach, the report would have been any different in addressing business critical issues (and the report was widely distributed to 50 employees, 4 different regulators and an accountant)</a:t>
            </a:r>
          </a:p>
          <a:p>
            <a:pPr lvl="2"/>
            <a:r>
              <a:rPr lang="en-US" altLang="en-US" sz="1200" dirty="0"/>
              <a:t>Footnote 8: use different vendors, scopes of work and/or different investigation teams</a:t>
            </a:r>
          </a:p>
          <a:p>
            <a:pPr lvl="1"/>
            <a:r>
              <a:rPr lang="en-US" altLang="en-US" sz="1200" i="1" dirty="0"/>
              <a:t>In re: Capital One Consumer Data Security Breach Litig</a:t>
            </a:r>
            <a:r>
              <a:rPr lang="en-US" altLang="en-US" sz="1200" dirty="0"/>
              <a:t>., MDL No. 1:19md2915, 2020 WL 5016930 (E.D. Va. Aug. 21, 2020) (Price Waterhouse – not produced)</a:t>
            </a:r>
            <a:endParaRPr lang="en-US" altLang="en-US" sz="1200" u="sng" dirty="0"/>
          </a:p>
          <a:p>
            <a:pPr lvl="1"/>
            <a:r>
              <a:rPr lang="en-US" altLang="en-US" sz="1200" dirty="0"/>
              <a:t>The Ninth Circuit does not weigh motivations where documents may be used both for business purposes and litigation: </a:t>
            </a:r>
            <a:r>
              <a:rPr lang="en-US" altLang="en-US" sz="1200" i="1" dirty="0"/>
              <a:t>In re Grand Jury Subpoena</a:t>
            </a:r>
            <a:r>
              <a:rPr lang="en-US" altLang="en-US" sz="1200" dirty="0"/>
              <a:t>, 357 F.3d 900, 908 (9th Cir. 2004)</a:t>
            </a:r>
          </a:p>
          <a:p>
            <a:pPr lvl="2">
              <a:buClr>
                <a:prstClr val="white"/>
              </a:buClr>
            </a:pPr>
            <a:r>
              <a:rPr lang="en-US" altLang="en-US" sz="1200" i="1" dirty="0">
                <a:solidFill>
                  <a:prstClr val="white"/>
                </a:solidFill>
              </a:rPr>
              <a:t>Cf. In re Grand Jury Subpoena</a:t>
            </a:r>
            <a:r>
              <a:rPr lang="en-US" altLang="en-US" sz="1200" dirty="0">
                <a:solidFill>
                  <a:prstClr val="white"/>
                </a:solidFill>
              </a:rPr>
              <a:t>, 13 F.4th 710 (9th Cir. 2021)</a:t>
            </a:r>
            <a:endParaRPr lang="en-US" altLang="en-US" sz="1200" dirty="0"/>
          </a:p>
          <a:p>
            <a:pPr eaLnBrk="1" hangingPunct="1"/>
            <a:r>
              <a:rPr lang="en-US" altLang="en-US" sz="1600" dirty="0"/>
              <a:t>Settlement </a:t>
            </a:r>
          </a:p>
        </p:txBody>
      </p:sp>
      <p:sp>
        <p:nvSpPr>
          <p:cNvPr id="4" name="TextBox 3"/>
          <p:cNvSpPr txBox="1"/>
          <p:nvPr/>
        </p:nvSpPr>
        <p:spPr>
          <a:xfrm>
            <a:off x="325437" y="1"/>
            <a:ext cx="8285163"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Data Privacy &amp; Cybersecurity litigation</a:t>
            </a:r>
          </a:p>
        </p:txBody>
      </p:sp>
    </p:spTree>
    <p:extLst>
      <p:ext uri="{BB962C8B-B14F-4D97-AF65-F5344CB8AC3E}">
        <p14:creationId xmlns:p14="http://schemas.microsoft.com/office/powerpoint/2010/main" val="3399939660"/>
      </p:ext>
    </p:extLst>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5" name="Rectangle 3"/>
          <p:cNvSpPr>
            <a:spLocks noGrp="1" noRot="1" noChangeArrowheads="1"/>
          </p:cNvSpPr>
          <p:nvPr>
            <p:ph idx="1"/>
          </p:nvPr>
        </p:nvSpPr>
        <p:spPr>
          <a:xfrm>
            <a:off x="0" y="304800"/>
            <a:ext cx="9144000" cy="6553200"/>
          </a:xfrm>
        </p:spPr>
        <p:txBody>
          <a:bodyPr>
            <a:noAutofit/>
          </a:bodyPr>
          <a:lstStyle/>
          <a:p>
            <a:pPr>
              <a:lnSpc>
                <a:spcPct val="90000"/>
              </a:lnSpc>
              <a:defRPr/>
            </a:pPr>
            <a:r>
              <a:rPr lang="en-US" sz="1400" dirty="0"/>
              <a:t>Circuit split on Article III standing: Low threshold: 6th, 7th, 9</a:t>
            </a:r>
            <a:r>
              <a:rPr lang="en-US" sz="1400" baseline="30000" dirty="0"/>
              <a:t>th</a:t>
            </a:r>
            <a:r>
              <a:rPr lang="en-US" sz="1400" dirty="0"/>
              <a:t>, DC  vs. higher: 2d, 4th, 8</a:t>
            </a:r>
            <a:r>
              <a:rPr lang="en-US" sz="1400" baseline="30000" dirty="0"/>
              <a:t>th</a:t>
            </a:r>
            <a:r>
              <a:rPr lang="en-US" sz="1400" dirty="0"/>
              <a:t>, 11th (3d)</a:t>
            </a:r>
            <a:endParaRPr lang="en-US" sz="1400" b="1" u="sng" dirty="0"/>
          </a:p>
          <a:p>
            <a:pPr>
              <a:lnSpc>
                <a:spcPct val="90000"/>
              </a:lnSpc>
              <a:defRPr/>
            </a:pPr>
            <a:r>
              <a:rPr lang="en-US" sz="1400" b="1" i="1" dirty="0"/>
              <a:t>TransUnion LLC v. Ramirez</a:t>
            </a:r>
            <a:r>
              <a:rPr lang="en-US" sz="1400" b="1" dirty="0"/>
              <a:t>, 594 U.S. 413 (2021)</a:t>
            </a:r>
            <a:endParaRPr lang="en-US" sz="1400" b="1" u="sng" dirty="0"/>
          </a:p>
          <a:p>
            <a:pPr>
              <a:lnSpc>
                <a:spcPct val="90000"/>
              </a:lnSpc>
              <a:defRPr/>
            </a:pPr>
            <a:r>
              <a:rPr lang="en-US" sz="1400" b="1" i="1" dirty="0"/>
              <a:t>Remijas v. Neiman Marcus Group</a:t>
            </a:r>
            <a:r>
              <a:rPr lang="en-US" sz="1400" b="1" dirty="0"/>
              <a:t>, 794 F.3d 688 (7th Cir. 2015)</a:t>
            </a:r>
            <a:endParaRPr lang="en-US" sz="1400" b="1" u="sng" dirty="0"/>
          </a:p>
          <a:p>
            <a:pPr>
              <a:lnSpc>
                <a:spcPct val="90000"/>
              </a:lnSpc>
              <a:defRPr/>
            </a:pPr>
            <a:r>
              <a:rPr lang="en-US" sz="1400" b="1" i="1" dirty="0"/>
              <a:t>Lewert v. P.F. Chang’s China Bistro Inc</a:t>
            </a:r>
            <a:r>
              <a:rPr lang="en-US" sz="1400" b="1" dirty="0"/>
              <a:t>., 819 F.3d 963 (7th Cir. 2016)</a:t>
            </a:r>
          </a:p>
          <a:p>
            <a:pPr>
              <a:lnSpc>
                <a:spcPct val="90000"/>
              </a:lnSpc>
              <a:defRPr/>
            </a:pPr>
            <a:r>
              <a:rPr lang="en-US" sz="1400" b="1" i="1" dirty="0">
                <a:effectLst/>
              </a:rPr>
              <a:t>Galaria v. Nationwide Mut. Ins. Co.</a:t>
            </a:r>
            <a:r>
              <a:rPr lang="en-US" sz="1400" b="1" dirty="0">
                <a:effectLst/>
              </a:rPr>
              <a:t>, 663 F. App’x  384 (6th Cir. 2016) (2-1)</a:t>
            </a:r>
          </a:p>
          <a:p>
            <a:pPr>
              <a:lnSpc>
                <a:spcPct val="90000"/>
              </a:lnSpc>
              <a:defRPr/>
            </a:pPr>
            <a:r>
              <a:rPr lang="en-US" sz="1400" i="1" dirty="0"/>
              <a:t>Reilly v. Ceridian Corp.</a:t>
            </a:r>
            <a:r>
              <a:rPr lang="en-US" sz="1400" dirty="0"/>
              <a:t>, 664 F.3d 38 (3d Cir. 2011), </a:t>
            </a:r>
            <a:r>
              <a:rPr lang="en-US" sz="1400" i="1" dirty="0"/>
              <a:t>cert. denied,</a:t>
            </a:r>
            <a:r>
              <a:rPr lang="en-US" sz="1400" dirty="0"/>
              <a:t> 566 U.S. 989 (2012)</a:t>
            </a:r>
            <a:endParaRPr lang="en-US" sz="1400" b="1" dirty="0">
              <a:effectLst/>
            </a:endParaRPr>
          </a:p>
          <a:p>
            <a:pPr>
              <a:lnSpc>
                <a:spcPct val="90000"/>
              </a:lnSpc>
              <a:defRPr/>
            </a:pPr>
            <a:r>
              <a:rPr lang="en-US" sz="1400" b="1" i="1" dirty="0"/>
              <a:t>Beck v. McDonald</a:t>
            </a:r>
            <a:r>
              <a:rPr lang="en-US" sz="1400" b="1" dirty="0"/>
              <a:t>, 848 F.3d 262 (4th Cir. 2017)</a:t>
            </a:r>
          </a:p>
          <a:p>
            <a:pPr lvl="1">
              <a:lnSpc>
                <a:spcPct val="90000"/>
              </a:lnSpc>
              <a:defRPr/>
            </a:pPr>
            <a:r>
              <a:rPr lang="en-US" sz="1100" dirty="0"/>
              <a:t>Allegation that data breaches created an enhanced risk of future identity theft was too speculative </a:t>
            </a:r>
          </a:p>
          <a:p>
            <a:pPr lvl="2">
              <a:lnSpc>
                <a:spcPct val="90000"/>
              </a:lnSpc>
              <a:defRPr/>
            </a:pPr>
            <a:r>
              <a:rPr lang="en-US" sz="900" dirty="0"/>
              <a:t>Rejected evidence that 33% of health related data breaches result in identity theft</a:t>
            </a:r>
          </a:p>
          <a:p>
            <a:pPr lvl="2">
              <a:lnSpc>
                <a:spcPct val="90000"/>
              </a:lnSpc>
              <a:defRPr/>
            </a:pPr>
            <a:r>
              <a:rPr lang="en-US" sz="900" dirty="0"/>
              <a:t>Rejected the argument that offering credit monitoring services evidenced a substantial risk of harm (rejecting </a:t>
            </a:r>
            <a:r>
              <a:rPr lang="en-US" sz="900" i="1" dirty="0"/>
              <a:t>Remijas</a:t>
            </a:r>
            <a:r>
              <a:rPr lang="en-US" sz="900" dirty="0"/>
              <a:t>)</a:t>
            </a:r>
          </a:p>
          <a:p>
            <a:pPr lvl="1">
              <a:lnSpc>
                <a:spcPct val="90000"/>
              </a:lnSpc>
              <a:defRPr/>
            </a:pPr>
            <a:r>
              <a:rPr lang="en-US" sz="1200" dirty="0"/>
              <a:t>Mitigation costs in response to a speculative harm do not qualify as injury in fact</a:t>
            </a:r>
            <a:endParaRPr lang="en-US" sz="1200" u="sng" dirty="0"/>
          </a:p>
          <a:p>
            <a:pPr>
              <a:lnSpc>
                <a:spcPct val="90000"/>
              </a:lnSpc>
              <a:defRPr/>
            </a:pPr>
            <a:r>
              <a:rPr lang="en-US" sz="1400" b="1" i="1" dirty="0"/>
              <a:t>Whalen v. Michael’s Stores, Inc.</a:t>
            </a:r>
            <a:r>
              <a:rPr lang="en-US" sz="1400" b="1" dirty="0"/>
              <a:t>, 689 F. App’x. 89 </a:t>
            </a:r>
            <a:r>
              <a:rPr lang="en-US" sz="1400" dirty="0">
                <a:effectLst/>
              </a:rPr>
              <a:t>(2d Cir. 2017)</a:t>
            </a:r>
          </a:p>
          <a:p>
            <a:pPr lvl="1">
              <a:lnSpc>
                <a:spcPct val="90000"/>
              </a:lnSpc>
              <a:defRPr/>
            </a:pPr>
            <a:r>
              <a:rPr lang="en-US" sz="1000" dirty="0">
                <a:effectLst/>
              </a:rPr>
              <a:t>The theft of plaintiff’s credit card numbers was not sufficiently concrete or particularized to satisfy </a:t>
            </a:r>
            <a:r>
              <a:rPr lang="en-US" sz="1000" i="1" dirty="0">
                <a:effectLst/>
              </a:rPr>
              <a:t>Spokeo </a:t>
            </a:r>
            <a:r>
              <a:rPr lang="en-US" sz="1000" dirty="0">
                <a:effectLst/>
              </a:rPr>
              <a:t>(name, address, PIN not exposed)</a:t>
            </a:r>
            <a:endParaRPr lang="en-US" sz="1000" i="1" dirty="0">
              <a:effectLst/>
            </a:endParaRPr>
          </a:p>
          <a:p>
            <a:pPr lvl="1">
              <a:lnSpc>
                <a:spcPct val="90000"/>
              </a:lnSpc>
              <a:defRPr/>
            </a:pPr>
            <a:r>
              <a:rPr lang="en-US" sz="1050" dirty="0">
                <a:effectLst/>
              </a:rPr>
              <a:t>credit card was presented for unauthorized charges in Ecuador, but no allegation that fraudulent charges actually were incurred </a:t>
            </a:r>
            <a:endParaRPr lang="en-US" sz="1050" b="1" dirty="0"/>
          </a:p>
          <a:p>
            <a:pPr>
              <a:lnSpc>
                <a:spcPct val="90000"/>
              </a:lnSpc>
              <a:defRPr/>
            </a:pPr>
            <a:r>
              <a:rPr lang="en-US" sz="1400" b="1" i="1" dirty="0"/>
              <a:t>McMorris v. Carlos Lopez &amp; Associates, LLC,</a:t>
            </a:r>
            <a:r>
              <a:rPr lang="en-US" sz="1400" b="1" dirty="0"/>
              <a:t> 995 F.3d 295 (2d Cir. 2020)</a:t>
            </a:r>
          </a:p>
          <a:p>
            <a:pPr lvl="1">
              <a:lnSpc>
                <a:spcPct val="90000"/>
              </a:lnSpc>
              <a:defRPr/>
            </a:pPr>
            <a:r>
              <a:rPr lang="en-US" sz="1100" b="1" dirty="0"/>
              <a:t>Plaintiffs may establish Article III standing based on an increased risk of identity theft or fraud following the unauthorized disclosure of their data, but employee was not at substantial risk of future identity theft</a:t>
            </a:r>
            <a:endParaRPr lang="en-US" sz="1100" b="1" dirty="0">
              <a:effectLst/>
            </a:endParaRPr>
          </a:p>
          <a:p>
            <a:pPr>
              <a:lnSpc>
                <a:spcPct val="90000"/>
              </a:lnSpc>
              <a:defRPr/>
            </a:pPr>
            <a:r>
              <a:rPr lang="en-US" sz="1400" b="1" i="1" dirty="0"/>
              <a:t>A</a:t>
            </a:r>
            <a:r>
              <a:rPr lang="en-US" sz="1400" b="1" i="1" dirty="0">
                <a:effectLst/>
              </a:rPr>
              <a:t>ttias v. Carefirst, Inc.,</a:t>
            </a:r>
            <a:r>
              <a:rPr lang="en-US" sz="1400" b="1" dirty="0">
                <a:effectLst/>
              </a:rPr>
              <a:t> 865 F.3d 620 (D.C. Cir. 2017), </a:t>
            </a:r>
            <a:r>
              <a:rPr lang="en-US" sz="1400" b="1" i="1" dirty="0">
                <a:effectLst/>
              </a:rPr>
              <a:t>cert. denied</a:t>
            </a:r>
            <a:r>
              <a:rPr lang="en-US" sz="1400" b="1" dirty="0">
                <a:effectLst/>
              </a:rPr>
              <a:t>, </a:t>
            </a:r>
            <a:r>
              <a:rPr lang="en-US" sz="1400" b="1" dirty="0"/>
              <a:t>583 U.S. 1115 </a:t>
            </a:r>
            <a:r>
              <a:rPr lang="en-US" sz="1400" dirty="0"/>
              <a:t>(2018)</a:t>
            </a:r>
            <a:endParaRPr lang="en-US" sz="1400" b="1" dirty="0">
              <a:effectLst/>
            </a:endParaRPr>
          </a:p>
          <a:p>
            <a:pPr lvl="1">
              <a:lnSpc>
                <a:spcPct val="90000"/>
              </a:lnSpc>
              <a:defRPr/>
            </a:pPr>
            <a:r>
              <a:rPr lang="en-US" sz="1100" dirty="0">
                <a:effectLst/>
              </a:rPr>
              <a:t>following </a:t>
            </a:r>
            <a:r>
              <a:rPr lang="en-US" sz="1100" i="1" dirty="0">
                <a:effectLst/>
              </a:rPr>
              <a:t>Remijas v. Neiman Marcus Group, LLC</a:t>
            </a:r>
            <a:r>
              <a:rPr lang="en-US" sz="1100" dirty="0">
                <a:effectLst/>
              </a:rPr>
              <a:t> in holding that plaintiffs, whose information had been exposed but who were not victims of identity theft, had plausibly alleged a heightened risk of future injury because it was plausible to infer that a party accessing plaintiffs’ personal information did so with “both the intent and ability to use the data for ill.”</a:t>
            </a:r>
            <a:endParaRPr lang="en-US" sz="1200" u="sng" dirty="0">
              <a:effectLst/>
            </a:endParaRPr>
          </a:p>
          <a:p>
            <a:pPr>
              <a:lnSpc>
                <a:spcPct val="90000"/>
              </a:lnSpc>
              <a:defRPr/>
            </a:pPr>
            <a:r>
              <a:rPr lang="en-US" sz="1200" b="1" i="1" dirty="0">
                <a:effectLst/>
              </a:rPr>
              <a:t>In re U.S. Office of Personnel Management Data Security Breach Litig</a:t>
            </a:r>
            <a:r>
              <a:rPr lang="en-US" sz="1200" i="1" dirty="0">
                <a:effectLst/>
              </a:rPr>
              <a:t>.</a:t>
            </a:r>
            <a:r>
              <a:rPr lang="en-US" sz="1200" dirty="0">
                <a:effectLst/>
              </a:rPr>
              <a:t>, 928 F.3d 42 (D.C. Cir. 2019)</a:t>
            </a:r>
            <a:r>
              <a:rPr lang="en-US" sz="1200" dirty="0"/>
              <a:t> (21M records)</a:t>
            </a:r>
            <a:endParaRPr lang="en-US" sz="1400" u="sng" dirty="0">
              <a:effectLst/>
            </a:endParaRPr>
          </a:p>
          <a:p>
            <a:pPr>
              <a:lnSpc>
                <a:spcPct val="90000"/>
              </a:lnSpc>
              <a:defRPr/>
            </a:pPr>
            <a:r>
              <a:rPr lang="en-US" sz="1400" b="1" i="1" dirty="0"/>
              <a:t>I</a:t>
            </a:r>
            <a:r>
              <a:rPr lang="en-US" sz="1400" b="1" i="1" dirty="0">
                <a:effectLst/>
              </a:rPr>
              <a:t>n re SuperValu, Inc., Customer Data Security Breach Litig</a:t>
            </a:r>
            <a:r>
              <a:rPr lang="en-US" sz="1400" b="1" dirty="0">
                <a:effectLst/>
              </a:rPr>
              <a:t>., </a:t>
            </a:r>
            <a:r>
              <a:rPr lang="en-US" sz="1400" b="1" dirty="0"/>
              <a:t>870 F.3d 763 </a:t>
            </a:r>
            <a:r>
              <a:rPr lang="en-US" sz="1400" b="1" dirty="0">
                <a:effectLst/>
              </a:rPr>
              <a:t>(8th Cir. 2017)</a:t>
            </a:r>
          </a:p>
          <a:p>
            <a:pPr lvl="1">
              <a:lnSpc>
                <a:spcPct val="90000"/>
              </a:lnSpc>
              <a:defRPr/>
            </a:pPr>
            <a:r>
              <a:rPr lang="en-US" sz="1100" dirty="0"/>
              <a:t>A</a:t>
            </a:r>
            <a:r>
              <a:rPr lang="en-US" sz="1100" dirty="0">
                <a:effectLst/>
              </a:rPr>
              <a:t>ffirming dismissal for lack of standing of the claims of 15 of the 16 plaintiffs but holding that the one plaintiff who alleged he suffered a fraudulent charge on his credit card had standing</a:t>
            </a:r>
          </a:p>
          <a:p>
            <a:pPr lvl="1">
              <a:lnSpc>
                <a:spcPct val="90000"/>
              </a:lnSpc>
              <a:defRPr/>
            </a:pPr>
            <a:r>
              <a:rPr lang="en-US" sz="1050" b="1" dirty="0">
                <a:effectLst/>
              </a:rPr>
              <a:t>Rejected cost of mitigation (</a:t>
            </a:r>
            <a:r>
              <a:rPr lang="en-US" sz="1050" b="1" i="1" dirty="0">
                <a:effectLst/>
              </a:rPr>
              <a:t>Clapper</a:t>
            </a:r>
            <a:r>
              <a:rPr lang="en-US" sz="1050" b="1" dirty="0">
                <a:effectLst/>
              </a:rPr>
              <a:t>) (</a:t>
            </a:r>
            <a:r>
              <a:rPr lang="en-US" sz="1050" b="1" i="1" dirty="0">
                <a:effectLst/>
              </a:rPr>
              <a:t>Cf. P.F. Chang’s</a:t>
            </a:r>
            <a:r>
              <a:rPr lang="en-US" sz="1050" b="1" dirty="0">
                <a:effectLst/>
              </a:rPr>
              <a:t>)</a:t>
            </a:r>
            <a:endParaRPr lang="en-US" sz="1050" b="1" dirty="0"/>
          </a:p>
          <a:p>
            <a:pPr>
              <a:lnSpc>
                <a:spcPct val="90000"/>
              </a:lnSpc>
              <a:defRPr/>
            </a:pPr>
            <a:r>
              <a:rPr lang="en-US" sz="1400" b="1" i="1" dirty="0"/>
              <a:t>In re Zappos.com, Inc</a:t>
            </a:r>
            <a:r>
              <a:rPr lang="en-US" sz="1400" b="1" u="sng" dirty="0"/>
              <a:t>.</a:t>
            </a:r>
            <a:r>
              <a:rPr lang="en-US" sz="1400" b="1" dirty="0"/>
              <a:t>, </a:t>
            </a:r>
            <a:r>
              <a:rPr lang="en-US" sz="1400" dirty="0"/>
              <a:t>888 F.3d 1020 (9th Cir. 2018), </a:t>
            </a:r>
            <a:r>
              <a:rPr lang="en-US" sz="1400" u="sng" dirty="0"/>
              <a:t>cert. denied</a:t>
            </a:r>
            <a:r>
              <a:rPr lang="en-US" sz="1400" dirty="0"/>
              <a:t>, 139 S. Ct. 1373 (2019)</a:t>
            </a:r>
          </a:p>
          <a:p>
            <a:pPr lvl="1">
              <a:lnSpc>
                <a:spcPct val="90000"/>
              </a:lnSpc>
              <a:defRPr/>
            </a:pPr>
            <a:r>
              <a:rPr lang="en-US" sz="1050" dirty="0"/>
              <a:t>Merely having personal information exposed in a security breach constitutes sufficient harm to justify Article III standing in federal court, regardless of whether the information in fact is used for identity theft or other improper purposes</a:t>
            </a:r>
          </a:p>
          <a:p>
            <a:pPr lvl="1">
              <a:lnSpc>
                <a:spcPct val="90000"/>
              </a:lnSpc>
              <a:defRPr/>
            </a:pPr>
            <a:r>
              <a:rPr lang="en-US" sz="1050" b="1" dirty="0"/>
              <a:t>Bootstrapping - </a:t>
            </a:r>
            <a:r>
              <a:rPr lang="en-US" sz="1050" dirty="0"/>
              <a:t>Because other plaintiffs alleged that their accounts or identities had been commandeered by hackers, the court concluded that the appellants in </a:t>
            </a:r>
            <a:r>
              <a:rPr lang="en-US" sz="1050" i="1" dirty="0"/>
              <a:t>Zappos </a:t>
            </a:r>
            <a:r>
              <a:rPr lang="en-US" sz="1050" dirty="0"/>
              <a:t>– who did not allege any such harm – could be subject to fraud or identity theft</a:t>
            </a:r>
            <a:endParaRPr lang="en-US" sz="1200" b="1" u="sng" dirty="0"/>
          </a:p>
          <a:p>
            <a:pPr>
              <a:lnSpc>
                <a:spcPct val="90000"/>
              </a:lnSpc>
              <a:defRPr/>
            </a:pPr>
            <a:r>
              <a:rPr lang="en-US" sz="1400" b="1" i="1" dirty="0"/>
              <a:t>Tsao v. Captiva MVP Restaurant Partners, LLC</a:t>
            </a:r>
            <a:r>
              <a:rPr lang="en-US" sz="1400" b="1" dirty="0"/>
              <a:t>, 986 F.3d 1332 (11th Cir. 2021)</a:t>
            </a:r>
          </a:p>
          <a:p>
            <a:pPr lvl="1">
              <a:lnSpc>
                <a:spcPct val="90000"/>
              </a:lnSpc>
              <a:defRPr/>
            </a:pPr>
            <a:r>
              <a:rPr lang="en-US" sz="900" b="1" dirty="0"/>
              <a:t>No Article III standing for mitigation injuries (lost time, lost reward points, lost access to accounts) or potential future injury, where plaintiff’s credit card was exposed when a restaurant’s point of sale system was breached</a:t>
            </a:r>
          </a:p>
        </p:txBody>
      </p:sp>
      <p:sp>
        <p:nvSpPr>
          <p:cNvPr id="5" name="Rectangle 2"/>
          <p:cNvSpPr txBox="1">
            <a:spLocks noRot="1" noChangeArrowheads="1"/>
          </p:cNvSpPr>
          <p:nvPr/>
        </p:nvSpPr>
        <p:spPr>
          <a:xfrm>
            <a:off x="457200" y="0"/>
            <a:ext cx="8229600" cy="304800"/>
          </a:xfrm>
          <a:prstGeom prst="rect">
            <a:avLst/>
          </a:prstGeom>
          <a:ln>
            <a:solidFill>
              <a:schemeClr val="tx1"/>
            </a:solidFill>
          </a:ln>
        </p:spPr>
        <p:txBody>
          <a:bodyPr vert="horz" anchor="ctr">
            <a:noAutofit/>
            <a:scene3d>
              <a:camera prst="orthographicFront"/>
              <a:lightRig rig="soft" dir="t">
                <a:rot lat="0" lon="0" rev="1680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pPr fontAlgn="auto">
              <a:spcAft>
                <a:spcPts val="0"/>
              </a:spcAft>
              <a:defRPr/>
            </a:pPr>
            <a:r>
              <a:rPr lang="en-US" sz="2000" dirty="0"/>
              <a:t>Cybersecurity Breach Class Action Litigation - Standing </a:t>
            </a:r>
            <a:endParaRPr lang="en-US" sz="1800" dirty="0"/>
          </a:p>
        </p:txBody>
      </p:sp>
    </p:spTree>
    <p:extLst>
      <p:ext uri="{BB962C8B-B14F-4D97-AF65-F5344CB8AC3E}">
        <p14:creationId xmlns:p14="http://schemas.microsoft.com/office/powerpoint/2010/main" val="21207635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52400" y="685800"/>
            <a:ext cx="8991600" cy="5943600"/>
          </a:xfrm>
        </p:spPr>
        <p:txBody>
          <a:bodyPr>
            <a:noAutofit/>
          </a:bodyPr>
          <a:lstStyle/>
          <a:p>
            <a:pPr>
              <a:lnSpc>
                <a:spcPct val="80000"/>
              </a:lnSpc>
              <a:defRPr/>
            </a:pPr>
            <a:r>
              <a:rPr lang="en-US" sz="1600" dirty="0"/>
              <a:t>A private cause of action for "any person aggrieved by a violation" of BIPA</a:t>
            </a:r>
          </a:p>
          <a:p>
            <a:pPr lvl="1">
              <a:lnSpc>
                <a:spcPct val="80000"/>
              </a:lnSpc>
              <a:defRPr/>
            </a:pPr>
            <a:r>
              <a:rPr lang="en-US" sz="1600" i="1" dirty="0"/>
              <a:t>Rosenbach v. Six Flags Entertainment Corp., </a:t>
            </a:r>
            <a:r>
              <a:rPr lang="en-US" sz="1600" dirty="0"/>
              <a:t>129 N.E.3d 1197 (Ill. 2019) (holding that a person need not have sustained actual damage beyond violation of his or her rights under the statute to be </a:t>
            </a:r>
            <a:r>
              <a:rPr lang="en-US" sz="1600" i="1" dirty="0"/>
              <a:t>aggrieved </a:t>
            </a:r>
            <a:r>
              <a:rPr lang="en-US" sz="1600" dirty="0"/>
              <a:t>by a violation)</a:t>
            </a:r>
          </a:p>
          <a:p>
            <a:pPr lvl="1">
              <a:lnSpc>
                <a:spcPct val="80000"/>
              </a:lnSpc>
              <a:defRPr/>
            </a:pPr>
            <a:r>
              <a:rPr lang="en-US" sz="1600" dirty="0"/>
              <a:t>A separate claim accrues under the Act each time a private entity scans or transmits an individual’s biometric identifier or information in violation of the Act. </a:t>
            </a:r>
            <a:r>
              <a:rPr lang="en-US" sz="1600" i="1" dirty="0" err="1"/>
              <a:t>Cothron</a:t>
            </a:r>
            <a:r>
              <a:rPr lang="en-US" sz="1600" i="1" dirty="0"/>
              <a:t> v. White Castle Systems, Inc., </a:t>
            </a:r>
            <a:r>
              <a:rPr lang="en-US" sz="1600" dirty="0"/>
              <a:t>216 N.E.3d 918 (Ill. 2023); </a:t>
            </a:r>
            <a:r>
              <a:rPr lang="en-US" sz="1600" i="1" dirty="0" err="1"/>
              <a:t>Cothron</a:t>
            </a:r>
            <a:r>
              <a:rPr lang="en-US" sz="1600" i="1" dirty="0"/>
              <a:t> v. White Castle Systems, Inc</a:t>
            </a:r>
            <a:r>
              <a:rPr lang="en-US" sz="1600" dirty="0"/>
              <a:t>., 79 F.4th 894 (7th Cir. 2023) </a:t>
            </a:r>
          </a:p>
          <a:p>
            <a:pPr lvl="1">
              <a:lnSpc>
                <a:spcPct val="80000"/>
              </a:lnSpc>
              <a:defRPr/>
            </a:pPr>
            <a:r>
              <a:rPr lang="en-US" sz="1400" dirty="0"/>
              <a:t>A plaintiff may recover the greater of </a:t>
            </a:r>
          </a:p>
          <a:p>
            <a:pPr lvl="2">
              <a:lnSpc>
                <a:spcPct val="80000"/>
              </a:lnSpc>
              <a:defRPr/>
            </a:pPr>
            <a:r>
              <a:rPr lang="en-US" sz="1400" dirty="0"/>
              <a:t>(1) actual damages or </a:t>
            </a:r>
          </a:p>
          <a:p>
            <a:pPr lvl="2">
              <a:lnSpc>
                <a:spcPct val="80000"/>
              </a:lnSpc>
              <a:defRPr/>
            </a:pPr>
            <a:r>
              <a:rPr lang="en-US" sz="1400" dirty="0"/>
              <a:t>(2) $1,000 in liquidated damages for negligent violations or $5,000 if intentional or reckless </a:t>
            </a:r>
          </a:p>
          <a:p>
            <a:pPr lvl="1">
              <a:lnSpc>
                <a:spcPct val="80000"/>
              </a:lnSpc>
              <a:defRPr/>
            </a:pPr>
            <a:r>
              <a:rPr lang="en-US" sz="1400" dirty="0"/>
              <a:t>The statute also authorizes recovery of attorneys' fees</a:t>
            </a:r>
          </a:p>
          <a:p>
            <a:pPr>
              <a:lnSpc>
                <a:spcPct val="80000"/>
              </a:lnSpc>
              <a:defRPr/>
            </a:pPr>
            <a:r>
              <a:rPr lang="en-US" sz="1400" i="1" dirty="0"/>
              <a:t>Patel v. Facebook</a:t>
            </a:r>
            <a:r>
              <a:rPr lang="en-US" sz="1400" dirty="0"/>
              <a:t>, 932 F.3d 1264</a:t>
            </a:r>
            <a:r>
              <a:rPr lang="en-US" sz="1400" i="1" dirty="0"/>
              <a:t> </a:t>
            </a:r>
            <a:r>
              <a:rPr lang="en-US" sz="1400" dirty="0"/>
              <a:t>(9th Cir. 2019) (affirming certification of a class of Illinois users of Facebook’s website for whom the website created and stored a face template during the relevant time period) (petition for cert. filed Dec. 4, 2019)</a:t>
            </a:r>
          </a:p>
          <a:p>
            <a:pPr>
              <a:lnSpc>
                <a:spcPct val="80000"/>
              </a:lnSpc>
              <a:defRPr/>
            </a:pPr>
            <a:r>
              <a:rPr lang="en-US" sz="1400" i="1" dirty="0"/>
              <a:t>In re: Facebook Biometric Information Privacy Litigation, </a:t>
            </a:r>
            <a:r>
              <a:rPr lang="en-US" sz="1400" dirty="0"/>
              <a:t>No. 21-15553, 2022 WL 822923 (9th Cir. Mar. 17, 2022) (affirming a $650 Million settlement, approved after the district court had earlier rejected a $550 Million settlement, over objections to the $97.5 Million attorneys fee award)</a:t>
            </a:r>
          </a:p>
          <a:p>
            <a:pPr>
              <a:lnSpc>
                <a:spcPct val="80000"/>
              </a:lnSpc>
              <a:defRPr/>
            </a:pPr>
            <a:r>
              <a:rPr lang="en-US" sz="1400" i="1" dirty="0"/>
              <a:t>Johnson v. Mitek Systems, Inc.</a:t>
            </a:r>
            <a:r>
              <a:rPr lang="en-US" sz="1400" dirty="0"/>
              <a:t>, 55 F.4th 1122 (7th Cir. 2022) (declining to compel arbitration where HyreCar, an intermediary between people who own vehicles and other people who would like to drive for services such as Uber and GrubHub, provided personal information to Mitek for background verification where plaintiff’s contract with HyreCar required arbitration “with a long list of entities” including “all authorized or unauthorized users or beneficiaries of services or goods provided under the Agreement.”)</a:t>
            </a:r>
            <a:endParaRPr lang="en-US" sz="1600" dirty="0"/>
          </a:p>
          <a:p>
            <a:pPr>
              <a:lnSpc>
                <a:spcPct val="80000"/>
              </a:lnSpc>
              <a:defRPr/>
            </a:pPr>
            <a:r>
              <a:rPr lang="en-US" sz="1600" dirty="0"/>
              <a:t>Standing arguments </a:t>
            </a:r>
          </a:p>
          <a:p>
            <a:pPr>
              <a:lnSpc>
                <a:spcPct val="80000"/>
              </a:lnSpc>
              <a:defRPr/>
            </a:pPr>
            <a:r>
              <a:rPr lang="en-US" sz="1600" dirty="0"/>
              <a:t>2022: 90 opinions referencing BIPA. Approved class settlements ranged from $250,000 to $100 Million </a:t>
            </a:r>
            <a:r>
              <a:rPr lang="en-US" sz="1600" i="1" dirty="0"/>
              <a:t>(Rivera v. Google</a:t>
            </a:r>
            <a:r>
              <a:rPr lang="en-US" sz="1600" dirty="0"/>
              <a:t>)</a:t>
            </a:r>
            <a:r>
              <a:rPr lang="en-US" sz="1600" i="1" dirty="0"/>
              <a:t>.</a:t>
            </a:r>
            <a:r>
              <a:rPr lang="en-US" sz="1600" dirty="0"/>
              <a:t> First jury trial resulted in a $228 Million verdict (</a:t>
            </a:r>
            <a:r>
              <a:rPr lang="en-US" sz="1600" i="1" dirty="0"/>
              <a:t>Rogers v. BNSF Ry. Co.</a:t>
            </a:r>
            <a:r>
              <a:rPr lang="en-US" sz="1600" dirty="0"/>
              <a:t>)</a:t>
            </a:r>
          </a:p>
          <a:p>
            <a:pPr>
              <a:lnSpc>
                <a:spcPct val="80000"/>
              </a:lnSpc>
              <a:defRPr/>
            </a:pPr>
            <a:r>
              <a:rPr lang="en-US" altLang="en-US" sz="1600" i="1" dirty="0"/>
              <a:t>New trend</a:t>
            </a:r>
            <a:r>
              <a:rPr lang="en-US" altLang="en-US" sz="1600" dirty="0"/>
              <a:t>: Suits under the Illinois Genetic Information Privacy Act (suits against employers over disclosure of family medical history).</a:t>
            </a:r>
          </a:p>
          <a:p>
            <a:pPr lvl="1">
              <a:lnSpc>
                <a:spcPct val="80000"/>
              </a:lnSpc>
              <a:defRPr/>
            </a:pPr>
            <a:r>
              <a:rPr lang="en-US" altLang="en-US" sz="1250" i="1" dirty="0"/>
              <a:t>Bridges v. Blackstone, Inc.</a:t>
            </a:r>
            <a:r>
              <a:rPr lang="en-US" altLang="en-US" sz="1250" dirty="0"/>
              <a:t>, 66 F.4th 687 (7th Cir. 2023)</a:t>
            </a:r>
          </a:p>
          <a:p>
            <a:pPr lvl="1"/>
            <a:endParaRPr lang="en-US" altLang="en-US" sz="1100" dirty="0"/>
          </a:p>
          <a:p>
            <a:pPr eaLnBrk="1" hangingPunct="1"/>
            <a:endParaRPr lang="en-US" altLang="en-US" sz="800" dirty="0"/>
          </a:p>
          <a:p>
            <a:pPr lvl="1"/>
            <a:endParaRPr lang="en-US" altLang="en-US" sz="1000" dirty="0"/>
          </a:p>
        </p:txBody>
      </p:sp>
      <p:sp>
        <p:nvSpPr>
          <p:cNvPr id="4" name="TextBox 3"/>
          <p:cNvSpPr txBox="1"/>
          <p:nvPr/>
        </p:nvSpPr>
        <p:spPr>
          <a:xfrm>
            <a:off x="1371600" y="76201"/>
            <a:ext cx="6213872" cy="457199"/>
          </a:xfrm>
          <a:prstGeom prst="rect">
            <a:avLst/>
          </a:prstGeom>
          <a:noFill/>
        </p:spPr>
        <p:txBody>
          <a:bodyPr wrap="square" rtlCol="0">
            <a:noAutofit/>
            <a:scene3d>
              <a:camera prst="orthographicFront"/>
              <a:lightRig rig="threePt" dir="t">
                <a:rot lat="0" lon="0" rev="16800000"/>
              </a:lightRig>
            </a:scene3d>
            <a:sp3d>
              <a:bevelT w="38100" h="38100"/>
            </a:sp3d>
          </a:bodyPr>
          <a:lstStyle/>
          <a:p>
            <a:pPr algn="ctr">
              <a:defRPr/>
            </a:pPr>
            <a:r>
              <a:rPr lang="en-US" sz="2400" b="1" dirty="0">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rPr>
              <a:t>Illinois Biometric Information Privacy Act</a:t>
            </a:r>
          </a:p>
        </p:txBody>
      </p:sp>
      <p:sp>
        <p:nvSpPr>
          <p:cNvPr id="2" name="Slide Number Placeholder 1">
            <a:extLst>
              <a:ext uri="{FF2B5EF4-FFF2-40B4-BE49-F238E27FC236}">
                <a16:creationId xmlns:a16="http://schemas.microsoft.com/office/drawing/2014/main" id="{42288957-87D4-D63F-B17A-0A093296EACE}"/>
              </a:ext>
            </a:extLst>
          </p:cNvPr>
          <p:cNvSpPr>
            <a:spLocks noGrp="1"/>
          </p:cNvSpPr>
          <p:nvPr>
            <p:ph type="sldNum" sz="quarter" idx="12"/>
          </p:nvPr>
        </p:nvSpPr>
        <p:spPr/>
        <p:txBody>
          <a:bodyPr/>
          <a:lstStyle/>
          <a:p>
            <a:pPr>
              <a:defRPr/>
            </a:pPr>
            <a:fld id="{935EEA4C-F6D6-48BA-9035-8EBF66AC8CBE}" type="slidenum">
              <a:rPr lang="en-US" smtClean="0"/>
              <a:t>49</a:t>
            </a:fld>
            <a:endParaRPr lang="en-US" dirty="0"/>
          </a:p>
        </p:txBody>
      </p:sp>
    </p:spTree>
    <p:extLst>
      <p:ext uri="{BB962C8B-B14F-4D97-AF65-F5344CB8AC3E}">
        <p14:creationId xmlns:p14="http://schemas.microsoft.com/office/powerpoint/2010/main" val="8274886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381000"/>
            <a:ext cx="9067800" cy="6477000"/>
          </a:xfrm>
        </p:spPr>
        <p:txBody>
          <a:bodyPr>
            <a:noAutofit/>
          </a:bodyPr>
          <a:lstStyle/>
          <a:p>
            <a:pPr eaLnBrk="1" hangingPunct="1"/>
            <a:r>
              <a:rPr lang="en-US" altLang="en-US" sz="1600" dirty="0"/>
              <a:t>California law</a:t>
            </a:r>
          </a:p>
          <a:p>
            <a:pPr lvl="1"/>
            <a:r>
              <a:rPr lang="en-US" altLang="en-US" sz="1600" i="1" dirty="0"/>
              <a:t>Massie v. General Motors LLC</a:t>
            </a:r>
            <a:r>
              <a:rPr lang="en-US" altLang="en-US" sz="1600" dirty="0"/>
              <a:t>, Civil Action No. 21-787-RGA2022 WL 534468 (D. Del. Feb. 17, 2022) (dismissing plaintiffs’ Wiretap Act and CIPA claims, arising out of GM's use of Decibel's Session Replay software on GM's websites, for lack of Article III standing)</a:t>
            </a:r>
          </a:p>
          <a:p>
            <a:pPr lvl="2"/>
            <a:r>
              <a:rPr lang="en-US" altLang="en-US" sz="1400" i="1" dirty="0"/>
              <a:t>Massie v. General Motors LLC,</a:t>
            </a:r>
            <a:r>
              <a:rPr lang="en-US" altLang="en-US" sz="1400" dirty="0"/>
              <a:t> 2021 WL 2142728 (E.D. Cal. May 26, 2021) (dismissing and transferring the case to the District of Delaware)</a:t>
            </a:r>
            <a:endParaRPr lang="en-US" altLang="en-US" sz="1400" i="1" dirty="0"/>
          </a:p>
          <a:p>
            <a:pPr lvl="1"/>
            <a:r>
              <a:rPr lang="en-US" altLang="en-US" sz="1400" i="1" dirty="0"/>
              <a:t>Saleh v. Nike, Inc</a:t>
            </a:r>
            <a:r>
              <a:rPr lang="en-US" altLang="en-US" sz="1400" dirty="0"/>
              <a:t>., _ F. Supp. 3d _, 2021 WL 4437734, at *12-14 (C.D. Cal. Sept. 27, 2021) (dismissing plaintiff’s CIPA section 635 claim, alleging use of FullStory session replay software, because “[c]ontrary to Plaintiff's argument, § 635 does not prohibit the ‘implementation’ or ‘use’ of a wiretapping device; instead, it prohibits the manufacture, assembly, sale, offer for sale, advertisement for sale, possession, transport, import, or furnishment of such device” and ruling, by analogy to ECPA, that a private cause of action may not be premised on mere possession and therefore plaintiff lacked Article III standing)</a:t>
            </a:r>
          </a:p>
          <a:p>
            <a:pPr lvl="1"/>
            <a:r>
              <a:rPr lang="en-US" altLang="en-US" sz="1400" i="1" dirty="0"/>
              <a:t>Graham v. Noom, Inc</a:t>
            </a:r>
            <a:r>
              <a:rPr lang="en-US" altLang="en-US" sz="1400" dirty="0"/>
              <a:t>., No. 3:20-cv-6903, 2021 WL 1312765, at *7-8 (N.D. Cal. Apr. 8, 2021) (dismissing plaintiffs’ 635(a) CIPA claim because plaintiffs could not allege eavesdropping where FullStory merely provided a cloud-based software tool and acted as “an extension of Noom[,]” and thus there could be no section 635 violation and plaintiffs lacked Article III standing)</a:t>
            </a:r>
          </a:p>
          <a:p>
            <a:pPr lvl="1"/>
            <a:r>
              <a:rPr lang="en-US" altLang="en-US" sz="1400" i="1" dirty="0"/>
              <a:t>Yale v. Clicktale, Inc</a:t>
            </a:r>
            <a:r>
              <a:rPr lang="en-US" altLang="en-US" sz="1400" dirty="0"/>
              <a:t>., No. 3:20-cv-7575, 2021 WL 1428400, at *3 (N.D. Cal. Apr. 15, 2021) (applying </a:t>
            </a:r>
            <a:r>
              <a:rPr lang="en-US" altLang="en-US" sz="1400" i="1" dirty="0"/>
              <a:t>Noom </a:t>
            </a:r>
            <a:r>
              <a:rPr lang="en-US" altLang="en-US" sz="1400" dirty="0"/>
              <a:t>to reach the same result); Johnson v. Blue Nile, Inc., No. 3:20-cv-8183, 2021 WL 1312771, at *3 (N.D. Cal. Apr. 8, 2021) (applying </a:t>
            </a:r>
            <a:r>
              <a:rPr lang="en-US" altLang="en-US" sz="1400" i="1" dirty="0"/>
              <a:t>Noom </a:t>
            </a:r>
            <a:r>
              <a:rPr lang="en-US" altLang="en-US" sz="1400" dirty="0"/>
              <a:t>to reach the same result)</a:t>
            </a:r>
          </a:p>
          <a:p>
            <a:pPr eaLnBrk="1" hangingPunct="1"/>
            <a:r>
              <a:rPr lang="en-US" altLang="en-US" sz="1600" dirty="0"/>
              <a:t>Florida law </a:t>
            </a:r>
          </a:p>
          <a:p>
            <a:pPr lvl="1"/>
            <a:r>
              <a:rPr lang="en-US" altLang="en-US" sz="1400" i="1" dirty="0"/>
              <a:t>Jacome v. Spirit Airlines Inc</a:t>
            </a:r>
            <a:r>
              <a:rPr lang="en-US" altLang="en-US" sz="1400" dirty="0"/>
              <a:t>., No. 2021-000947-CA-01, 2021 WL 3087860, at *2 (Fla. Cir. June 11, 2021) (holding that sections 934.03(1)(a) and 934.03(1)(d) of the Florida Security of Communications Act’s purpose was “to address eavesdropping and illegal recordings regarding the substance of communications or personal and business records . . . and not to address the use by a website operator of analytics software to monitor visitors' interactions with that website operator's own website. . . . [T]he FSCA does not cover Plaintiff's claims seeking to penalize Spirit's use of session replay software on its Website.”)</a:t>
            </a:r>
          </a:p>
          <a:p>
            <a:pPr lvl="1"/>
            <a:endParaRPr lang="en-US" altLang="en-US" sz="1400" dirty="0"/>
          </a:p>
        </p:txBody>
      </p:sp>
      <p:sp>
        <p:nvSpPr>
          <p:cNvPr id="4" name="TextBox 3"/>
          <p:cNvSpPr txBox="1"/>
          <p:nvPr/>
        </p:nvSpPr>
        <p:spPr>
          <a:xfrm>
            <a:off x="0" y="0"/>
            <a:ext cx="9143999" cy="457200"/>
          </a:xfrm>
          <a:prstGeom prst="rect">
            <a:avLst/>
          </a:prstGeom>
          <a:noFill/>
        </p:spPr>
        <p:txBody>
          <a:bodyPr wrap="square" rtlCol="0">
            <a:noAutofit/>
            <a:scene3d>
              <a:camera prst="orthographicFront"/>
              <a:lightRig rig="threePt" dir="t">
                <a:rot lat="0" lon="0" rev="16800000"/>
              </a:lightRig>
            </a:scene3d>
            <a:sp3d>
              <a:bevelT w="38100" h="38100"/>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uLnTx/>
                <a:uFillTx/>
                <a:latin typeface="Arial" pitchFamily="34" charset="0"/>
                <a:ea typeface="+mn-ea"/>
                <a:cs typeface="Arial" pitchFamily="34" charset="0"/>
              </a:rPr>
              <a:t>AdTech Cases Involving Replay Software and Chat </a:t>
            </a:r>
          </a:p>
        </p:txBody>
      </p:sp>
    </p:spTree>
    <p:extLst>
      <p:ext uri="{BB962C8B-B14F-4D97-AF65-F5344CB8AC3E}">
        <p14:creationId xmlns:p14="http://schemas.microsoft.com/office/powerpoint/2010/main" val="33934295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1" y="228600"/>
            <a:ext cx="9143998" cy="6629400"/>
          </a:xfrm>
        </p:spPr>
        <p:txBody>
          <a:bodyPr>
            <a:noAutofit/>
          </a:bodyPr>
          <a:lstStyle/>
          <a:p>
            <a:pPr lvl="1"/>
            <a:r>
              <a:rPr lang="en-US" altLang="en-US" sz="1400" dirty="0"/>
              <a:t>Expansive definition of </a:t>
            </a:r>
            <a:r>
              <a:rPr lang="en-US" altLang="en-US" sz="1400" i="1" dirty="0"/>
              <a:t>interception </a:t>
            </a:r>
            <a:r>
              <a:rPr lang="en-US" altLang="en-US" sz="1400" dirty="0"/>
              <a:t>under Pennsylvania law</a:t>
            </a:r>
          </a:p>
          <a:p>
            <a:pPr lvl="2"/>
            <a:r>
              <a:rPr lang="en-US" altLang="en-US" sz="1250" i="1" dirty="0" err="1"/>
              <a:t>Popa</a:t>
            </a:r>
            <a:r>
              <a:rPr lang="en-US" altLang="en-US" sz="1250" i="1" dirty="0"/>
              <a:t> v. Harriet Carter Gifts, Inc</a:t>
            </a:r>
            <a:r>
              <a:rPr lang="en-US" altLang="en-US" sz="1250" dirty="0"/>
              <a:t>., 52 F.4th 121 (3d Cir. 2022)</a:t>
            </a:r>
          </a:p>
          <a:p>
            <a:pPr lvl="3"/>
            <a:r>
              <a:rPr lang="en-US" altLang="en-US" sz="1100" dirty="0"/>
              <a:t>Holding that under Pennsylvania law, as predicted by the 3d Circuit, there was no direct-party exception to liability under the Wiretapping and Electronic Surveillance Control Act (WESCA), 18 Pa. Cons. Stat. Ann. § 5702, meaning anyone could “intercept” communications, including people who acquired a text message or chat sent directly to them because the Pennsylvania legislature had a prototype for a direct-party exception in the Federal Wiretap Act, 18 U.S.C.A. § 2511(2)(d), but it codified only a law-enforcement exception, in effect limiting any direct-party exception to that context. </a:t>
            </a:r>
          </a:p>
          <a:p>
            <a:pPr lvl="3"/>
            <a:r>
              <a:rPr lang="en-US" altLang="en-US" sz="1100" i="1" dirty="0"/>
              <a:t>But see, e.g., Pena v. </a:t>
            </a:r>
            <a:r>
              <a:rPr lang="en-US" altLang="en-US" sz="1100" i="1" dirty="0" err="1"/>
              <a:t>Gamestop</a:t>
            </a:r>
            <a:r>
              <a:rPr lang="en-US" altLang="en-US" sz="1100" i="1" dirty="0"/>
              <a:t>, Inc., </a:t>
            </a:r>
            <a:r>
              <a:rPr lang="en-US" altLang="en-US" sz="1100" dirty="0"/>
              <a:t>_ F. Supp. 3d _, 2-23 WL 3170047 (C.D. Cal. 2023) (CIPA)</a:t>
            </a:r>
          </a:p>
          <a:p>
            <a:pPr lvl="1"/>
            <a:r>
              <a:rPr lang="en-US" altLang="en-US" sz="1400" dirty="0"/>
              <a:t>No retroactive consent </a:t>
            </a:r>
          </a:p>
          <a:p>
            <a:pPr lvl="2"/>
            <a:r>
              <a:rPr lang="fr-FR" altLang="en-US" sz="1250" i="1" dirty="0"/>
              <a:t>Javier v. Assurance IQ, LLC</a:t>
            </a:r>
            <a:r>
              <a:rPr lang="fr-FR" altLang="en-US" sz="1250" dirty="0"/>
              <a:t>, No. 21-16351, 2022 WL 1744107 (9th </a:t>
            </a:r>
            <a:r>
              <a:rPr lang="fr-FR" altLang="en-US" sz="1250" dirty="0" err="1"/>
              <a:t>Cir</a:t>
            </a:r>
            <a:r>
              <a:rPr lang="fr-FR" altLang="en-US" sz="1250" dirty="0"/>
              <a:t>. 2022)</a:t>
            </a:r>
          </a:p>
          <a:p>
            <a:pPr lvl="3"/>
            <a:r>
              <a:rPr lang="en-US" altLang="en-US" sz="1100" dirty="0"/>
              <a:t>Interpreting CIPA section 631(a) to require the prior consent of all parties to a communication. “Here, Javier has sufficiently alleged that he did not provide express prior consent to </a:t>
            </a:r>
            <a:r>
              <a:rPr lang="en-US" altLang="en-US" sz="1100" dirty="0" err="1"/>
              <a:t>ActiveProspect’s</a:t>
            </a:r>
            <a:r>
              <a:rPr lang="en-US" altLang="en-US" sz="1100" dirty="0"/>
              <a:t> wiretapping of his communications with Assurance. According to the complaint, neither Assurance nor </a:t>
            </a:r>
            <a:r>
              <a:rPr lang="en-US" altLang="en-US" sz="1100" dirty="0" err="1"/>
              <a:t>ActiveProspect</a:t>
            </a:r>
            <a:r>
              <a:rPr lang="en-US" altLang="en-US" sz="1100" dirty="0"/>
              <a:t> asked for Javier’s consent prior to his filling out the insurance questionnaire online, even though </a:t>
            </a:r>
            <a:r>
              <a:rPr lang="en-US" altLang="en-US" sz="1100" dirty="0" err="1"/>
              <a:t>ActiveProspect</a:t>
            </a:r>
            <a:r>
              <a:rPr lang="en-US" altLang="en-US" sz="1100" dirty="0"/>
              <a:t> was recording Javier’s information as he was providing it. Javier has therefore alleged sufficient facts to plausibly state a claim that, under Section 631(a), his communications with Assurance were recorded by </a:t>
            </a:r>
            <a:r>
              <a:rPr lang="en-US" altLang="en-US" sz="1100" dirty="0" err="1"/>
              <a:t>ActiveProspect</a:t>
            </a:r>
            <a:r>
              <a:rPr lang="en-US" altLang="en-US" sz="1100" dirty="0"/>
              <a:t> without his valid express prior consent.”</a:t>
            </a:r>
          </a:p>
          <a:p>
            <a:pPr lvl="1"/>
            <a:r>
              <a:rPr lang="en-US" altLang="en-US" sz="1400" dirty="0"/>
              <a:t>Pen register claims</a:t>
            </a:r>
          </a:p>
          <a:p>
            <a:pPr lvl="2"/>
            <a:r>
              <a:rPr lang="en-US" altLang="en-US" sz="1250" i="1" dirty="0" err="1"/>
              <a:t>Greenley</a:t>
            </a:r>
            <a:r>
              <a:rPr lang="en-US" altLang="en-US" sz="1250" i="1" dirty="0"/>
              <a:t> v. </a:t>
            </a:r>
            <a:r>
              <a:rPr lang="en-US" altLang="en-US" sz="1250" i="1" dirty="0" err="1"/>
              <a:t>Kochava</a:t>
            </a:r>
            <a:r>
              <a:rPr lang="en-US" altLang="en-US" sz="1250" i="1" dirty="0"/>
              <a:t>, Inc</a:t>
            </a:r>
            <a:r>
              <a:rPr lang="en-US" altLang="en-US" sz="1250" dirty="0"/>
              <a:t>., _ F. Supp. 3d _, 2023 WL 4833466 (S.D. Cal. 2023)</a:t>
            </a:r>
          </a:p>
          <a:p>
            <a:pPr lvl="3"/>
            <a:r>
              <a:rPr lang="en-US" altLang="en-US" sz="1100" dirty="0" err="1"/>
              <a:t>Kochava</a:t>
            </a:r>
            <a:r>
              <a:rPr lang="en-US" altLang="en-US" sz="1100" dirty="0"/>
              <a:t>, a data broker alleged to have provided a software developer kit (SDK) to app developers that “surreptitiously intercept[</a:t>
            </a:r>
            <a:r>
              <a:rPr lang="en-US" altLang="en-US" sz="1100" dirty="0" err="1"/>
              <a:t>ed</a:t>
            </a:r>
            <a:r>
              <a:rPr lang="en-US" altLang="en-US" sz="1100" dirty="0"/>
              <a:t>] location data” from app users to sell to clients in “customized data feeds” to “assist in advertising and analyzing foot traffic at stores or other locations.”</a:t>
            </a:r>
          </a:p>
          <a:p>
            <a:pPr lvl="3"/>
            <a:r>
              <a:rPr lang="en-US" altLang="en-US" sz="1100" dirty="0"/>
              <a:t>The court denied </a:t>
            </a:r>
            <a:r>
              <a:rPr lang="en-US" altLang="en-US" sz="1100" dirty="0" err="1"/>
              <a:t>Kochava’s</a:t>
            </a:r>
            <a:r>
              <a:rPr lang="en-US" altLang="en-US" sz="1100" dirty="0"/>
              <a:t> MTD claims for invasion of privacy under the California Constitution, California Computer Data Access and Fraud Act (CDAFA), Cal. Penal Code § 502(c) (no consent), California Invasion of Privacy Act (CIPA), Cal. Penal Code § 638.51 (which prohibits installation of a pen register without first obtaining a court order), and CIPA section 631 (wiretapping0 (holding that location data constitutes the contents of communications) </a:t>
            </a:r>
          </a:p>
          <a:p>
            <a:pPr lvl="3"/>
            <a:r>
              <a:rPr lang="en-US" altLang="en-US" sz="1100" dirty="0"/>
              <a:t>A </a:t>
            </a:r>
            <a:r>
              <a:rPr lang="en-US" altLang="en-US" sz="1100" i="1" dirty="0"/>
              <a:t>pen register</a:t>
            </a:r>
            <a:r>
              <a:rPr lang="en-US" altLang="en-US" sz="1100" dirty="0"/>
              <a:t> is defined as “a device or process that records or decodes dialing, routing, addressing, or signaling information transmitted by an instrument or facility from which a wire or electronic communication is transmitted, but not the contents of a communication.” Id. § 638.50(b). For purposes of stating a claim, the court held that a private company’s surreptitiously embedded software installed in a telephone may constitute a pen register.</a:t>
            </a:r>
          </a:p>
          <a:p>
            <a:pPr lvl="3"/>
            <a:r>
              <a:rPr lang="en-US" altLang="en-US" sz="1100" dirty="0"/>
              <a:t>The court dismissed eavesdropping (CIPA 632), UCL and unjust enrichment claims </a:t>
            </a:r>
            <a:endParaRPr lang="en-US" altLang="en-US" sz="1400" dirty="0"/>
          </a:p>
          <a:p>
            <a:pPr lvl="1"/>
            <a:r>
              <a:rPr lang="en-US" altLang="en-US" sz="1200" dirty="0" err="1"/>
              <a:t>Strateiges</a:t>
            </a:r>
            <a:r>
              <a:rPr lang="en-US" altLang="en-US" sz="1200" dirty="0"/>
              <a:t> for troll suits </a:t>
            </a:r>
          </a:p>
          <a:p>
            <a:pPr lvl="2"/>
            <a:r>
              <a:rPr lang="en-US" altLang="en-US" sz="1200" dirty="0"/>
              <a:t>Settle vs. </a:t>
            </a:r>
            <a:r>
              <a:rPr lang="en-US" altLang="en-US" sz="1200" dirty="0" err="1"/>
              <a:t>figst</a:t>
            </a:r>
            <a:endParaRPr lang="en-US" altLang="en-US" sz="1200" dirty="0"/>
          </a:p>
          <a:p>
            <a:pPr lvl="2"/>
            <a:r>
              <a:rPr lang="en-US" altLang="en-US" sz="1200" dirty="0"/>
              <a:t>Confidential claim vs. arbitration claim vs. state suits vs. federal suit </a:t>
            </a:r>
          </a:p>
          <a:p>
            <a:pPr lvl="1"/>
            <a:r>
              <a:rPr lang="en-US" altLang="en-US" sz="1200" dirty="0"/>
              <a:t>Mitigation – pop up (just in time) disclosures</a:t>
            </a:r>
          </a:p>
        </p:txBody>
      </p:sp>
      <p:sp>
        <p:nvSpPr>
          <p:cNvPr id="4" name="TextBox 3"/>
          <p:cNvSpPr txBox="1"/>
          <p:nvPr/>
        </p:nvSpPr>
        <p:spPr>
          <a:xfrm>
            <a:off x="1" y="-76200"/>
            <a:ext cx="9143998" cy="457200"/>
          </a:xfrm>
          <a:prstGeom prst="rect">
            <a:avLst/>
          </a:prstGeom>
          <a:noFill/>
        </p:spPr>
        <p:txBody>
          <a:bodyPr wrap="square" rtlCol="0">
            <a:noAutofit/>
            <a:scene3d>
              <a:camera prst="orthographicFront"/>
              <a:lightRig rig="threePt" dir="t">
                <a:rot lat="0" lon="0" rev="16800000"/>
              </a:lightRig>
            </a:scene3d>
            <a:sp3d>
              <a:bevelT w="38100" h="38100"/>
            </a:sp3d>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uLnTx/>
                <a:uFillTx/>
                <a:latin typeface="Arial" pitchFamily="34" charset="0"/>
                <a:ea typeface="+mn-ea"/>
                <a:cs typeface="Arial" pitchFamily="34" charset="0"/>
              </a:rPr>
              <a:t>AdTech Cases Involving </a:t>
            </a:r>
            <a:r>
              <a:rPr lang="en-US" sz="2800" b="1" noProof="0" dirty="0">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rPr>
              <a:t>Ad pixels and forms</a:t>
            </a:r>
            <a:r>
              <a:rPr kumimoji="0" lang="en-US" sz="2800" b="1" i="0" u="none" strike="noStrike" kern="1200" cap="none" spc="0" normalizeH="0" baseline="0" noProof="0" dirty="0">
                <a:ln>
                  <a:noFill/>
                </a:ln>
                <a:gradFill>
                  <a:gsLst>
                    <a:gs pos="0">
                      <a:srgbClr val="4F81BD">
                        <a:tint val="73000"/>
                        <a:satMod val="145000"/>
                      </a:srgbClr>
                    </a:gs>
                    <a:gs pos="73000">
                      <a:srgbClr val="4F81BD">
                        <a:tint val="73000"/>
                        <a:satMod val="145000"/>
                      </a:srgbClr>
                    </a:gs>
                    <a:gs pos="100000">
                      <a:srgbClr val="4F81BD">
                        <a:tint val="83000"/>
                        <a:satMod val="143000"/>
                      </a:srgbClr>
                    </a:gs>
                  </a:gsLst>
                  <a:lin ang="4800000" scaled="1"/>
                  <a:tileRect/>
                </a:gradFill>
                <a:effectLst>
                  <a:outerShdw blurRad="114300" dist="114300" dir="2700000" algn="ctr" rotWithShape="0">
                    <a:srgbClr val="000000">
                      <a:alpha val="40000"/>
                    </a:srgbClr>
                  </a:outerShdw>
                </a:effectLst>
                <a:uLnTx/>
                <a:uFillTx/>
                <a:latin typeface="Arial" pitchFamily="34" charset="0"/>
                <a:ea typeface="+mn-ea"/>
                <a:cs typeface="Arial" pitchFamily="34" charset="0"/>
              </a:rPr>
              <a:t> </a:t>
            </a:r>
          </a:p>
        </p:txBody>
      </p:sp>
    </p:spTree>
    <p:extLst>
      <p:ext uri="{BB962C8B-B14F-4D97-AF65-F5344CB8AC3E}">
        <p14:creationId xmlns:p14="http://schemas.microsoft.com/office/powerpoint/2010/main" val="109566838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31747"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38100" y="2133600"/>
            <a:ext cx="9029700" cy="3581400"/>
          </a:xfrm>
          <a:ln>
            <a:solidFill>
              <a:schemeClr val="tx1"/>
            </a:solidFill>
          </a:ln>
        </p:spPr>
        <p:txBody>
          <a:bodyPr lIns="92075" tIns="46038" rIns="92075" bIns="46038">
            <a:noAutofit/>
          </a:bodyPr>
          <a:lstStyle/>
          <a:p>
            <a:pPr>
              <a:defRPr/>
            </a:pPr>
            <a:r>
              <a:rPr lang="en-US" sz="5400" dirty="0">
                <a:latin typeface="EngraversGothic BT" pitchFamily="34" charset="0"/>
              </a:rPr>
              <a:t>LITIGATION UNDER THE California Privacy Rights and Enforcement Act of 2020 (CPRA)</a:t>
            </a:r>
            <a:endParaRPr lang="en-US" dirty="0"/>
          </a:p>
        </p:txBody>
      </p:sp>
      <p:sp>
        <p:nvSpPr>
          <p:cNvPr id="31749"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70993477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5" name="Rectangle 3"/>
          <p:cNvSpPr>
            <a:spLocks noGrp="1" noRot="1" noChangeArrowheads="1"/>
          </p:cNvSpPr>
          <p:nvPr>
            <p:ph idx="1"/>
          </p:nvPr>
        </p:nvSpPr>
        <p:spPr>
          <a:xfrm>
            <a:off x="0" y="457200"/>
            <a:ext cx="9144000" cy="6400800"/>
          </a:xfrm>
        </p:spPr>
        <p:txBody>
          <a:bodyPr>
            <a:noAutofit/>
          </a:bodyPr>
          <a:lstStyle/>
          <a:p>
            <a:pPr>
              <a:lnSpc>
                <a:spcPct val="80000"/>
              </a:lnSpc>
              <a:defRPr/>
            </a:pPr>
            <a:r>
              <a:rPr lang="en-US" sz="1800" dirty="0"/>
              <a:t>The private right of action narrowly applies only to security breaches and the failure to implement reasonable measures, not other CPRA provisions</a:t>
            </a:r>
          </a:p>
          <a:p>
            <a:pPr lvl="1">
              <a:lnSpc>
                <a:spcPct val="80000"/>
              </a:lnSpc>
              <a:defRPr/>
            </a:pPr>
            <a:r>
              <a:rPr lang="en-US" sz="1600" dirty="0"/>
              <a:t>Regulatory enforcement of the rest of the Act is by the California Privacy Protection Agency (CPPA). </a:t>
            </a:r>
          </a:p>
          <a:p>
            <a:pPr lvl="1">
              <a:lnSpc>
                <a:spcPct val="80000"/>
              </a:lnSpc>
              <a:defRPr/>
            </a:pPr>
            <a:r>
              <a:rPr lang="en-US" sz="1600" i="1" dirty="0"/>
              <a:t>Sephora </a:t>
            </a:r>
            <a:r>
              <a:rPr lang="en-US" sz="1600" dirty="0"/>
              <a:t>(August 2022) ($1.2 M penalty, 2 years of compliance monitoring)</a:t>
            </a:r>
            <a:endParaRPr lang="en-US" sz="1600" i="1" dirty="0"/>
          </a:p>
          <a:p>
            <a:pPr>
              <a:lnSpc>
                <a:spcPct val="80000"/>
              </a:lnSpc>
              <a:defRPr/>
            </a:pPr>
            <a:r>
              <a:rPr lang="en-US" sz="1800" dirty="0"/>
              <a:t>But</a:t>
            </a:r>
            <a:r>
              <a:rPr lang="en-US" sz="1800" dirty="0">
                <a:effectLst/>
              </a:rPr>
              <a:t> plaintiffs may recover statutory damages of between $100 and $750</a:t>
            </a:r>
          </a:p>
          <a:p>
            <a:pPr>
              <a:lnSpc>
                <a:spcPct val="80000"/>
              </a:lnSpc>
              <a:defRPr/>
            </a:pPr>
            <a:r>
              <a:rPr lang="en-US" sz="1800" dirty="0"/>
              <a:t>The CPRA creates a private right of action for [1] consumers [2] “whose </a:t>
            </a:r>
            <a:r>
              <a:rPr lang="en-US" sz="1800" dirty="0">
                <a:solidFill>
                  <a:srgbClr val="FF0000"/>
                </a:solidFill>
              </a:rPr>
              <a:t>nonencrypted or nonredacted </a:t>
            </a:r>
            <a:r>
              <a:rPr lang="en-US" sz="1800" dirty="0"/>
              <a:t>[3] personal information [within the meaning of Cal. Civ. Code §§ 1798.150(a)(1) and 1798.81.5] . . . [4] is subject to an </a:t>
            </a:r>
            <a:r>
              <a:rPr lang="en-US" sz="1800" dirty="0">
                <a:solidFill>
                  <a:srgbClr val="FF0000"/>
                </a:solidFill>
              </a:rPr>
              <a:t>unauthorized access and exfiltration, theft, or disclosure </a:t>
            </a:r>
            <a:r>
              <a:rPr lang="en-US" sz="1800" dirty="0"/>
              <a:t>[5] as a result of the business’s [6] violation of the duty to </a:t>
            </a:r>
            <a:r>
              <a:rPr lang="en-US" sz="1800" dirty="0">
                <a:solidFill>
                  <a:srgbClr val="FF0000"/>
                </a:solidFill>
              </a:rPr>
              <a:t>implement and maintain reasonable security procedures and practices </a:t>
            </a:r>
            <a:r>
              <a:rPr lang="en-US" sz="1800" dirty="0"/>
              <a:t>. . . .”</a:t>
            </a:r>
            <a:r>
              <a:rPr lang="en-US" sz="1400" dirty="0">
                <a:effectLst/>
              </a:rPr>
              <a:t> </a:t>
            </a:r>
            <a:endParaRPr lang="en-US" sz="1600" dirty="0">
              <a:effectLst/>
            </a:endParaRPr>
          </a:p>
          <a:p>
            <a:pPr>
              <a:lnSpc>
                <a:spcPct val="80000"/>
              </a:lnSpc>
              <a:defRPr/>
            </a:pPr>
            <a:r>
              <a:rPr lang="en-US" sz="1600" dirty="0"/>
              <a:t>What is </a:t>
            </a:r>
            <a:r>
              <a:rPr lang="en-US" sz="1600" i="1" dirty="0"/>
              <a:t>reasonable </a:t>
            </a:r>
            <a:r>
              <a:rPr lang="en-US" sz="1600" dirty="0"/>
              <a:t> will be defined by case law</a:t>
            </a:r>
          </a:p>
          <a:p>
            <a:pPr>
              <a:lnSpc>
                <a:spcPct val="80000"/>
              </a:lnSpc>
              <a:defRPr/>
            </a:pPr>
            <a:r>
              <a:rPr lang="en-US" sz="1600" dirty="0"/>
              <a:t>$100 - $750 “per consumer per incident or actual damages, whichever is greater, injunctive or declaratory relief, and any other relief that a court deems proper.”</a:t>
            </a:r>
          </a:p>
          <a:p>
            <a:pPr>
              <a:lnSpc>
                <a:spcPct val="80000"/>
              </a:lnSpc>
              <a:defRPr/>
            </a:pPr>
            <a:r>
              <a:rPr lang="en-US" sz="1800" dirty="0"/>
              <a:t>30 day notice and right to cure as a precondition to seeking statutory damages (modeled on the Consumer Legal Remedies Act) </a:t>
            </a:r>
          </a:p>
          <a:p>
            <a:pPr lvl="1">
              <a:lnSpc>
                <a:spcPct val="80000"/>
              </a:lnSpc>
              <a:defRPr/>
            </a:pPr>
            <a:r>
              <a:rPr lang="en-US" sz="1400" dirty="0"/>
              <a:t>If cured, a business must provide “an express written statement” (which could later be actionable)</a:t>
            </a:r>
          </a:p>
          <a:p>
            <a:pPr lvl="1">
              <a:lnSpc>
                <a:spcPct val="80000"/>
              </a:lnSpc>
              <a:defRPr/>
            </a:pPr>
            <a:r>
              <a:rPr lang="en-US" sz="1400" dirty="0"/>
              <a:t>Notice and an opportunity to cure only applies for private litigation, not regulatory enforcement by the California Privacy Protection Agency (CPPA)</a:t>
            </a:r>
            <a:endParaRPr lang="en-US" sz="1600" dirty="0"/>
          </a:p>
          <a:p>
            <a:pPr>
              <a:lnSpc>
                <a:spcPct val="80000"/>
              </a:lnSpc>
              <a:defRPr/>
            </a:pPr>
            <a:r>
              <a:rPr lang="en-US" sz="1800" dirty="0"/>
              <a:t>In assessing the amount of statutory damages, the court shall consider “any one or more of the relevant circumstances presented by any of the parties to the case, including, but not limited to, the nature and seriousness of the misconduct, the number of violations, the persistence of the misconduct, the length of time over which the misconduct occurred, the willfulness of the defendant’s misconduct, and the defendant’s assets, liabilities, and net worth”</a:t>
            </a:r>
          </a:p>
          <a:p>
            <a:pPr>
              <a:lnSpc>
                <a:spcPct val="80000"/>
              </a:lnSpc>
              <a:defRPr/>
            </a:pPr>
            <a:r>
              <a:rPr lang="en-US" sz="1600" dirty="0"/>
              <a:t>CPRA claims typically are joined with other cybersecurity breach or data privacy claims in civil litigation</a:t>
            </a:r>
          </a:p>
        </p:txBody>
      </p:sp>
      <p:sp>
        <p:nvSpPr>
          <p:cNvPr id="4" name="TextBox 3"/>
          <p:cNvSpPr txBox="1"/>
          <p:nvPr/>
        </p:nvSpPr>
        <p:spPr>
          <a:xfrm>
            <a:off x="533400" y="76201"/>
            <a:ext cx="8001000" cy="457200"/>
          </a:xfrm>
          <a:prstGeom prst="rect">
            <a:avLst/>
          </a:prstGeom>
          <a:noFill/>
        </p:spPr>
        <p:txBody>
          <a:bodyPr wrap="square" rtlCol="0">
            <a:normAutofit fontScale="9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CPRA Putative Class Action Litigation</a:t>
            </a:r>
          </a:p>
        </p:txBody>
      </p:sp>
    </p:spTree>
    <p:extLst>
      <p:ext uri="{BB962C8B-B14F-4D97-AF65-F5344CB8AC3E}">
        <p14:creationId xmlns:p14="http://schemas.microsoft.com/office/powerpoint/2010/main" val="341730788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0" y="381000"/>
            <a:ext cx="9144000" cy="6476999"/>
          </a:xfrm>
        </p:spPr>
        <p:txBody>
          <a:bodyPr>
            <a:noAutofit/>
          </a:bodyPr>
          <a:lstStyle/>
          <a:p>
            <a:pPr eaLnBrk="1" hangingPunct="1"/>
            <a:r>
              <a:rPr lang="en-US" altLang="en-US" sz="1600" dirty="0"/>
              <a:t>Many “CPRA claims” aren’t actually actionable under the CPRA</a:t>
            </a:r>
          </a:p>
          <a:p>
            <a:pPr lvl="0">
              <a:lnSpc>
                <a:spcPct val="80000"/>
              </a:lnSpc>
              <a:buClr>
                <a:prstClr val="white">
                  <a:shade val="95000"/>
                </a:prstClr>
              </a:buClr>
              <a:defRPr/>
            </a:pPr>
            <a:r>
              <a:rPr lang="en-US" sz="1800" dirty="0">
                <a:solidFill>
                  <a:prstClr val="white"/>
                </a:solidFill>
              </a:rPr>
              <a:t>The CPRA creates a private right of action for </a:t>
            </a:r>
          </a:p>
          <a:p>
            <a:pPr lvl="1">
              <a:lnSpc>
                <a:spcPct val="80000"/>
              </a:lnSpc>
              <a:buClr>
                <a:prstClr val="white">
                  <a:shade val="95000"/>
                </a:prstClr>
              </a:buClr>
              <a:defRPr/>
            </a:pPr>
            <a:r>
              <a:rPr lang="en-US" sz="1800" dirty="0">
                <a:solidFill>
                  <a:prstClr val="white"/>
                </a:solidFill>
              </a:rPr>
              <a:t>[1] consumers </a:t>
            </a:r>
          </a:p>
          <a:p>
            <a:pPr lvl="1">
              <a:lnSpc>
                <a:spcPct val="80000"/>
              </a:lnSpc>
              <a:buClr>
                <a:prstClr val="white">
                  <a:shade val="95000"/>
                </a:prstClr>
              </a:buClr>
              <a:defRPr/>
            </a:pPr>
            <a:r>
              <a:rPr lang="en-US" sz="1800" dirty="0">
                <a:solidFill>
                  <a:prstClr val="white"/>
                </a:solidFill>
              </a:rPr>
              <a:t>[2] “whose </a:t>
            </a:r>
            <a:r>
              <a:rPr lang="en-US" sz="1800" dirty="0">
                <a:solidFill>
                  <a:srgbClr val="FF0000"/>
                </a:solidFill>
              </a:rPr>
              <a:t>nonencrypted or nonredacted </a:t>
            </a:r>
          </a:p>
          <a:p>
            <a:pPr lvl="1">
              <a:lnSpc>
                <a:spcPct val="80000"/>
              </a:lnSpc>
              <a:buClr>
                <a:prstClr val="white">
                  <a:shade val="95000"/>
                </a:prstClr>
              </a:buClr>
              <a:defRPr/>
            </a:pPr>
            <a:r>
              <a:rPr lang="en-US" sz="1800" dirty="0">
                <a:solidFill>
                  <a:prstClr val="white"/>
                </a:solidFill>
              </a:rPr>
              <a:t>[3] personal information [within the meaning of Cal. Civ. Code §§ 1798.150(a)(1) and 1798.81.5] . . . </a:t>
            </a:r>
          </a:p>
          <a:p>
            <a:pPr lvl="1">
              <a:lnSpc>
                <a:spcPct val="80000"/>
              </a:lnSpc>
              <a:buClr>
                <a:prstClr val="white">
                  <a:shade val="95000"/>
                </a:prstClr>
              </a:buClr>
              <a:defRPr/>
            </a:pPr>
            <a:r>
              <a:rPr lang="en-US" sz="1800" dirty="0">
                <a:solidFill>
                  <a:prstClr val="white"/>
                </a:solidFill>
              </a:rPr>
              <a:t>[4] is subject to an </a:t>
            </a:r>
            <a:r>
              <a:rPr lang="en-US" sz="1800" dirty="0">
                <a:solidFill>
                  <a:srgbClr val="FF0000"/>
                </a:solidFill>
              </a:rPr>
              <a:t>unauthorized access and exfiltration, theft, or disclosure </a:t>
            </a:r>
          </a:p>
          <a:p>
            <a:pPr lvl="1">
              <a:lnSpc>
                <a:spcPct val="80000"/>
              </a:lnSpc>
              <a:buClr>
                <a:prstClr val="white">
                  <a:shade val="95000"/>
                </a:prstClr>
              </a:buClr>
              <a:defRPr/>
            </a:pPr>
            <a:r>
              <a:rPr lang="en-US" sz="1800" dirty="0">
                <a:solidFill>
                  <a:prstClr val="white"/>
                </a:solidFill>
              </a:rPr>
              <a:t>[5] as a result of the business’s </a:t>
            </a:r>
          </a:p>
          <a:p>
            <a:pPr lvl="1">
              <a:lnSpc>
                <a:spcPct val="80000"/>
              </a:lnSpc>
              <a:buClr>
                <a:prstClr val="white">
                  <a:shade val="95000"/>
                </a:prstClr>
              </a:buClr>
              <a:defRPr/>
            </a:pPr>
            <a:r>
              <a:rPr lang="en-US" sz="1800" dirty="0">
                <a:solidFill>
                  <a:prstClr val="white"/>
                </a:solidFill>
              </a:rPr>
              <a:t>[6] violation of the duty to </a:t>
            </a:r>
            <a:r>
              <a:rPr lang="en-US" sz="1800" dirty="0">
                <a:solidFill>
                  <a:srgbClr val="FF0000"/>
                </a:solidFill>
              </a:rPr>
              <a:t>implement and maintain reasonable security procedures and practices </a:t>
            </a:r>
            <a:r>
              <a:rPr lang="en-US" sz="1800" dirty="0">
                <a:solidFill>
                  <a:prstClr val="white"/>
                </a:solidFill>
              </a:rPr>
              <a:t>. . . .”</a:t>
            </a:r>
            <a:r>
              <a:rPr lang="en-US" sz="1400" dirty="0">
                <a:solidFill>
                  <a:prstClr val="white"/>
                </a:solidFill>
              </a:rPr>
              <a:t> </a:t>
            </a:r>
            <a:r>
              <a:rPr lang="en-US" altLang="en-US" sz="1800" dirty="0"/>
              <a:t> </a:t>
            </a:r>
          </a:p>
          <a:p>
            <a:r>
              <a:rPr lang="en-US" altLang="en-US" sz="1200" dirty="0"/>
              <a:t>Cal. Civ. Code § 1798.150(c) (“Nothing in this title shall be interpreted to serve as the basis for a private right of action under any other law.”)</a:t>
            </a:r>
          </a:p>
          <a:p>
            <a:pPr eaLnBrk="1" hangingPunct="1"/>
            <a:r>
              <a:rPr lang="en-US" altLang="en-US" sz="1200" dirty="0"/>
              <a:t>Should you respond to a CPRA 30 day cure notice and if so how?</a:t>
            </a:r>
          </a:p>
          <a:p>
            <a:r>
              <a:rPr lang="en-US" altLang="en-US" sz="1400" dirty="0"/>
              <a:t>Court opinions</a:t>
            </a:r>
          </a:p>
          <a:p>
            <a:pPr lvl="1"/>
            <a:r>
              <a:rPr lang="en-US" altLang="en-US" sz="1200" i="1" dirty="0"/>
              <a:t>Rahman v. Marriott International, Inc</a:t>
            </a:r>
            <a:r>
              <a:rPr lang="en-US" altLang="en-US" sz="1200" dirty="0"/>
              <a:t>., Case No. SA CV 20-00654-DOC-KES, 2021 WL 346421 (C.D. Cal. Jan. 12, 2021) (dismissing CCPA, breach of contract, breach of implied contract, unjust enrichment and unfair competition claims, for lack of Article III standing, in a suit arising out of Russian employees accessing putative class members’ names, addresses, and other publicly available information, because the sensitivity of personal information, combined with its theft, are prerequisites to finding that a plaintiff adequately alleged injury in fact)</a:t>
            </a:r>
          </a:p>
          <a:p>
            <a:pPr lvl="1"/>
            <a:r>
              <a:rPr lang="en-US" altLang="en-US" sz="1200" i="1" dirty="0"/>
              <a:t>Gardiner v. Walmart Inc</a:t>
            </a:r>
            <a:r>
              <a:rPr lang="en-US" altLang="en-US" sz="1200" dirty="0"/>
              <a:t>., Case No. 20-cv-04618-JSW, 2021 WL 2520103, at *2-3 (N.D. Cal. Mar. 5, 2021) (dismissing plaintiff’s CCPA claim for failing to allege that the breach occurred after January 1, 2020, when the CCPA took effect, and failing to adequately allege the disclosure of personal information as defined by the statute)</a:t>
            </a:r>
          </a:p>
          <a:p>
            <a:pPr lvl="1"/>
            <a:r>
              <a:rPr lang="en-US" altLang="en-US" sz="1200" i="1" dirty="0"/>
              <a:t>Gershfeld v. Teamviewer US, Inc</a:t>
            </a:r>
            <a:r>
              <a:rPr lang="en-US" altLang="en-US" sz="1200" dirty="0"/>
              <a:t>., 2021 WL 3046775 (C.D. Cal. June 24, 2021) (dismissing claim)</a:t>
            </a:r>
          </a:p>
          <a:p>
            <a:pPr lvl="1"/>
            <a:r>
              <a:rPr lang="en-US" altLang="en-US" sz="1200" i="1" dirty="0"/>
              <a:t>Silver v. Stripe Inc</a:t>
            </a:r>
            <a:r>
              <a:rPr lang="en-US" altLang="en-US" sz="1200" dirty="0"/>
              <a:t>., 2021 WL 3191752 (N.D. Cal. July 28, 2021) (no UCL claim based on CCPA) </a:t>
            </a:r>
          </a:p>
          <a:p>
            <a:pPr lvl="1"/>
            <a:r>
              <a:rPr lang="en-US" altLang="en-US" sz="1200" i="1" dirty="0"/>
              <a:t>In re Blackbaud, Inc., Customer Data Breach Litig</a:t>
            </a:r>
            <a:r>
              <a:rPr lang="en-US" altLang="en-US" sz="1200" dirty="0"/>
              <a:t>., 2021 WL 3568394, at *4-6 (D.S.C. Aug. 12, 2021) (denying motion to dismiss where plaintiff adequately alleged d a </a:t>
            </a:r>
            <a:r>
              <a:rPr lang="en-US" altLang="en-US" sz="1200" i="1" dirty="0"/>
              <a:t>business</a:t>
            </a:r>
            <a:r>
              <a:rPr lang="en-US" altLang="en-US" sz="1200" dirty="0"/>
              <a:t>) </a:t>
            </a:r>
          </a:p>
          <a:p>
            <a:pPr lvl="1"/>
            <a:r>
              <a:rPr lang="en-US" altLang="en-US" sz="1400" i="1" dirty="0"/>
              <a:t>Atkinson v. Minted, Inc</a:t>
            </a:r>
            <a:r>
              <a:rPr lang="en-US" altLang="en-US" sz="1400" dirty="0"/>
              <a:t>., 2021 WL 6028374 (N.D. Cal. Dec. 17, 2021) </a:t>
            </a:r>
          </a:p>
          <a:p>
            <a:pPr lvl="1"/>
            <a:r>
              <a:rPr lang="en-US" altLang="en-US" sz="1400" i="1" dirty="0"/>
              <a:t>Kostka v. Dickey’s Barbecue Restaurants, Inc., </a:t>
            </a:r>
            <a:r>
              <a:rPr lang="en-US" altLang="en-US" sz="1400" dirty="0"/>
              <a:t>2022 WL 16821685 (N.D. Tex. Oct. 14, 2022)</a:t>
            </a:r>
            <a:endParaRPr lang="en-US" altLang="en-US" sz="1400" i="1" dirty="0"/>
          </a:p>
          <a:p>
            <a:pPr lvl="1"/>
            <a:endParaRPr lang="en-US" altLang="en-US" sz="1200" dirty="0"/>
          </a:p>
          <a:p>
            <a:pPr lvl="1"/>
            <a:endParaRPr lang="en-US" altLang="en-US" sz="1200" dirty="0"/>
          </a:p>
          <a:p>
            <a:pPr marL="585216" lvl="1" indent="0">
              <a:buNone/>
            </a:pPr>
            <a:endParaRPr lang="en-US" altLang="en-US" sz="1400" dirty="0"/>
          </a:p>
        </p:txBody>
      </p:sp>
      <p:sp>
        <p:nvSpPr>
          <p:cNvPr id="4" name="TextBox 3"/>
          <p:cNvSpPr txBox="1"/>
          <p:nvPr/>
        </p:nvSpPr>
        <p:spPr>
          <a:xfrm>
            <a:off x="609600" y="76201"/>
            <a:ext cx="8001000"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CPRA &amp; Other Cybersecurity litigation</a:t>
            </a:r>
          </a:p>
        </p:txBody>
      </p:sp>
    </p:spTree>
    <p:extLst>
      <p:ext uri="{BB962C8B-B14F-4D97-AF65-F5344CB8AC3E}">
        <p14:creationId xmlns:p14="http://schemas.microsoft.com/office/powerpoint/2010/main" val="3798987307"/>
      </p:ext>
    </p:extLst>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0" y="381000"/>
            <a:ext cx="9144000" cy="6476999"/>
          </a:xfrm>
        </p:spPr>
        <p:txBody>
          <a:bodyPr>
            <a:noAutofit/>
          </a:bodyPr>
          <a:lstStyle/>
          <a:p>
            <a:pPr lvl="0">
              <a:lnSpc>
                <a:spcPct val="80000"/>
              </a:lnSpc>
              <a:buClr>
                <a:prstClr val="white">
                  <a:shade val="95000"/>
                </a:prstClr>
              </a:buClr>
              <a:defRPr/>
            </a:pPr>
            <a:r>
              <a:rPr lang="en-US" sz="1800" dirty="0">
                <a:solidFill>
                  <a:prstClr val="white"/>
                </a:solidFill>
              </a:rPr>
              <a:t>The CPRA creates a private right of action for </a:t>
            </a:r>
          </a:p>
          <a:p>
            <a:pPr lvl="1">
              <a:lnSpc>
                <a:spcPct val="80000"/>
              </a:lnSpc>
              <a:buClr>
                <a:prstClr val="white">
                  <a:shade val="95000"/>
                </a:prstClr>
              </a:buClr>
              <a:defRPr/>
            </a:pPr>
            <a:r>
              <a:rPr lang="en-US" sz="1800" dirty="0">
                <a:solidFill>
                  <a:prstClr val="white"/>
                </a:solidFill>
              </a:rPr>
              <a:t>[1] consumers </a:t>
            </a:r>
          </a:p>
          <a:p>
            <a:pPr lvl="1">
              <a:lnSpc>
                <a:spcPct val="80000"/>
              </a:lnSpc>
              <a:buClr>
                <a:prstClr val="white">
                  <a:shade val="95000"/>
                </a:prstClr>
              </a:buClr>
              <a:defRPr/>
            </a:pPr>
            <a:r>
              <a:rPr lang="en-US" sz="1800" dirty="0">
                <a:solidFill>
                  <a:prstClr val="white"/>
                </a:solidFill>
              </a:rPr>
              <a:t>[2] “whose </a:t>
            </a:r>
            <a:r>
              <a:rPr lang="en-US" sz="1800" dirty="0">
                <a:solidFill>
                  <a:srgbClr val="FF0000"/>
                </a:solidFill>
              </a:rPr>
              <a:t>nonencrypted or nonredacted </a:t>
            </a:r>
          </a:p>
          <a:p>
            <a:pPr lvl="1">
              <a:lnSpc>
                <a:spcPct val="80000"/>
              </a:lnSpc>
              <a:buClr>
                <a:prstClr val="white">
                  <a:shade val="95000"/>
                </a:prstClr>
              </a:buClr>
              <a:defRPr/>
            </a:pPr>
            <a:r>
              <a:rPr lang="en-US" sz="1800" dirty="0">
                <a:solidFill>
                  <a:prstClr val="white"/>
                </a:solidFill>
              </a:rPr>
              <a:t>[3] personal information [within the meaning of Cal. Civ. Code §§ 1798.150(a)(1) and 1798.81.5] . . . </a:t>
            </a:r>
          </a:p>
          <a:p>
            <a:pPr lvl="1">
              <a:lnSpc>
                <a:spcPct val="80000"/>
              </a:lnSpc>
              <a:buClr>
                <a:prstClr val="white">
                  <a:shade val="95000"/>
                </a:prstClr>
              </a:buClr>
              <a:defRPr/>
            </a:pPr>
            <a:r>
              <a:rPr lang="en-US" sz="1800" dirty="0">
                <a:solidFill>
                  <a:prstClr val="white"/>
                </a:solidFill>
              </a:rPr>
              <a:t>[4] is subject to an </a:t>
            </a:r>
            <a:r>
              <a:rPr lang="en-US" sz="1800" dirty="0">
                <a:solidFill>
                  <a:srgbClr val="FF0000"/>
                </a:solidFill>
              </a:rPr>
              <a:t>unauthorized access and exfiltration, theft, or disclosure </a:t>
            </a:r>
          </a:p>
          <a:p>
            <a:pPr lvl="1">
              <a:lnSpc>
                <a:spcPct val="80000"/>
              </a:lnSpc>
              <a:buClr>
                <a:prstClr val="white">
                  <a:shade val="95000"/>
                </a:prstClr>
              </a:buClr>
              <a:defRPr/>
            </a:pPr>
            <a:r>
              <a:rPr lang="en-US" sz="1800" dirty="0">
                <a:solidFill>
                  <a:prstClr val="white"/>
                </a:solidFill>
              </a:rPr>
              <a:t>[5] as a result of the business’s </a:t>
            </a:r>
          </a:p>
          <a:p>
            <a:pPr lvl="1">
              <a:lnSpc>
                <a:spcPct val="80000"/>
              </a:lnSpc>
              <a:buClr>
                <a:prstClr val="white">
                  <a:shade val="95000"/>
                </a:prstClr>
              </a:buClr>
              <a:defRPr/>
            </a:pPr>
            <a:r>
              <a:rPr lang="en-US" sz="1800" dirty="0">
                <a:solidFill>
                  <a:prstClr val="white"/>
                </a:solidFill>
              </a:rPr>
              <a:t>[6] violation of the duty to </a:t>
            </a:r>
            <a:r>
              <a:rPr lang="en-US" sz="1800" dirty="0">
                <a:solidFill>
                  <a:srgbClr val="FF0000"/>
                </a:solidFill>
              </a:rPr>
              <a:t>implement and maintain reasonable security procedures and practices </a:t>
            </a:r>
            <a:r>
              <a:rPr lang="en-US" sz="1800" dirty="0">
                <a:solidFill>
                  <a:prstClr val="white"/>
                </a:solidFill>
              </a:rPr>
              <a:t>. . . .”</a:t>
            </a:r>
            <a:r>
              <a:rPr lang="en-US" sz="1400" dirty="0">
                <a:solidFill>
                  <a:prstClr val="white"/>
                </a:solidFill>
              </a:rPr>
              <a:t> </a:t>
            </a:r>
            <a:r>
              <a:rPr lang="en-US" altLang="en-US" sz="1800" dirty="0"/>
              <a:t> </a:t>
            </a:r>
          </a:p>
          <a:p>
            <a:r>
              <a:rPr lang="en-US" altLang="en-US" sz="1600" dirty="0"/>
              <a:t>Class certification</a:t>
            </a:r>
          </a:p>
          <a:p>
            <a:r>
              <a:rPr lang="en-US" altLang="en-US" sz="1600" dirty="0"/>
              <a:t>Settlement</a:t>
            </a:r>
          </a:p>
          <a:p>
            <a:r>
              <a:rPr lang="en-US" altLang="en-US" sz="1600" dirty="0"/>
              <a:t>Trial</a:t>
            </a:r>
          </a:p>
          <a:p>
            <a:r>
              <a:rPr lang="en-US" altLang="en-US" sz="1600" dirty="0"/>
              <a:t>More court opinions</a:t>
            </a:r>
          </a:p>
          <a:p>
            <a:pPr lvl="1"/>
            <a:r>
              <a:rPr lang="en-US" altLang="en-US" sz="1200" i="1" dirty="0"/>
              <a:t>Wynne v. Audi of America</a:t>
            </a:r>
            <a:r>
              <a:rPr lang="en-US" altLang="en-US" sz="1200" dirty="0"/>
              <a:t>, Case No. 21-cv-08518-DMR, 2022 WL 2916341 (N.D. Cal. July 25, 2023) (denying motion to remand, finding Article III standing; “To the extent that Shift Digital contends that an alleged violation of the CCPA alone is sufficient to confer standing, </a:t>
            </a:r>
            <a:r>
              <a:rPr lang="en-US" altLang="en-US" sz="1200" i="1" dirty="0"/>
              <a:t>TransUnion </a:t>
            </a:r>
            <a:r>
              <a:rPr lang="en-US" altLang="en-US" sz="1200" dirty="0"/>
              <a:t>expressly rejected such an argument, holding that “[u]nder Article III, an injury in law is not an injury in fact. Only those plaintiffs who have been concretely harmed by a defendant's statutory violation may sue that private defendant over that violation in federal court.” . . . However, the injury that gives rise to the alleged violation of the CCPA—that is, the “invasion of [Wynne's] privacy interests” that occurred as a result of the theft of her PII, is a concrete injury that establishes Article III standing.”)</a:t>
            </a:r>
          </a:p>
          <a:p>
            <a:pPr lvl="1"/>
            <a:r>
              <a:rPr lang="en-US" altLang="en-US" sz="1400" i="1" dirty="0"/>
              <a:t>Florence v. Order Express, Inc., </a:t>
            </a:r>
            <a:r>
              <a:rPr lang="en-US" altLang="en-US" sz="1400" dirty="0"/>
              <a:t>_ F. Supp. 3d. , 2023 WL 3602248 (N.D. Ill. May 23, 2023) (denying defendant’s motion to dismiss plaintiff’s CPRA claim based on the notice and cure provision where plaintiff alleged it sent a notice and defendant’s response advising that it had enhanced its security was insufficient to defeat a claim because “[t]he implementation and maintenance of reasonable security procedures and practices ... following a breach does not constitute a cure with respect to that breach.” Cal. Civ. Code § 1798.150(b))</a:t>
            </a:r>
          </a:p>
          <a:p>
            <a:pPr lvl="1"/>
            <a:endParaRPr lang="en-US" altLang="en-US" sz="1200" i="1" dirty="0"/>
          </a:p>
          <a:p>
            <a:pPr lvl="1"/>
            <a:endParaRPr lang="en-US" altLang="en-US" sz="1200" dirty="0"/>
          </a:p>
          <a:p>
            <a:pPr lvl="1"/>
            <a:endParaRPr lang="en-US" altLang="en-US" sz="1200" dirty="0"/>
          </a:p>
          <a:p>
            <a:pPr marL="585216" lvl="1" indent="0">
              <a:buNone/>
            </a:pPr>
            <a:endParaRPr lang="en-US" altLang="en-US" sz="1400" dirty="0"/>
          </a:p>
        </p:txBody>
      </p:sp>
      <p:sp>
        <p:nvSpPr>
          <p:cNvPr id="4" name="TextBox 3"/>
          <p:cNvSpPr txBox="1"/>
          <p:nvPr/>
        </p:nvSpPr>
        <p:spPr>
          <a:xfrm>
            <a:off x="609600" y="76201"/>
            <a:ext cx="8001000" cy="381000"/>
          </a:xfrm>
          <a:prstGeom prst="rect">
            <a:avLst/>
          </a:prstGeom>
          <a:noFill/>
        </p:spPr>
        <p:txBody>
          <a:bodyPr wrap="square" rtlCol="0">
            <a:normAutofit fontScale="62500" lnSpcReduction="20000"/>
            <a:scene3d>
              <a:camera prst="orthographicFront"/>
              <a:lightRig rig="threePt" dir="t">
                <a:rot lat="0" lon="0" rev="16800000"/>
              </a:lightRig>
            </a:scene3d>
            <a:sp3d>
              <a:bevelT w="38100" h="38100"/>
            </a:sp3d>
          </a:bodyPr>
          <a:lstStyle/>
          <a:p>
            <a:pPr algn="ctr"/>
            <a:r>
              <a:rPr lang="en-US" sz="3200" b="1" dirty="0">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14300" dir="2700000" algn="ctr" rotWithShape="0">
                    <a:srgbClr val="000000">
                      <a:alpha val="40000"/>
                    </a:srgbClr>
                  </a:outerShdw>
                </a:effectLst>
              </a:rPr>
              <a:t>Defense Strategies for CPRA &amp; Other Cybersecurity litigation</a:t>
            </a:r>
          </a:p>
        </p:txBody>
      </p:sp>
    </p:spTree>
    <p:extLst>
      <p:ext uri="{BB962C8B-B14F-4D97-AF65-F5344CB8AC3E}">
        <p14:creationId xmlns:p14="http://schemas.microsoft.com/office/powerpoint/2010/main" val="1877866504"/>
      </p:ext>
    </p:extLst>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419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5028868" name="Rectangle 4"/>
          <p:cNvSpPr>
            <a:spLocks noGrp="1" noRot="1" noChangeArrowheads="1"/>
          </p:cNvSpPr>
          <p:nvPr>
            <p:ph type="ctrTitle"/>
          </p:nvPr>
        </p:nvSpPr>
        <p:spPr>
          <a:xfrm>
            <a:off x="762000" y="1828800"/>
            <a:ext cx="7772400" cy="2819400"/>
          </a:xfrm>
          <a:ln>
            <a:solidFill>
              <a:schemeClr val="tx1"/>
            </a:solidFill>
          </a:ln>
        </p:spPr>
        <p:txBody>
          <a:bodyPr lIns="92075" tIns="46038" rIns="92075" bIns="46038">
            <a:normAutofit/>
          </a:bodyPr>
          <a:lstStyle/>
          <a:p>
            <a:pPr eaLnBrk="1" hangingPunct="1">
              <a:defRPr/>
            </a:pPr>
            <a:r>
              <a:rPr lang="en-US" sz="8800" dirty="0">
                <a:latin typeface="EngraversGothic BT" pitchFamily="34" charset="0"/>
              </a:rPr>
              <a:t>MITIGATING RISK</a:t>
            </a:r>
            <a:endParaRPr lang="en-US" sz="2000" dirty="0"/>
          </a:p>
        </p:txBody>
      </p:sp>
      <p:sp>
        <p:nvSpPr>
          <p:cNvPr id="41989"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lgn="ctr" eaLnBrk="1" hangingPunct="1">
              <a:spcBef>
                <a:spcPct val="50000"/>
              </a:spcBef>
              <a:buClrTx/>
              <a:buFontTx/>
              <a:buNone/>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876996390"/>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76200"/>
            <a:ext cx="8510588" cy="381000"/>
          </a:xfrm>
        </p:spPr>
        <p:txBody>
          <a:bodyPr>
            <a:normAutofit fontScale="90000"/>
          </a:bodyPr>
          <a:lstStyle/>
          <a:p>
            <a:pPr eaLnBrk="1" hangingPunct="1">
              <a:defRPr/>
            </a:pPr>
            <a:r>
              <a:rPr lang="en-US" sz="2800" dirty="0"/>
              <a:t>Litigation - Risk Mitigation </a:t>
            </a:r>
          </a:p>
        </p:txBody>
      </p:sp>
      <p:sp>
        <p:nvSpPr>
          <p:cNvPr id="5059587" name="Rectangle 3"/>
          <p:cNvSpPr>
            <a:spLocks noGrp="1" noRot="1" noChangeArrowheads="1"/>
          </p:cNvSpPr>
          <p:nvPr>
            <p:ph type="body" idx="4294967295"/>
          </p:nvPr>
        </p:nvSpPr>
        <p:spPr>
          <a:xfrm>
            <a:off x="-304800" y="685800"/>
            <a:ext cx="9448800" cy="6172200"/>
          </a:xfrm>
        </p:spPr>
        <p:txBody>
          <a:bodyPr>
            <a:normAutofit/>
          </a:bodyPr>
          <a:lstStyle/>
          <a:p>
            <a:pPr lvl="2">
              <a:lnSpc>
                <a:spcPct val="80000"/>
              </a:lnSpc>
              <a:defRPr/>
            </a:pPr>
            <a:r>
              <a:rPr lang="en-US" sz="2000" dirty="0"/>
              <a:t>Businesses that seek to limit their liability to consumers may be able to do so to the extent an end user must sign on to a website or access an App to operate a device, at which point the user may be required to assent to Terms of Use, including potentially a binding arbitration agreement</a:t>
            </a:r>
            <a:endParaRPr lang="en-US" sz="2000" i="1" dirty="0"/>
          </a:p>
          <a:p>
            <a:pPr lvl="2">
              <a:lnSpc>
                <a:spcPct val="80000"/>
              </a:lnSpc>
              <a:defRPr/>
            </a:pPr>
            <a:r>
              <a:rPr lang="en-US" sz="2000" dirty="0"/>
              <a:t>Where there is no privity of contract, a business cannot directly limit its potential exposure to consumers, but it may -- </a:t>
            </a:r>
          </a:p>
          <a:p>
            <a:pPr lvl="3">
              <a:lnSpc>
                <a:spcPct val="80000"/>
              </a:lnSpc>
              <a:defRPr/>
            </a:pPr>
            <a:r>
              <a:rPr lang="en-US" sz="1800" dirty="0"/>
              <a:t>seek indemnification from others </a:t>
            </a:r>
          </a:p>
          <a:p>
            <a:pPr lvl="3">
              <a:lnSpc>
                <a:spcPct val="80000"/>
              </a:lnSpc>
              <a:defRPr/>
            </a:pPr>
            <a:r>
              <a:rPr lang="en-US" sz="1800" dirty="0"/>
              <a:t>contractually require that a business partner make it an intended beneficiary of an end user agreement (including an arbitration agreement), or </a:t>
            </a:r>
          </a:p>
          <a:p>
            <a:pPr lvl="3">
              <a:lnSpc>
                <a:spcPct val="80000"/>
              </a:lnSpc>
              <a:defRPr/>
            </a:pPr>
            <a:r>
              <a:rPr lang="en-US" sz="1800" dirty="0"/>
              <a:t>obtain insurance coverage </a:t>
            </a:r>
          </a:p>
          <a:p>
            <a:pPr lvl="2">
              <a:lnSpc>
                <a:spcPct val="80000"/>
              </a:lnSpc>
              <a:defRPr/>
            </a:pPr>
            <a:r>
              <a:rPr lang="en-US" sz="2000" dirty="0"/>
              <a:t>If there is no enforceable contract, a business may be unable to avoid class action litigation in the event of a security breach, system failure, or alleged privacy violation, through binding arbitration, except in narrow circumstances where equitable estoppel may apply</a:t>
            </a:r>
          </a:p>
          <a:p>
            <a:pPr lvl="2">
              <a:lnSpc>
                <a:spcPct val="80000"/>
              </a:lnSpc>
              <a:defRPr/>
            </a:pPr>
            <a:r>
              <a:rPr lang="en-US" sz="2000" dirty="0"/>
              <a:t>The best way to mitigate the risk of class action litigation is to have an enforceable arbitration agreement (or be an intended beneficiary of a party that does) --</a:t>
            </a:r>
          </a:p>
          <a:p>
            <a:pPr lvl="3">
              <a:lnSpc>
                <a:spcPct val="80000"/>
              </a:lnSpc>
              <a:defRPr/>
            </a:pPr>
            <a:r>
              <a:rPr lang="en-US" sz="1800" dirty="0"/>
              <a:t>You must have an enforceable online or mobile contract (or be an intended beneficiary of one)</a:t>
            </a:r>
          </a:p>
          <a:p>
            <a:pPr lvl="3">
              <a:lnSpc>
                <a:spcPct val="80000"/>
              </a:lnSpc>
              <a:defRPr/>
            </a:pPr>
            <a:r>
              <a:rPr lang="en-US" sz="1800" dirty="0"/>
              <a:t>You must have an enforceable arbitration provision (or be an intended beneficiary of one)</a:t>
            </a:r>
          </a:p>
          <a:p>
            <a:pPr lvl="3">
              <a:lnSpc>
                <a:spcPct val="80000"/>
              </a:lnSpc>
              <a:defRPr/>
            </a:pPr>
            <a:r>
              <a:rPr lang="en-US" sz="1800" dirty="0"/>
              <a:t>You should review your contract formation and arbitration provisions (or those of your business partners) every 6-12 months</a:t>
            </a:r>
          </a:p>
        </p:txBody>
      </p:sp>
    </p:spTree>
    <p:extLst>
      <p:ext uri="{BB962C8B-B14F-4D97-AF65-F5344CB8AC3E}">
        <p14:creationId xmlns:p14="http://schemas.microsoft.com/office/powerpoint/2010/main" val="18324905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0914" name="Rectangle 2"/>
          <p:cNvSpPr>
            <a:spLocks noGrp="1" noRot="1" noChangeArrowheads="1"/>
          </p:cNvSpPr>
          <p:nvPr>
            <p:ph type="title"/>
          </p:nvPr>
        </p:nvSpPr>
        <p:spPr>
          <a:xfrm>
            <a:off x="0" y="76200"/>
            <a:ext cx="9144000" cy="762000"/>
          </a:xfrm>
          <a:ln>
            <a:solidFill>
              <a:schemeClr val="tx1"/>
            </a:solidFill>
          </a:ln>
        </p:spPr>
        <p:txBody>
          <a:bodyPr>
            <a:noAutofit/>
          </a:bodyPr>
          <a:lstStyle/>
          <a:p>
            <a:pPr>
              <a:defRPr/>
            </a:pPr>
            <a:r>
              <a:rPr lang="en-US" sz="2400" dirty="0"/>
              <a:t>CPRA/Security Breach Class Action Litigation: How to Mitigate the Risks and Win or Favorably Settle Claims </a:t>
            </a:r>
            <a:endParaRPr lang="en-US" sz="2000" dirty="0"/>
          </a:p>
        </p:txBody>
      </p:sp>
      <p:sp>
        <p:nvSpPr>
          <p:cNvPr id="5030915" name="Rectangle 3"/>
          <p:cNvSpPr>
            <a:spLocks noGrp="1" noRot="1" noChangeArrowheads="1"/>
          </p:cNvSpPr>
          <p:nvPr>
            <p:ph idx="1"/>
          </p:nvPr>
        </p:nvSpPr>
        <p:spPr>
          <a:xfrm>
            <a:off x="228600" y="838200"/>
            <a:ext cx="8839200" cy="6019800"/>
          </a:xfrm>
        </p:spPr>
        <p:txBody>
          <a:bodyPr>
            <a:noAutofit/>
          </a:bodyPr>
          <a:lstStyle/>
          <a:p>
            <a:pPr>
              <a:lnSpc>
                <a:spcPct val="80000"/>
              </a:lnSpc>
              <a:defRPr/>
            </a:pPr>
            <a:r>
              <a:rPr lang="en-US" sz="1800" dirty="0"/>
              <a:t>Regulatory enforcement and litigation brought by the CPPA</a:t>
            </a:r>
          </a:p>
          <a:p>
            <a:pPr>
              <a:lnSpc>
                <a:spcPct val="80000"/>
              </a:lnSpc>
              <a:defRPr/>
            </a:pPr>
            <a:endParaRPr lang="en-US" sz="1800" dirty="0"/>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 y="1143000"/>
            <a:ext cx="8839200" cy="5562600"/>
          </a:xfrm>
          <a:prstGeom prst="rect">
            <a:avLst/>
          </a:prstGeom>
        </p:spPr>
      </p:pic>
    </p:spTree>
    <p:extLst>
      <p:ext uri="{BB962C8B-B14F-4D97-AF65-F5344CB8AC3E}">
        <p14:creationId xmlns:p14="http://schemas.microsoft.com/office/powerpoint/2010/main" val="32469408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ChangeArrowheads="1"/>
          </p:cNvSpPr>
          <p:nvPr/>
        </p:nvSpPr>
        <p:spPr bwMode="auto">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41987" name="Rectangle 3"/>
          <p:cNvSpPr>
            <a:spLocks noChangeArrowheads="1"/>
          </p:cNvSpPr>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5028868" name="Rectangle 4"/>
          <p:cNvSpPr>
            <a:spLocks noGrp="1" noRot="1" noChangeArrowheads="1"/>
          </p:cNvSpPr>
          <p:nvPr>
            <p:ph type="ctrTitle"/>
          </p:nvPr>
        </p:nvSpPr>
        <p:spPr>
          <a:xfrm>
            <a:off x="762000" y="1676400"/>
            <a:ext cx="7772400" cy="2971800"/>
          </a:xfrm>
          <a:ln>
            <a:solidFill>
              <a:schemeClr val="tx1"/>
            </a:solidFill>
          </a:ln>
        </p:spPr>
        <p:txBody>
          <a:bodyPr lIns="92075" tIns="46038" rIns="92075" bIns="46038">
            <a:normAutofit/>
          </a:bodyPr>
          <a:lstStyle/>
          <a:p>
            <a:pPr eaLnBrk="1" hangingPunct="1">
              <a:defRPr/>
            </a:pPr>
            <a:r>
              <a:rPr lang="en-US" sz="5400" dirty="0">
                <a:latin typeface="EngraversGothic BT" pitchFamily="34" charset="0"/>
              </a:rPr>
              <a:t>ONLINE AND MOBILE CONTRACT FORMATION </a:t>
            </a:r>
            <a:endParaRPr lang="en-US" sz="2000" dirty="0"/>
          </a:p>
        </p:txBody>
      </p:sp>
      <p:sp>
        <p:nvSpPr>
          <p:cNvPr id="41989" name="Text Box 5"/>
          <p:cNvSpPr txBox="1">
            <a:spLocks noChangeArrowheads="1"/>
          </p:cNvSpPr>
          <p:nvPr/>
        </p:nvSpPr>
        <p:spPr bwMode="auto">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lgn="ctr" eaLnBrk="1" hangingPunct="1">
              <a:spcBef>
                <a:spcPct val="50000"/>
              </a:spcBef>
              <a:buClrTx/>
              <a:buFontTx/>
              <a:buNone/>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39647323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err="1"/>
              <a:t>Edmundson</a:t>
            </a:r>
            <a:r>
              <a:rPr lang="en-US" sz="6400" i="1" dirty="0"/>
              <a:t> v. </a:t>
            </a:r>
            <a:r>
              <a:rPr lang="en-US" sz="6400" i="1" dirty="0" err="1"/>
              <a:t>Klarna</a:t>
            </a:r>
            <a:r>
              <a:rPr lang="en-US" sz="6400" i="1" dirty="0"/>
              <a:t>, Inc., </a:t>
            </a:r>
            <a:r>
              <a:rPr lang="en-US" sz="6400" dirty="0"/>
              <a:t>85 F.4th 695 (2d Cir. 2023) (reversing order denying MTC </a:t>
            </a:r>
            <a:r>
              <a:rPr lang="en-US" sz="6400" dirty="0" err="1"/>
              <a:t>arbitrationbecause</a:t>
            </a:r>
            <a:r>
              <a:rPr lang="en-US" sz="6400" dirty="0"/>
              <a:t> under the totality of the circumstances </a:t>
            </a:r>
            <a:r>
              <a:rPr lang="en-US" sz="6400" dirty="0" err="1"/>
              <a:t>Klarna’s</a:t>
            </a:r>
            <a:r>
              <a:rPr lang="en-US" sz="6400" dirty="0"/>
              <a:t> checkout widget provided reasonably conspicuous notice of contractual terms, including arbitration)</a:t>
            </a:r>
          </a:p>
          <a:p>
            <a:pPr lvl="1">
              <a:lnSpc>
                <a:spcPct val="80000"/>
              </a:lnSpc>
              <a:defRPr/>
            </a:pPr>
            <a:r>
              <a:rPr lang="en-US" sz="6400" i="1" dirty="0" err="1"/>
              <a:t>Oberstein</a:t>
            </a:r>
            <a:r>
              <a:rPr lang="en-US" sz="6400" i="1" dirty="0"/>
              <a:t> v. Live Nation Entertainment, Inc</a:t>
            </a:r>
            <a:r>
              <a:rPr lang="en-US" sz="6400" dirty="0"/>
              <a:t>., 60 F.4th 505 (9th Cir. 2023) (affirming MTC arbitration because California law does not require that corporate parties to a contract use their full legal names &amp; Live Nation’s </a:t>
            </a:r>
            <a:r>
              <a:rPr lang="en-US" sz="6400" dirty="0" err="1"/>
              <a:t>ToS</a:t>
            </a:r>
            <a:r>
              <a:rPr lang="en-US" sz="6400" dirty="0"/>
              <a:t> included repeated references to its common trade names such that a reasonable user could have identified Ticketmaster’s full legal name)</a:t>
            </a:r>
          </a:p>
          <a:p>
            <a:pPr lvl="1">
              <a:lnSpc>
                <a:spcPct val="80000"/>
              </a:lnSpc>
              <a:defRPr/>
            </a:pPr>
            <a:r>
              <a:rPr lang="en-US" sz="6400" i="1" dirty="0"/>
              <a:t>Jackson v. Amazon.com, Inc., </a:t>
            </a:r>
            <a:r>
              <a:rPr lang="en-US" sz="6400" dirty="0"/>
              <a:t>65 F.4th 1093 (9th Cir. 2023) (denying MTC arbitration per an amended TOS where notice allegedly was provided by an email to drivers not produced in the litigation)</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405192302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81000" y="0"/>
            <a:ext cx="84582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737190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228600" y="0"/>
            <a:ext cx="8667381"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67078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6800" y="304800"/>
            <a:ext cx="7010400" cy="6096000"/>
          </a:xfrm>
          <a:prstGeom prst="rect">
            <a:avLst/>
          </a:prstGeom>
        </p:spPr>
      </p:pic>
    </p:spTree>
    <p:extLst>
      <p:ext uri="{BB962C8B-B14F-4D97-AF65-F5344CB8AC3E}">
        <p14:creationId xmlns:p14="http://schemas.microsoft.com/office/powerpoint/2010/main" val="19556091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F04D77-5340-4495-B0BF-CFC803B58687}"/>
              </a:ext>
            </a:extLst>
          </p:cNvPr>
          <p:cNvSpPr>
            <a:spLocks noGrp="1"/>
          </p:cNvSpPr>
          <p:nvPr>
            <p:ph type="sldNum" sz="quarter" idx="12"/>
          </p:nvPr>
        </p:nvSpPr>
        <p:spPr/>
        <p:txBody>
          <a:bodyPr/>
          <a:lstStyle/>
          <a:p>
            <a:pPr defTabSz="685800">
              <a:defRPr/>
            </a:pPr>
            <a:fld id="{F8C24D6B-01FB-4983-91AB-0D73D7315240}" type="slidenum">
              <a:rPr lang="en-US">
                <a:solidFill>
                  <a:prstClr val="white">
                    <a:shade val="50000"/>
                  </a:prstClr>
                </a:solidFill>
              </a:rPr>
              <a:pPr defTabSz="685800">
                <a:defRPr/>
              </a:pPr>
              <a:t>64</a:t>
            </a:fld>
            <a:endParaRPr lang="en-US" dirty="0">
              <a:solidFill>
                <a:prstClr val="white">
                  <a:shade val="50000"/>
                </a:prstClr>
              </a:solidFill>
            </a:endParaRPr>
          </a:p>
        </p:txBody>
      </p:sp>
      <p:pic>
        <p:nvPicPr>
          <p:cNvPr id="1026" name="Picture 2">
            <a:extLst>
              <a:ext uri="{FF2B5EF4-FFF2-40B4-BE49-F238E27FC236}">
                <a16:creationId xmlns:a16="http://schemas.microsoft.com/office/drawing/2014/main" id="{F7574B07-6B12-7484-C44C-4BB1D9C0CC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207372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F04D77-5340-4495-B0BF-CFC803B58687}"/>
              </a:ext>
            </a:extLst>
          </p:cNvPr>
          <p:cNvSpPr>
            <a:spLocks noGrp="1"/>
          </p:cNvSpPr>
          <p:nvPr>
            <p:ph type="sldNum" sz="quarter" idx="12"/>
          </p:nvPr>
        </p:nvSpPr>
        <p:spPr/>
        <p:txBody>
          <a:bodyPr/>
          <a:lstStyle/>
          <a:p>
            <a:pPr defTabSz="685800">
              <a:defRPr/>
            </a:pPr>
            <a:fld id="{F8C24D6B-01FB-4983-91AB-0D73D7315240}" type="slidenum">
              <a:rPr lang="en-US">
                <a:solidFill>
                  <a:prstClr val="white">
                    <a:shade val="50000"/>
                  </a:prstClr>
                </a:solidFill>
              </a:rPr>
              <a:pPr defTabSz="685800">
                <a:defRPr/>
              </a:pPr>
              <a:t>65</a:t>
            </a:fld>
            <a:endParaRPr lang="en-US" dirty="0">
              <a:solidFill>
                <a:prstClr val="white">
                  <a:shade val="50000"/>
                </a:prstClr>
              </a:solidFill>
            </a:endParaRPr>
          </a:p>
        </p:txBody>
      </p:sp>
      <p:pic>
        <p:nvPicPr>
          <p:cNvPr id="1027" name="Picture 3">
            <a:extLst>
              <a:ext uri="{FF2B5EF4-FFF2-40B4-BE49-F238E27FC236}">
                <a16:creationId xmlns:a16="http://schemas.microsoft.com/office/drawing/2014/main" id="{BED476A0-D8FD-AC9C-1B1E-17F24B816B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739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032440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F04D77-5340-4495-B0BF-CFC803B58687}"/>
              </a:ext>
            </a:extLst>
          </p:cNvPr>
          <p:cNvSpPr>
            <a:spLocks noGrp="1"/>
          </p:cNvSpPr>
          <p:nvPr>
            <p:ph type="sldNum" sz="quarter" idx="12"/>
          </p:nvPr>
        </p:nvSpPr>
        <p:spPr/>
        <p:txBody>
          <a:bodyPr/>
          <a:lstStyle/>
          <a:p>
            <a:pPr defTabSz="685800">
              <a:defRPr/>
            </a:pPr>
            <a:fld id="{F8C24D6B-01FB-4983-91AB-0D73D7315240}" type="slidenum">
              <a:rPr lang="en-US">
                <a:solidFill>
                  <a:prstClr val="white">
                    <a:shade val="50000"/>
                  </a:prstClr>
                </a:solidFill>
              </a:rPr>
              <a:pPr defTabSz="685800">
                <a:defRPr/>
              </a:pPr>
              <a:t>66</a:t>
            </a:fld>
            <a:endParaRPr lang="en-US" dirty="0">
              <a:solidFill>
                <a:prstClr val="white">
                  <a:shade val="50000"/>
                </a:prstClr>
              </a:solidFill>
            </a:endParaRPr>
          </a:p>
        </p:txBody>
      </p:sp>
      <p:pic>
        <p:nvPicPr>
          <p:cNvPr id="1028" name="Picture 4">
            <a:extLst>
              <a:ext uri="{FF2B5EF4-FFF2-40B4-BE49-F238E27FC236}">
                <a16:creationId xmlns:a16="http://schemas.microsoft.com/office/drawing/2014/main" id="{9872F269-37FD-C228-5C78-8364517FBC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21560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1F04D77-5340-4495-B0BF-CFC803B58687}"/>
              </a:ext>
            </a:extLst>
          </p:cNvPr>
          <p:cNvSpPr>
            <a:spLocks noGrp="1"/>
          </p:cNvSpPr>
          <p:nvPr>
            <p:ph type="sldNum" sz="quarter" idx="12"/>
          </p:nvPr>
        </p:nvSpPr>
        <p:spPr/>
        <p:txBody>
          <a:bodyPr/>
          <a:lstStyle/>
          <a:p>
            <a:pPr defTabSz="685800">
              <a:defRPr/>
            </a:pPr>
            <a:fld id="{F8C24D6B-01FB-4983-91AB-0D73D7315240}" type="slidenum">
              <a:rPr lang="en-US">
                <a:solidFill>
                  <a:prstClr val="white">
                    <a:shade val="50000"/>
                  </a:prstClr>
                </a:solidFill>
              </a:rPr>
              <a:pPr defTabSz="685800">
                <a:defRPr/>
              </a:pPr>
              <a:t>67</a:t>
            </a:fld>
            <a:endParaRPr lang="en-US" dirty="0">
              <a:solidFill>
                <a:prstClr val="white">
                  <a:shade val="50000"/>
                </a:prstClr>
              </a:solidFill>
            </a:endParaRPr>
          </a:p>
        </p:txBody>
      </p:sp>
      <p:pic>
        <p:nvPicPr>
          <p:cNvPr id="1029" name="Picture 5">
            <a:extLst>
              <a:ext uri="{FF2B5EF4-FFF2-40B4-BE49-F238E27FC236}">
                <a16:creationId xmlns:a16="http://schemas.microsoft.com/office/drawing/2014/main" id="{2CBEDC22-FE18-9804-99B3-038B364444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3075" y="94679"/>
            <a:ext cx="3117850" cy="666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8905742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24200" y="-1371600"/>
            <a:ext cx="15240000" cy="8572500"/>
          </a:xfrm>
          <a:prstGeom prst="rect">
            <a:avLst/>
          </a:prstGeom>
        </p:spPr>
      </p:pic>
    </p:spTree>
    <p:extLst>
      <p:ext uri="{BB962C8B-B14F-4D97-AF65-F5344CB8AC3E}">
        <p14:creationId xmlns:p14="http://schemas.microsoft.com/office/powerpoint/2010/main" val="19766934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048000" y="-1447800"/>
            <a:ext cx="15240000" cy="8572500"/>
          </a:xfrm>
          <a:prstGeom prst="rect">
            <a:avLst/>
          </a:prstGeom>
        </p:spPr>
      </p:pic>
    </p:spTree>
    <p:extLst>
      <p:ext uri="{BB962C8B-B14F-4D97-AF65-F5344CB8AC3E}">
        <p14:creationId xmlns:p14="http://schemas.microsoft.com/office/powerpoint/2010/main" val="366176135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48000" y="-1371600"/>
            <a:ext cx="15240000" cy="8572500"/>
          </a:xfrm>
          <a:prstGeom prst="rect">
            <a:avLst/>
          </a:prstGeom>
        </p:spPr>
      </p:pic>
    </p:spTree>
    <p:extLst>
      <p:ext uri="{BB962C8B-B14F-4D97-AF65-F5344CB8AC3E}">
        <p14:creationId xmlns:p14="http://schemas.microsoft.com/office/powerpoint/2010/main" val="245095931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rmAutofit fontScale="90000"/>
          </a:bodyPr>
          <a:lstStyle/>
          <a:p>
            <a:pPr eaLnBrk="1" hangingPunct="1">
              <a:defRPr/>
            </a:pPr>
            <a:r>
              <a:rPr lang="en-US" sz="2800" dirty="0"/>
              <a:t>Online and Mobile Contract Formation </a:t>
            </a:r>
          </a:p>
        </p:txBody>
      </p:sp>
      <p:sp>
        <p:nvSpPr>
          <p:cNvPr id="5059587" name="Rectangle 3"/>
          <p:cNvSpPr>
            <a:spLocks noGrp="1" noRot="1" noChangeArrowheads="1"/>
          </p:cNvSpPr>
          <p:nvPr>
            <p:ph type="body" idx="4294967295"/>
          </p:nvPr>
        </p:nvSpPr>
        <p:spPr>
          <a:xfrm>
            <a:off x="0" y="381000"/>
            <a:ext cx="9144000" cy="6477000"/>
          </a:xfrm>
        </p:spPr>
        <p:txBody>
          <a:bodyPr>
            <a:normAutofit fontScale="25000" lnSpcReduction="20000"/>
          </a:bodyPr>
          <a:lstStyle/>
          <a:p>
            <a:pPr eaLnBrk="1" hangingPunct="1">
              <a:lnSpc>
                <a:spcPct val="80000"/>
              </a:lnSpc>
              <a:defRPr/>
            </a:pPr>
            <a:r>
              <a:rPr lang="en-US" sz="4400" dirty="0">
                <a:solidFill>
                  <a:srgbClr val="FF0000"/>
                </a:solidFill>
              </a:rPr>
              <a:t>Trend: Continued hostility to implied contracts  </a:t>
            </a:r>
            <a:endParaRPr lang="en-US" sz="2200" dirty="0">
              <a:solidFill>
                <a:srgbClr val="FF0000"/>
              </a:solidFill>
            </a:endParaRPr>
          </a:p>
          <a:p>
            <a:pPr lvl="1">
              <a:lnSpc>
                <a:spcPct val="80000"/>
              </a:lnSpc>
              <a:defRPr/>
            </a:pPr>
            <a:r>
              <a:rPr lang="en-US" sz="6400" i="1" dirty="0" err="1"/>
              <a:t>Edmundson</a:t>
            </a:r>
            <a:r>
              <a:rPr lang="en-US" sz="6400" i="1" dirty="0"/>
              <a:t> v. </a:t>
            </a:r>
            <a:r>
              <a:rPr lang="en-US" sz="6400" i="1" dirty="0" err="1"/>
              <a:t>Klarna</a:t>
            </a:r>
            <a:r>
              <a:rPr lang="en-US" sz="6400" i="1" dirty="0"/>
              <a:t>, Inc., </a:t>
            </a:r>
            <a:r>
              <a:rPr lang="en-US" sz="6400" dirty="0"/>
              <a:t>85 F.4th 695 (2d Cir. 2023) (reversing order denying MTC </a:t>
            </a:r>
            <a:r>
              <a:rPr lang="en-US" sz="6400" dirty="0" err="1"/>
              <a:t>arbitrationbecause</a:t>
            </a:r>
            <a:r>
              <a:rPr lang="en-US" sz="6400" dirty="0"/>
              <a:t> under the totality of the circumstances </a:t>
            </a:r>
            <a:r>
              <a:rPr lang="en-US" sz="6400" dirty="0" err="1"/>
              <a:t>Klarna’s</a:t>
            </a:r>
            <a:r>
              <a:rPr lang="en-US" sz="6400" dirty="0"/>
              <a:t> checkout widget provided reasonably conspicuous notice of contractual terms, including arbitration)</a:t>
            </a:r>
          </a:p>
          <a:p>
            <a:pPr lvl="1">
              <a:lnSpc>
                <a:spcPct val="80000"/>
              </a:lnSpc>
              <a:defRPr/>
            </a:pPr>
            <a:r>
              <a:rPr lang="en-US" sz="6400" i="1" dirty="0" err="1"/>
              <a:t>Oberstein</a:t>
            </a:r>
            <a:r>
              <a:rPr lang="en-US" sz="6400" i="1" dirty="0"/>
              <a:t> v. Live Nation Entertainment, Inc</a:t>
            </a:r>
            <a:r>
              <a:rPr lang="en-US" sz="6400" dirty="0"/>
              <a:t>., 60 F.4th 505 (9th Cir. 2023) (affirming MTC arbitration because California law does not require that corporate parties to a contract use their full legal names &amp; Live Nation’s </a:t>
            </a:r>
            <a:r>
              <a:rPr lang="en-US" sz="6400" dirty="0" err="1"/>
              <a:t>ToS</a:t>
            </a:r>
            <a:r>
              <a:rPr lang="en-US" sz="6400" dirty="0"/>
              <a:t> included repeated references to its common trade names such that a reasonable user could have identified Ticketmaster’s full legal name)</a:t>
            </a:r>
          </a:p>
          <a:p>
            <a:pPr lvl="1">
              <a:lnSpc>
                <a:spcPct val="80000"/>
              </a:lnSpc>
              <a:defRPr/>
            </a:pPr>
            <a:r>
              <a:rPr lang="en-US" sz="6400" i="1" dirty="0"/>
              <a:t>Jackson v. Amazon.com, Inc., </a:t>
            </a:r>
            <a:r>
              <a:rPr lang="en-US" sz="6400" dirty="0"/>
              <a:t>65 F.4th 1093 (9th Cir. 2023) (denying MTC arbitration per an amended TOS where notice allegedly was provided by an email to drivers not produced in the litigation)</a:t>
            </a:r>
            <a:endParaRPr lang="en-US" sz="6400" i="1" dirty="0"/>
          </a:p>
          <a:p>
            <a:pPr lvl="1">
              <a:lnSpc>
                <a:spcPct val="80000"/>
              </a:lnSpc>
              <a:defRPr/>
            </a:pPr>
            <a:r>
              <a:rPr lang="en-US" sz="6400" i="1" dirty="0"/>
              <a:t>Berman v. Freedom Financial Network, LLC,</a:t>
            </a:r>
            <a:r>
              <a:rPr lang="en-US" sz="6400" dirty="0"/>
              <a:t> 30 F.4th 849 (9th Cir. 2022) </a:t>
            </a:r>
          </a:p>
          <a:p>
            <a:pPr lvl="2">
              <a:lnSpc>
                <a:spcPct val="80000"/>
              </a:lnSpc>
              <a:defRPr/>
            </a:pPr>
            <a:r>
              <a:rPr lang="en-US" sz="6200" i="1" dirty="0"/>
              <a:t>Sifuentes v. Dropbox, Inc., </a:t>
            </a:r>
            <a:r>
              <a:rPr lang="en-US" sz="6200" dirty="0"/>
              <a:t>2021 WL 2673080 (N.D. Cal. June 29, 2022)</a:t>
            </a:r>
          </a:p>
          <a:p>
            <a:pPr lvl="1">
              <a:lnSpc>
                <a:spcPct val="80000"/>
              </a:lnSpc>
              <a:defRPr/>
            </a:pPr>
            <a:r>
              <a:rPr lang="en-US" sz="6400" i="1" dirty="0"/>
              <a:t>Emmanuel v. Handy Technologies, Inc</a:t>
            </a:r>
            <a:r>
              <a:rPr lang="en-US" sz="6400" dirty="0"/>
              <a:t>., 992 F.3d 1 (1st Cir. 2021) (enforcing ToS and arbitration provision under Mass law where plaintiff selected ‘Accept’ in a mobile app)</a:t>
            </a:r>
            <a:endParaRPr lang="en-US" sz="6400" dirty="0">
              <a:effectLst/>
            </a:endParaRPr>
          </a:p>
          <a:p>
            <a:pPr lvl="1" eaLnBrk="1" hangingPunct="1">
              <a:lnSpc>
                <a:spcPct val="80000"/>
              </a:lnSpc>
              <a:defRPr/>
            </a:pPr>
            <a:r>
              <a:rPr lang="en-US" sz="6400" i="1" dirty="0"/>
              <a:t>N</a:t>
            </a:r>
            <a:r>
              <a:rPr lang="en-US" sz="6400" i="1" dirty="0">
                <a:effectLst/>
              </a:rPr>
              <a:t>guyen v. Barnes &amp; Noble Inc.</a:t>
            </a:r>
            <a:r>
              <a:rPr lang="en-US" sz="6400" dirty="0">
                <a:effectLst/>
              </a:rPr>
              <a:t>, 763 F.3d 1171, 1175-79 (9th Cir. 2014) </a:t>
            </a:r>
          </a:p>
          <a:p>
            <a:pPr lvl="2">
              <a:lnSpc>
                <a:spcPct val="80000"/>
              </a:lnSpc>
              <a:defRPr/>
            </a:pPr>
            <a:r>
              <a:rPr lang="en-US" sz="5600" dirty="0">
                <a:effectLst/>
              </a:rPr>
              <a:t>declining to enforce an arbitration clause </a:t>
            </a:r>
          </a:p>
          <a:p>
            <a:pPr lvl="2">
              <a:lnSpc>
                <a:spcPct val="80000"/>
              </a:lnSpc>
              <a:defRPr/>
            </a:pPr>
            <a:r>
              <a:rPr lang="en-US" sz="5600" dirty="0">
                <a:effectLst/>
              </a:rPr>
              <a:t>“where a website makes its terms of use available via a conspicuous hyperlink on every page of the website but otherwise provides no notice to users nor prompts them to take any affirmative action to demonstrate assent, even close proximity of the hyperlink to relevant buttons users must click on—without more—is insufficient to give rise to constructive notice”</a:t>
            </a:r>
            <a:endParaRPr lang="en-US" sz="4000" dirty="0"/>
          </a:p>
          <a:p>
            <a:pPr lvl="2">
              <a:lnSpc>
                <a:spcPct val="80000"/>
              </a:lnSpc>
              <a:defRPr/>
            </a:pPr>
            <a:r>
              <a:rPr lang="en-US" sz="4800" i="1" dirty="0"/>
              <a:t>Wilson v. Huuuge, Inc.</a:t>
            </a:r>
            <a:r>
              <a:rPr lang="en-US" sz="4800" dirty="0"/>
              <a:t>, 944 F.3d 1212 (9th Cir. 2019)</a:t>
            </a:r>
            <a:r>
              <a:rPr lang="en-US" sz="6200" dirty="0"/>
              <a:t> (</a:t>
            </a:r>
            <a:r>
              <a:rPr lang="en-US" sz="5600" dirty="0"/>
              <a:t>declining to enforce arbitration clause in mobile ToS)</a:t>
            </a:r>
          </a:p>
          <a:p>
            <a:pPr lvl="1">
              <a:lnSpc>
                <a:spcPct val="80000"/>
              </a:lnSpc>
              <a:defRPr/>
            </a:pPr>
            <a:r>
              <a:rPr lang="en-US" sz="6400" i="1" dirty="0"/>
              <a:t>Nicosia v. Amazon.com, Inc.</a:t>
            </a:r>
            <a:r>
              <a:rPr lang="en-US" sz="6400" dirty="0"/>
              <a:t>, 834 F.3d 220 (2d Cir. 2016) </a:t>
            </a:r>
          </a:p>
          <a:p>
            <a:pPr lvl="2">
              <a:lnSpc>
                <a:spcPct val="80000"/>
              </a:lnSpc>
              <a:defRPr/>
            </a:pPr>
            <a:r>
              <a:rPr lang="en-US" sz="5600" dirty="0"/>
              <a:t>Reversing the lower court's order dismissing plaintiff's complaint, holding that whether the plaintiff was on inquiry notice of contract terms, including an arbitration clause, presented a question of fact where the user was not required to specifically manifest assent to the additional terms by clicking "I agree" and where the hyperlink to contract terms was not "conspicuous in light of the whole webpage."</a:t>
            </a:r>
            <a:endParaRPr lang="en-US" sz="5600" u="sng" dirty="0"/>
          </a:p>
          <a:p>
            <a:pPr lvl="1">
              <a:lnSpc>
                <a:spcPct val="80000"/>
              </a:lnSpc>
              <a:defRPr/>
            </a:pPr>
            <a:r>
              <a:rPr lang="en-US" sz="6400" i="1" dirty="0"/>
              <a:t>Meyer v. Uber Technologies, Inc.,</a:t>
            </a:r>
            <a:r>
              <a:rPr lang="en-US" sz="6400" dirty="0"/>
              <a:t> 868 F.3d 66 (2d Cir. 2017)</a:t>
            </a:r>
          </a:p>
          <a:p>
            <a:pPr lvl="2">
              <a:lnSpc>
                <a:spcPct val="80000"/>
              </a:lnSpc>
              <a:defRPr/>
            </a:pPr>
            <a:r>
              <a:rPr lang="en-US" sz="5600" dirty="0"/>
              <a:t>(1) Uber’s presentation of its Terms of Service provided reasonably conspicuous notice as a matter of California law and (2) consumers’ manifestation of assent was unambiguous</a:t>
            </a:r>
          </a:p>
          <a:p>
            <a:pPr lvl="2">
              <a:lnSpc>
                <a:spcPct val="80000"/>
              </a:lnSpc>
              <a:defRPr/>
            </a:pPr>
            <a:r>
              <a:rPr lang="en-US" sz="5600" dirty="0"/>
              <a:t>“when considering the perspective of a reasonable smartphone user, we need not presume that the user has never before encountered an app or entered into a contract using a smartphone. Moreover, a reasonably prudent smartphone user knows that text that is highlighted in blue and underlined is hyperlinked to another webpage where additional information will be found.”  </a:t>
            </a:r>
          </a:p>
          <a:p>
            <a:pPr lvl="2">
              <a:lnSpc>
                <a:spcPct val="80000"/>
              </a:lnSpc>
              <a:defRPr/>
            </a:pPr>
            <a:r>
              <a:rPr lang="en-US" sz="5600" dirty="0"/>
              <a:t>“[T]here are infinite ways to design a website or smartphone application, and not all interfaces fit neatly into the clickwrap or browsewrap categories.”</a:t>
            </a:r>
          </a:p>
          <a:p>
            <a:pPr lvl="1">
              <a:lnSpc>
                <a:spcPct val="80000"/>
              </a:lnSpc>
              <a:defRPr/>
            </a:pPr>
            <a:r>
              <a:rPr lang="en-US" sz="6400" i="1" dirty="0"/>
              <a:t>Cullinane v. Uber Technologies, Inc</a:t>
            </a:r>
            <a:r>
              <a:rPr lang="en-US" sz="6400" dirty="0"/>
              <a:t>., 893 F.3d 53 (1st Cir. 2018)</a:t>
            </a:r>
          </a:p>
          <a:p>
            <a:pPr lvl="2">
              <a:lnSpc>
                <a:spcPct val="80000"/>
              </a:lnSpc>
              <a:defRPr/>
            </a:pPr>
            <a:r>
              <a:rPr lang="en-US" sz="5600" dirty="0"/>
              <a:t>Displaying a notice of deemed acquiescence and a link to the terms is insufficient to provide reasonable notice to consumers</a:t>
            </a:r>
          </a:p>
          <a:p>
            <a:pPr lvl="2">
              <a:lnSpc>
                <a:spcPct val="80000"/>
              </a:lnSpc>
              <a:defRPr/>
            </a:pPr>
            <a:r>
              <a:rPr lang="en-US" sz="4800" dirty="0"/>
              <a:t>Ways to make future amendments enforceable</a:t>
            </a:r>
          </a:p>
        </p:txBody>
      </p:sp>
    </p:spTree>
    <p:extLst>
      <p:ext uri="{BB962C8B-B14F-4D97-AF65-F5344CB8AC3E}">
        <p14:creationId xmlns:p14="http://schemas.microsoft.com/office/powerpoint/2010/main" val="424776127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9586" name="Rectangle 2"/>
          <p:cNvSpPr>
            <a:spLocks noGrp="1" noRot="1" noChangeArrowheads="1"/>
          </p:cNvSpPr>
          <p:nvPr>
            <p:ph type="title" idx="4294967295"/>
          </p:nvPr>
        </p:nvSpPr>
        <p:spPr>
          <a:xfrm>
            <a:off x="0" y="0"/>
            <a:ext cx="8510588" cy="381000"/>
          </a:xfrm>
        </p:spPr>
        <p:txBody>
          <a:bodyPr>
            <a:noAutofit/>
          </a:bodyPr>
          <a:lstStyle/>
          <a:p>
            <a:pPr eaLnBrk="1" hangingPunct="1">
              <a:defRPr/>
            </a:pPr>
            <a:r>
              <a:rPr lang="en-US" sz="2800" dirty="0"/>
              <a:t>Arbitration &amp; Mass Arbitration</a:t>
            </a:r>
            <a:r>
              <a:rPr lang="en-US" dirty="0"/>
              <a:t> </a:t>
            </a:r>
          </a:p>
        </p:txBody>
      </p:sp>
      <p:sp>
        <p:nvSpPr>
          <p:cNvPr id="5059587" name="Rectangle 3"/>
          <p:cNvSpPr>
            <a:spLocks noGrp="1" noRot="1" noChangeArrowheads="1"/>
          </p:cNvSpPr>
          <p:nvPr>
            <p:ph type="body" idx="4294967295"/>
          </p:nvPr>
        </p:nvSpPr>
        <p:spPr>
          <a:xfrm>
            <a:off x="0" y="381000"/>
            <a:ext cx="8842375" cy="6477000"/>
          </a:xfrm>
        </p:spPr>
        <p:txBody>
          <a:bodyPr>
            <a:normAutofit fontScale="92500" lnSpcReduction="10000"/>
          </a:bodyPr>
          <a:lstStyle/>
          <a:p>
            <a:pPr eaLnBrk="1" hangingPunct="1">
              <a:lnSpc>
                <a:spcPct val="80000"/>
              </a:lnSpc>
              <a:defRPr/>
            </a:pPr>
            <a:r>
              <a:rPr lang="en-US" sz="1100" dirty="0"/>
              <a:t>Arbitration and Class Action Waivers </a:t>
            </a:r>
          </a:p>
          <a:p>
            <a:pPr lvl="1">
              <a:lnSpc>
                <a:spcPct val="80000"/>
              </a:lnSpc>
              <a:defRPr/>
            </a:pPr>
            <a:r>
              <a:rPr lang="en-US" sz="1100" i="1" dirty="0"/>
              <a:t>AT&amp;T Mobility LLC v. Concepcion</a:t>
            </a:r>
            <a:r>
              <a:rPr lang="en-US" sz="1100" i="1" u="sng" dirty="0"/>
              <a:t>,</a:t>
            </a:r>
            <a:r>
              <a:rPr lang="en-US" sz="1100" dirty="0"/>
              <a:t> 563 U.S. 333 (2011)</a:t>
            </a:r>
          </a:p>
          <a:p>
            <a:pPr lvl="1" eaLnBrk="1" hangingPunct="1">
              <a:lnSpc>
                <a:spcPct val="80000"/>
              </a:lnSpc>
              <a:defRPr/>
            </a:pPr>
            <a:r>
              <a:rPr lang="en-US" sz="1100" i="1" dirty="0"/>
              <a:t>Henry Schein, Inc. v. Archer &amp; White Sales, Inc., </a:t>
            </a:r>
            <a:r>
              <a:rPr lang="en-US" sz="1100" dirty="0"/>
              <a:t>139 S. Ct. 524 (2019)</a:t>
            </a:r>
            <a:endParaRPr lang="en-US" sz="1100" u="sng" dirty="0"/>
          </a:p>
          <a:p>
            <a:pPr lvl="1">
              <a:lnSpc>
                <a:spcPct val="90000"/>
              </a:lnSpc>
              <a:defRPr/>
            </a:pPr>
            <a:r>
              <a:rPr lang="en-US" sz="1100" i="1" dirty="0"/>
              <a:t>American Express Co. v. Italian Colors Restaurant</a:t>
            </a:r>
            <a:r>
              <a:rPr lang="en-US" sz="1100" dirty="0"/>
              <a:t>, 570 U.S. 228 (2013)  </a:t>
            </a:r>
          </a:p>
          <a:p>
            <a:pPr lvl="1" eaLnBrk="1" hangingPunct="1">
              <a:lnSpc>
                <a:spcPct val="80000"/>
              </a:lnSpc>
              <a:defRPr/>
            </a:pPr>
            <a:r>
              <a:rPr lang="en-US" sz="1100" i="1" dirty="0"/>
              <a:t>Tompkins v. 23andMe.com. Inc</a:t>
            </a:r>
            <a:r>
              <a:rPr lang="en-US" sz="1100" u="sng" dirty="0"/>
              <a:t>.</a:t>
            </a:r>
            <a:r>
              <a:rPr lang="en-US" sz="1100" dirty="0"/>
              <a:t>, 840 F.3d 1016 (9th Cir. 2016)</a:t>
            </a:r>
          </a:p>
          <a:p>
            <a:pPr lvl="2">
              <a:lnSpc>
                <a:spcPct val="80000"/>
              </a:lnSpc>
              <a:defRPr/>
            </a:pPr>
            <a:r>
              <a:rPr lang="en-US" sz="1100" dirty="0"/>
              <a:t>Abrogating or limiting earlier Ninth Circuit cases that applied pre-</a:t>
            </a:r>
            <a:r>
              <a:rPr lang="en-US" sz="1100" i="1" dirty="0"/>
              <a:t>Concepcion </a:t>
            </a:r>
            <a:r>
              <a:rPr lang="en-US" sz="1100" dirty="0"/>
              <a:t>California unconscionability case law, which had treated arbitration clauses differently from other contracts</a:t>
            </a:r>
          </a:p>
          <a:p>
            <a:pPr lvl="2">
              <a:lnSpc>
                <a:spcPct val="80000"/>
              </a:lnSpc>
              <a:defRPr/>
            </a:pPr>
            <a:r>
              <a:rPr lang="en-US" sz="1100" dirty="0"/>
              <a:t>Venue selection, bilateral attorneys’ fee and IP carve out provisions not unconscionable</a:t>
            </a:r>
          </a:p>
          <a:p>
            <a:pPr lvl="2">
              <a:lnSpc>
                <a:spcPct val="80000"/>
              </a:lnSpc>
              <a:defRPr/>
            </a:pPr>
            <a:r>
              <a:rPr lang="en-US" sz="1100" dirty="0"/>
              <a:t>Enforcing delegation clause </a:t>
            </a:r>
          </a:p>
          <a:p>
            <a:pPr lvl="2">
              <a:lnSpc>
                <a:spcPct val="80000"/>
              </a:lnSpc>
              <a:defRPr/>
            </a:pPr>
            <a:endParaRPr lang="en-US" sz="1100" dirty="0"/>
          </a:p>
          <a:p>
            <a:pPr eaLnBrk="1" hangingPunct="1">
              <a:lnSpc>
                <a:spcPct val="80000"/>
              </a:lnSpc>
              <a:defRPr/>
            </a:pPr>
            <a:r>
              <a:rPr lang="en-US" sz="1100" dirty="0"/>
              <a:t>Mass Arbitration </a:t>
            </a:r>
          </a:p>
          <a:p>
            <a:pPr lvl="1">
              <a:lnSpc>
                <a:spcPct val="80000"/>
              </a:lnSpc>
              <a:defRPr/>
            </a:pPr>
            <a:r>
              <a:rPr lang="en-US" sz="1100" i="1" dirty="0"/>
              <a:t>Adams v. Postmates, Inc</a:t>
            </a:r>
            <a:r>
              <a:rPr lang="en-US" sz="1100" dirty="0"/>
              <a:t>., 823 F. App’x 535 (9th Cir. 2020) (affirming the district court’s holding that the issue of whether mass arbitration claims violated the class action waiver provision of Postmates’ arbitration agreement was an issue that had been delegated to the arbitrator); </a:t>
            </a:r>
          </a:p>
          <a:p>
            <a:pPr lvl="1">
              <a:lnSpc>
                <a:spcPct val="80000"/>
              </a:lnSpc>
              <a:defRPr/>
            </a:pPr>
            <a:r>
              <a:rPr lang="en-US" sz="1100" i="1" dirty="0"/>
              <a:t>Postmates Inc. v. 10,356 Individuals</a:t>
            </a:r>
            <a:r>
              <a:rPr lang="en-US" sz="1100" dirty="0"/>
              <a:t>, CV 20-2783 PSG, 2020 WL 1908302 (C.D. Cal. 2020) (denying injunctive relief) </a:t>
            </a:r>
          </a:p>
          <a:p>
            <a:pPr lvl="1">
              <a:lnSpc>
                <a:spcPct val="80000"/>
              </a:lnSpc>
              <a:defRPr/>
            </a:pPr>
            <a:r>
              <a:rPr lang="en-US" sz="1300" i="1" dirty="0"/>
              <a:t>MacClelland v. Cellco Partnership, </a:t>
            </a:r>
            <a:r>
              <a:rPr lang="en-US" sz="1300" dirty="0"/>
              <a:t>609 F. Supp. 3d 1024 (N.D. Cal. 2022) (holding unconscionable a mass arbitration clause that provided that if 25 or more customers initiated dispute notices raising similar claims or brought by the same or coordinated counsel the claims would be arbitrated in tranches of 5 bellwether cases at a time, which the court concluded could take 156 years to resolve all claims at issue given the average time of 7 months to resolution of AAA claims)</a:t>
            </a:r>
          </a:p>
          <a:p>
            <a:pPr lvl="1">
              <a:lnSpc>
                <a:spcPct val="80000"/>
              </a:lnSpc>
              <a:defRPr/>
            </a:pPr>
            <a:r>
              <a:rPr lang="en-US" sz="1300" i="1" dirty="0"/>
              <a:t>Heckman v. Live Nation Entertainment, Inc., </a:t>
            </a:r>
            <a:r>
              <a:rPr lang="en-US" sz="1300" dirty="0"/>
              <a:t>_ F. Supp. 3d _, 2023 WL 5505999 (C.D. Cal. 2023) (holding an amended arbitration provision changing the rules for mass arbitration to be procedurally and substantively unconscionable)</a:t>
            </a:r>
            <a:endParaRPr lang="en-US" sz="1300" i="1" dirty="0"/>
          </a:p>
          <a:p>
            <a:pPr marL="585216" lvl="1" indent="0">
              <a:lnSpc>
                <a:spcPct val="80000"/>
              </a:lnSpc>
              <a:buNone/>
              <a:defRPr/>
            </a:pPr>
            <a:r>
              <a:rPr lang="en-US" sz="1100" dirty="0"/>
              <a:t> </a:t>
            </a:r>
            <a:endParaRPr lang="en-US" sz="1100" i="1" dirty="0"/>
          </a:p>
          <a:p>
            <a:pPr eaLnBrk="1" hangingPunct="1">
              <a:lnSpc>
                <a:spcPct val="80000"/>
              </a:lnSpc>
              <a:defRPr/>
            </a:pPr>
            <a:r>
              <a:rPr lang="en-US" sz="1100" dirty="0"/>
              <a:t>Public Injunctions (Include? Exclude? Delegation)</a:t>
            </a:r>
          </a:p>
          <a:p>
            <a:pPr lvl="1">
              <a:defRPr/>
            </a:pPr>
            <a:r>
              <a:rPr lang="en-US" sz="1100" i="1" dirty="0"/>
              <a:t>Capriole v. Uber Technologies, Inc</a:t>
            </a:r>
            <a:r>
              <a:rPr lang="en-US" sz="1100" dirty="0"/>
              <a:t>., 7 F.4th 854 (9th Cir. 2021) (holding that injunctive relief seeking reclassification of plaintiff Uber drivers’ status from “independent contractors” to “employees” was not public injunctive relief)</a:t>
            </a:r>
          </a:p>
          <a:p>
            <a:pPr lvl="1">
              <a:defRPr/>
            </a:pPr>
            <a:r>
              <a:rPr lang="en-US" sz="1100" i="1" dirty="0"/>
              <a:t>DiCarlo v. MoneyLion, Inc</a:t>
            </a:r>
            <a:r>
              <a:rPr lang="en-US" sz="1100" dirty="0"/>
              <a:t>., 988 F.3d 1148, 1152-58 (9th Cir. 2021)</a:t>
            </a:r>
          </a:p>
          <a:p>
            <a:pPr lvl="1">
              <a:defRPr/>
            </a:pPr>
            <a:r>
              <a:rPr lang="en-US" sz="1100" i="1" dirty="0"/>
              <a:t>McGill v. Citibank, N.A</a:t>
            </a:r>
            <a:r>
              <a:rPr lang="en-US" sz="1100" dirty="0"/>
              <a:t>., 2 Cal. 5th 945, 216 Cal. Rptr. 3d 627, 393 P.3d 85 (2017) </a:t>
            </a:r>
          </a:p>
          <a:p>
            <a:pPr lvl="1">
              <a:defRPr/>
            </a:pPr>
            <a:r>
              <a:rPr lang="en-US" sz="1100" dirty="0"/>
              <a:t>CPRA amendment </a:t>
            </a:r>
          </a:p>
          <a:p>
            <a:pPr lvl="1">
              <a:defRPr/>
            </a:pPr>
            <a:endParaRPr lang="en-US" sz="1100" dirty="0"/>
          </a:p>
          <a:p>
            <a:pPr eaLnBrk="1" hangingPunct="1">
              <a:lnSpc>
                <a:spcPct val="80000"/>
              </a:lnSpc>
              <a:defRPr/>
            </a:pPr>
            <a:r>
              <a:rPr lang="en-US" sz="1100" dirty="0"/>
              <a:t>Strategies – mass vs. individual arbitration</a:t>
            </a:r>
          </a:p>
          <a:p>
            <a:pPr eaLnBrk="1" hangingPunct="1">
              <a:lnSpc>
                <a:spcPct val="80000"/>
              </a:lnSpc>
              <a:defRPr/>
            </a:pPr>
            <a:endParaRPr lang="en-US" sz="1100" dirty="0"/>
          </a:p>
          <a:p>
            <a:pPr eaLnBrk="1" hangingPunct="1">
              <a:lnSpc>
                <a:spcPct val="80000"/>
              </a:lnSpc>
              <a:defRPr/>
            </a:pPr>
            <a:r>
              <a:rPr lang="en-US" sz="1100" dirty="0"/>
              <a:t>Drafting Tips</a:t>
            </a:r>
          </a:p>
          <a:p>
            <a:pPr lvl="1">
              <a:lnSpc>
                <a:spcPct val="80000"/>
              </a:lnSpc>
              <a:defRPr/>
            </a:pPr>
            <a:r>
              <a:rPr lang="en-US" sz="1100" i="1" dirty="0"/>
              <a:t>Rent-A-Center, West, Inc. v. Jackson</a:t>
            </a:r>
            <a:r>
              <a:rPr lang="en-US" sz="1100" dirty="0"/>
              <a:t>, 561 U.S. 63 (2010)</a:t>
            </a:r>
          </a:p>
          <a:p>
            <a:pPr lvl="2">
              <a:lnSpc>
                <a:spcPct val="80000"/>
              </a:lnSpc>
              <a:defRPr/>
            </a:pPr>
            <a:r>
              <a:rPr lang="en-US" sz="1100" dirty="0"/>
              <a:t>Challenge to the enforceability of an agreement (arbitrable) vs. challenge to the agreement to arbitrate</a:t>
            </a:r>
          </a:p>
          <a:p>
            <a:pPr lvl="2">
              <a:defRPr/>
            </a:pPr>
            <a:r>
              <a:rPr lang="en-US" sz="1100" dirty="0"/>
              <a:t>Clause: arbitrator, not a court, must resolve disputes over interpretation, applicability, enforceability or formation, including any claim that the agreement or any part of it is void or voidable</a:t>
            </a:r>
            <a:endParaRPr lang="en-US" sz="1100" u="sng" dirty="0">
              <a:effectLst/>
            </a:endParaRPr>
          </a:p>
          <a:p>
            <a:pPr lvl="1">
              <a:lnSpc>
                <a:spcPct val="80000"/>
              </a:lnSpc>
              <a:defRPr/>
            </a:pPr>
            <a:r>
              <a:rPr lang="en-US" sz="1100" i="1" dirty="0">
                <a:effectLst/>
              </a:rPr>
              <a:t>Rahimi v. Nintendo of America, Inc</a:t>
            </a:r>
            <a:r>
              <a:rPr lang="en-US" sz="1100" dirty="0">
                <a:effectLst/>
              </a:rPr>
              <a:t>., 936 F. Supp. 2d 1141 (N.D. Cal. 2013)</a:t>
            </a:r>
          </a:p>
          <a:p>
            <a:pPr lvl="1">
              <a:lnSpc>
                <a:spcPct val="80000"/>
              </a:lnSpc>
              <a:defRPr/>
            </a:pPr>
            <a:r>
              <a:rPr lang="en-US" sz="1100" i="1" dirty="0"/>
              <a:t>Mondigo v. Epson America, Inc</a:t>
            </a:r>
            <a:r>
              <a:rPr lang="en-US" sz="1100" dirty="0"/>
              <a:t>., 2020 WL 8839981 (C.D. Cal. Oct. 13, 2020) </a:t>
            </a:r>
          </a:p>
          <a:p>
            <a:pPr lvl="1">
              <a:lnSpc>
                <a:spcPct val="80000"/>
              </a:lnSpc>
              <a:defRPr/>
            </a:pPr>
            <a:r>
              <a:rPr lang="en-US" sz="1100" i="1" dirty="0"/>
              <a:t>Henry Schein, Inc. v. Archer &amp; White Sales, Inc.</a:t>
            </a:r>
            <a:r>
              <a:rPr lang="en-US" sz="1100" dirty="0"/>
              <a:t>, 139 S. Ct. 524 (2019)</a:t>
            </a:r>
          </a:p>
          <a:p>
            <a:pPr lvl="1">
              <a:defRPr/>
            </a:pPr>
            <a:r>
              <a:rPr lang="en-US" sz="1100" i="1" dirty="0">
                <a:effectLst/>
              </a:rPr>
              <a:t>Lamps Plus, Inc. v. Varela</a:t>
            </a:r>
            <a:r>
              <a:rPr lang="en-US" sz="1100" dirty="0"/>
              <a:t>, 139 S. Ct. 1407 (2019) (holding that ambiguity in an arbitration agreement does not provide sufficient grounds for compelling classwide arbitration) </a:t>
            </a:r>
            <a:endParaRPr lang="en-US" sz="1100" u="sng" dirty="0">
              <a:effectLst/>
            </a:endParaRPr>
          </a:p>
          <a:p>
            <a:pPr lvl="1">
              <a:lnSpc>
                <a:spcPct val="80000"/>
              </a:lnSpc>
              <a:defRPr/>
            </a:pPr>
            <a:r>
              <a:rPr lang="en-US" sz="1100" dirty="0">
                <a:effectLst/>
              </a:rPr>
              <a:t>AAA – registration requirement </a:t>
            </a:r>
          </a:p>
          <a:p>
            <a:pPr lvl="1">
              <a:lnSpc>
                <a:spcPct val="80000"/>
              </a:lnSpc>
              <a:defRPr/>
            </a:pPr>
            <a:r>
              <a:rPr lang="en-US" sz="1100" dirty="0"/>
              <a:t>Address “mass arbitration” – JAMS vs AAA vs. </a:t>
            </a:r>
            <a:r>
              <a:rPr lang="en-US" sz="1100" dirty="0" err="1"/>
              <a:t>FedArb</a:t>
            </a:r>
            <a:r>
              <a:rPr lang="en-US" sz="1100" dirty="0"/>
              <a:t> vs. Others</a:t>
            </a:r>
          </a:p>
          <a:p>
            <a:pPr lvl="1">
              <a:lnSpc>
                <a:spcPct val="80000"/>
              </a:lnSpc>
              <a:defRPr/>
            </a:pPr>
            <a:r>
              <a:rPr lang="en-US" sz="1100" dirty="0"/>
              <a:t>Review and update frequently  </a:t>
            </a:r>
          </a:p>
          <a:p>
            <a:pPr lvl="1">
              <a:lnSpc>
                <a:spcPct val="80000"/>
              </a:lnSpc>
              <a:defRPr/>
            </a:pPr>
            <a:endParaRPr lang="en-US" sz="1100" dirty="0"/>
          </a:p>
        </p:txBody>
      </p:sp>
    </p:spTree>
    <p:extLst>
      <p:ext uri="{BB962C8B-B14F-4D97-AF65-F5344CB8AC3E}">
        <p14:creationId xmlns:p14="http://schemas.microsoft.com/office/powerpoint/2010/main" val="294573920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3660804" name="Rectangle 4"/>
          <p:cNvSpPr>
            <a:spLocks noGrp="1" noRot="1" noChangeArrowheads="1"/>
          </p:cNvSpPr>
          <p:nvPr>
            <p:ph type="ctrTitle"/>
          </p:nvPr>
        </p:nvSpPr>
        <p:spPr>
          <a:xfrm>
            <a:off x="685800" y="457200"/>
            <a:ext cx="7772400" cy="1752600"/>
          </a:xfrm>
        </p:spPr>
        <p:txBody>
          <a:bodyPr lIns="92075" tIns="46038" rIns="92075" bIns="46038">
            <a:noAutofit/>
          </a:bodyPr>
          <a:lstStyle/>
          <a:p>
            <a:pPr algn="l">
              <a:defRPr/>
            </a:pPr>
            <a:r>
              <a:rPr lang="en-US" sz="2800" dirty="0">
                <a:effectLst/>
              </a:rPr>
              <a:t>BALLON’S 2024 ANNUAL ACC BRIEFING:  INTERNET, AI and privacy law </a:t>
            </a:r>
            <a:br>
              <a:rPr lang="en-US" sz="2800" dirty="0">
                <a:effectLst/>
              </a:rPr>
            </a:br>
            <a:r>
              <a:rPr lang="en-US" sz="2800" dirty="0">
                <a:effectLst/>
              </a:rPr>
              <a:t>year in review</a:t>
            </a:r>
          </a:p>
        </p:txBody>
      </p:sp>
      <p:sp>
        <p:nvSpPr>
          <p:cNvPr id="2054" name="TextBox 7"/>
          <p:cNvSpPr txBox="1">
            <a:spLocks noChangeArrowheads="1"/>
          </p:cNvSpPr>
          <p:nvPr/>
        </p:nvSpPr>
        <p:spPr>
          <a:xfrm>
            <a:off x="1143000" y="4876800"/>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hlink"/>
              </a:buClr>
              <a:buFont typeface="Wingdings" pitchFamily="2" charset="2"/>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lr>
                <a:schemeClr val="hlink"/>
              </a:buClr>
              <a:buFont typeface="Wingdings" pitchFamily="2" charset="2"/>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lr>
                <a:schemeClr val="hlink"/>
              </a:buClr>
              <a:buFont typeface="Wingdings" pitchFamily="2" charset="2"/>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hlink"/>
              </a:buClr>
              <a:buFont typeface="Wingdings" pitchFamily="2" charset="2"/>
              <a:buChar char="§"/>
              <a:defRPr sz="2000">
                <a:solidFill>
                  <a:schemeClr val="tx1"/>
                </a:solidFill>
                <a:latin typeface="Arial" pitchFamily="34" charset="0"/>
              </a:defRPr>
            </a:lvl9pPr>
          </a:lstStyle>
          <a:p>
            <a:pPr>
              <a:spcBef>
                <a:spcPct val="0"/>
              </a:spcBef>
              <a:buClrTx/>
              <a:buFontTx/>
              <a:buNone/>
            </a:pPr>
            <a:endParaRPr lang="en-US" altLang="en-US" sz="1800" dirty="0"/>
          </a:p>
        </p:txBody>
      </p:sp>
      <p:sp>
        <p:nvSpPr>
          <p:cNvPr id="8" name="Rectangle 5"/>
          <p:cNvSpPr txBox="1">
            <a:spLocks noRot="1" noChangeArrowheads="1"/>
          </p:cNvSpPr>
          <p:nvPr/>
        </p:nvSpPr>
        <p:spPr>
          <a:xfrm>
            <a:off x="344424" y="5087112"/>
            <a:ext cx="2587752"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3" name="Rectangle 5"/>
          <p:cNvSpPr txBox="1">
            <a:spLocks noRot="1" noChangeArrowheads="1"/>
          </p:cNvSpPr>
          <p:nvPr/>
        </p:nvSpPr>
        <p:spPr>
          <a:xfrm>
            <a:off x="3275075" y="5087112"/>
            <a:ext cx="2590800" cy="1618488"/>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100" b="1" kern="0" dirty="0"/>
          </a:p>
        </p:txBody>
      </p:sp>
      <p:sp>
        <p:nvSpPr>
          <p:cNvPr id="14" name="Rectangle 5"/>
          <p:cNvSpPr txBox="1">
            <a:spLocks noRot="1" noChangeArrowheads="1"/>
          </p:cNvSpPr>
          <p:nvPr/>
        </p:nvSpPr>
        <p:spPr>
          <a:xfrm>
            <a:off x="4267200" y="5029200"/>
            <a:ext cx="4953000"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r>
              <a:rPr lang="en-US" sz="1600" b="1" kern="0" dirty="0"/>
              <a:t>Ian Ballon, JD, LLM, CIPP/US</a:t>
            </a:r>
          </a:p>
          <a:p>
            <a:pPr marL="342900" indent="-342900" eaLnBrk="1" hangingPunct="1">
              <a:lnSpc>
                <a:spcPct val="80000"/>
              </a:lnSpc>
              <a:defRPr/>
            </a:pPr>
            <a:r>
              <a:rPr lang="en-US" sz="1600" b="1" kern="0" dirty="0"/>
              <a:t>Co-Chair, Global IP &amp; Technology Practice Group</a:t>
            </a:r>
          </a:p>
          <a:p>
            <a:pPr marL="342900" indent="-342900" eaLnBrk="1" hangingPunct="1">
              <a:lnSpc>
                <a:spcPct val="80000"/>
              </a:lnSpc>
              <a:defRPr/>
            </a:pPr>
            <a:r>
              <a:rPr lang="en-US" sz="1600" b="1" kern="0" dirty="0"/>
              <a:t>Greenberg Traurig LLP</a:t>
            </a:r>
            <a:endParaRPr lang="en-US" sz="1600" kern="0" dirty="0"/>
          </a:p>
          <a:p>
            <a:pPr marL="342900" indent="-342900" eaLnBrk="1" hangingPunct="1">
              <a:lnSpc>
                <a:spcPct val="80000"/>
              </a:lnSpc>
              <a:defRPr/>
            </a:pPr>
            <a:r>
              <a:rPr lang="en-US" sz="1400" kern="0" dirty="0"/>
              <a:t>(650) 289-7881       (310) 586-6575        (202) 331-3138</a:t>
            </a:r>
          </a:p>
          <a:p>
            <a:pPr marL="342900" indent="-342900" eaLnBrk="1" hangingPunct="1">
              <a:lnSpc>
                <a:spcPct val="80000"/>
              </a:lnSpc>
              <a:defRPr/>
            </a:pPr>
            <a:r>
              <a:rPr lang="en-US" sz="1400" kern="0" dirty="0"/>
              <a:t>Ballon@GTLaw.com</a:t>
            </a:r>
          </a:p>
          <a:p>
            <a:pPr marL="342900" indent="-342900" eaLnBrk="1" hangingPunct="1">
              <a:lnSpc>
                <a:spcPct val="80000"/>
              </a:lnSpc>
              <a:defRPr/>
            </a:pPr>
            <a:r>
              <a:rPr lang="en-US" sz="1400" kern="0" dirty="0"/>
              <a:t>Facebook, Threads, LinkedIn, </a:t>
            </a:r>
            <a:r>
              <a:rPr lang="en-US" sz="1400" kern="0" dirty="0" err="1"/>
              <a:t>Bluesky</a:t>
            </a:r>
            <a:r>
              <a:rPr lang="en-US" sz="1400" kern="0" dirty="0"/>
              <a:t>: Ian Ballon</a:t>
            </a:r>
          </a:p>
          <a:p>
            <a:pPr marL="342900" indent="-342900" eaLnBrk="1" hangingPunct="1">
              <a:lnSpc>
                <a:spcPct val="80000"/>
              </a:lnSpc>
              <a:defRPr/>
            </a:pPr>
            <a:r>
              <a:rPr lang="en-US" sz="1400" u="sng" kern="0" dirty="0"/>
              <a:t>www.IanBallon.net</a:t>
            </a:r>
          </a:p>
        </p:txBody>
      </p:sp>
      <p:sp>
        <p:nvSpPr>
          <p:cNvPr id="15" name="Rectangle 5">
            <a:extLst>
              <a:ext uri="{FF2B5EF4-FFF2-40B4-BE49-F238E27FC236}">
                <a16:creationId xmlns:a16="http://schemas.microsoft.com/office/drawing/2014/main" id="{DF5AC110-CF05-429F-94DF-CB0A9CB4E2F7}"/>
              </a:ext>
            </a:extLst>
          </p:cNvPr>
          <p:cNvSpPr txBox="1">
            <a:spLocks noRot="1" noChangeArrowheads="1"/>
          </p:cNvSpPr>
          <p:nvPr/>
        </p:nvSpPr>
        <p:spPr>
          <a:xfrm>
            <a:off x="347566" y="5000233"/>
            <a:ext cx="3310034" cy="1828800"/>
          </a:xfrm>
          <a:prstGeom prst="rect">
            <a:avLst/>
          </a:prstGeom>
          <a:noFill/>
          <a:ln w="9525">
            <a:noFill/>
            <a:miter lim="800000"/>
          </a:ln>
          <a:effectLst/>
        </p:spPr>
        <p:txBody>
          <a:bodyPr vert="horz" wrap="square" lIns="92075" tIns="46038" rIns="92075" bIns="46038" numCol="1" anchor="t" anchorCtr="0" compatLnSpc="1">
            <a:prstTxWarp prst="textNoShape">
              <a:avLst/>
            </a:prstTxWarp>
          </a:bodyPr>
          <a:lstStyle>
            <a:lvl1pPr marL="0" indent="0" algn="ctr" rtl="0" eaLnBrk="0" fontAlgn="base" hangingPunct="0">
              <a:spcBef>
                <a:spcPct val="20000"/>
              </a:spcBef>
              <a:spcAft>
                <a:spcPct val="0"/>
              </a:spcAft>
              <a:buClr>
                <a:schemeClr val="hlink"/>
              </a:buClr>
              <a:buFont typeface="Wingdings" pitchFamily="2" charset="2"/>
              <a:buNone/>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a:lstStyle>
          <a:p>
            <a:pPr marL="342900" indent="-342900" eaLnBrk="1" hangingPunct="1">
              <a:lnSpc>
                <a:spcPct val="80000"/>
              </a:lnSpc>
              <a:defRPr/>
            </a:pPr>
            <a:endParaRPr lang="en-US" sz="1400" kern="0" dirty="0"/>
          </a:p>
        </p:txBody>
      </p:sp>
      <p:pic>
        <p:nvPicPr>
          <p:cNvPr id="2" name="Picture 1">
            <a:extLst>
              <a:ext uri="{FF2B5EF4-FFF2-40B4-BE49-F238E27FC236}">
                <a16:creationId xmlns:a16="http://schemas.microsoft.com/office/drawing/2014/main" id="{F13434D8-D074-62BE-E346-B4EE557C94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5875" y="2458844"/>
            <a:ext cx="1577242" cy="2417956"/>
          </a:xfrm>
          <a:prstGeom prst="rect">
            <a:avLst/>
          </a:prstGeom>
        </p:spPr>
      </p:pic>
    </p:spTree>
    <p:extLst>
      <p:ext uri="{BB962C8B-B14F-4D97-AF65-F5344CB8AC3E}">
        <p14:creationId xmlns:p14="http://schemas.microsoft.com/office/powerpoint/2010/main" val="25701233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85800" y="1524000"/>
            <a:ext cx="7772400" cy="3276600"/>
          </a:xfrm>
          <a:ln>
            <a:solidFill>
              <a:schemeClr val="tx1"/>
            </a:solidFill>
          </a:ln>
        </p:spPr>
        <p:txBody>
          <a:bodyPr lIns="92075" tIns="46038" rIns="92075" bIns="46038">
            <a:noAutofit/>
          </a:bodyPr>
          <a:lstStyle/>
          <a:p>
            <a:pPr eaLnBrk="1" hangingPunct="1">
              <a:defRPr/>
            </a:pPr>
            <a:r>
              <a:rPr lang="en-US" sz="6000" dirty="0"/>
              <a:t>Linking and framing revisited</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106422767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a:xfrm>
            <a:off x="0" y="-76200"/>
            <a:ext cx="9144000" cy="533400"/>
          </a:xfrm>
        </p:spPr>
        <p:txBody>
          <a:bodyPr>
            <a:normAutofit/>
          </a:bodyPr>
          <a:lstStyle/>
          <a:p>
            <a:r>
              <a:rPr lang="en-US" altLang="en-US" sz="2800" dirty="0"/>
              <a:t>Links, Frames, and In-line and Embedded Links</a:t>
            </a:r>
            <a:endParaRPr lang="en-US" altLang="en-US" dirty="0"/>
          </a:p>
        </p:txBody>
      </p:sp>
      <p:sp>
        <p:nvSpPr>
          <p:cNvPr id="32771" name="Rectangle 3"/>
          <p:cNvSpPr>
            <a:spLocks noGrp="1" noRot="1" noChangeArrowheads="1"/>
          </p:cNvSpPr>
          <p:nvPr>
            <p:ph idx="1"/>
          </p:nvPr>
        </p:nvSpPr>
        <p:spPr>
          <a:xfrm>
            <a:off x="-152400" y="304800"/>
            <a:ext cx="9296400" cy="6553200"/>
          </a:xfrm>
        </p:spPr>
        <p:txBody>
          <a:bodyPr>
            <a:noAutofit/>
          </a:bodyPr>
          <a:lstStyle/>
          <a:p>
            <a:r>
              <a:rPr lang="en-US" sz="1050" i="1" dirty="0"/>
              <a:t>Perfect 10, Inc. v. Amazon.com, Inc</a:t>
            </a:r>
            <a:r>
              <a:rPr lang="en-US" sz="1050" dirty="0"/>
              <a:t>., 508 F.3d 1146 (9th Cir. 2007) (reproduction, distribution and public display of photos)</a:t>
            </a:r>
          </a:p>
          <a:p>
            <a:pPr lvl="1"/>
            <a:r>
              <a:rPr lang="en-US" sz="900" dirty="0"/>
              <a:t>The </a:t>
            </a:r>
            <a:r>
              <a:rPr lang="en-US" sz="900" i="1" dirty="0"/>
              <a:t>server test: </a:t>
            </a:r>
            <a:r>
              <a:rPr lang="en-US" sz="900" dirty="0"/>
              <a:t>merely creating a link to another website does not create a </a:t>
            </a:r>
            <a:r>
              <a:rPr lang="en-US" sz="900" i="1" dirty="0"/>
              <a:t>copy </a:t>
            </a:r>
            <a:r>
              <a:rPr lang="en-US" sz="900" dirty="0"/>
              <a:t>within the meaning of </a:t>
            </a:r>
            <a:r>
              <a:rPr lang="en-US" sz="900" i="1" dirty="0"/>
              <a:t>MAI v. Peak </a:t>
            </a:r>
            <a:r>
              <a:rPr lang="en-US" sz="900" dirty="0"/>
              <a:t>and cannot result in direct liability for copyright infringement (although it plausibly could lead to secondary infringement based on the direct infringement of a user, if any)</a:t>
            </a:r>
          </a:p>
          <a:p>
            <a:r>
              <a:rPr lang="en-US" sz="1000" i="1" dirty="0"/>
              <a:t>Flava Works, Inc. v. Gunter</a:t>
            </a:r>
            <a:r>
              <a:rPr lang="en-US" sz="1000" dirty="0"/>
              <a:t>, 689 F.3d 754 (7th Cir. 2012)</a:t>
            </a:r>
          </a:p>
          <a:p>
            <a:pPr lvl="1"/>
            <a:r>
              <a:rPr lang="en-US" sz="900" dirty="0"/>
              <a:t>Granting summary judgment for the defendant where its video bookmarking service, which created in-line links to videos on third party websites via frames, could not support a claim for contributory infringement because merely creating links is not a material contribution (and stating in dicta that direct liability could not be imposed because creating an in-line link to videos via frames from the defendant's website did not amount to a public performance)</a:t>
            </a:r>
          </a:p>
          <a:p>
            <a:r>
              <a:rPr lang="en-US" sz="1000" i="1" dirty="0"/>
              <a:t>Live Nation Motor Sports, Inc. v. Davis</a:t>
            </a:r>
            <a:r>
              <a:rPr lang="en-US" sz="1000" dirty="0"/>
              <a:t>, 81 U.S.P.Q.2d 1826, 2007 WL 79311 (N.D. Tex. Jan. 9, 2007) </a:t>
            </a:r>
            <a:r>
              <a:rPr lang="en-US" sz="900" dirty="0"/>
              <a:t>(holding that a link to a stream of a live webcast of motor races that were shown in real time constituted a public performance or display because those terms encompass "each step in the process by which a protected work wends its way to the audience").  Definition of </a:t>
            </a:r>
            <a:r>
              <a:rPr lang="en-US" sz="900" i="1" dirty="0"/>
              <a:t>fixation </a:t>
            </a:r>
            <a:r>
              <a:rPr lang="en-US" sz="900" dirty="0"/>
              <a:t>is broader for public performances than for other copyright rights</a:t>
            </a:r>
            <a:endParaRPr lang="en-US" sz="600" dirty="0"/>
          </a:p>
          <a:p>
            <a:r>
              <a:rPr lang="en-US" altLang="en-US" sz="1000" dirty="0"/>
              <a:t>More recently, some district courts have held that a </a:t>
            </a:r>
            <a:r>
              <a:rPr lang="en-US" altLang="en-US" sz="1000" i="1" dirty="0"/>
              <a:t>prima facie </a:t>
            </a:r>
            <a:r>
              <a:rPr lang="en-US" altLang="en-US" sz="1000" dirty="0"/>
              <a:t>case for direct infringement may be made (subject to potentially applicable defenses) where in-line or embedded links create public displays of photographs</a:t>
            </a:r>
          </a:p>
          <a:p>
            <a:pPr lvl="1"/>
            <a:r>
              <a:rPr lang="en-US" sz="1000" i="1" dirty="0"/>
              <a:t>Goldman v. Breitbart News Network, LLC, </a:t>
            </a:r>
            <a:r>
              <a:rPr lang="en-US" sz="1000" dirty="0"/>
              <a:t>302 F. Supp. 3d 585 (S.D.N.Y. 2018) (holding that that an image displayed via embedded links in various publications, from the Twitter feed where it had been posted, constituted a public display under the Copyright Act; granting partial summary judgment to the plaintiff)</a:t>
            </a:r>
          </a:p>
          <a:p>
            <a:pPr lvl="1"/>
            <a:r>
              <a:rPr lang="en-US" sz="1000" i="1" dirty="0"/>
              <a:t>The Leader’s Institute, LLC v. Jackson, </a:t>
            </a:r>
            <a:r>
              <a:rPr lang="en-US" sz="1000" dirty="0"/>
              <a:t>Civil Action No. 3:14-CV-3572-B, 2017 WL 5629514, at *10 (N.D. Tex. Nov. 22, 2017) (denying plaintiff’s motion for summary judgment on defendant’s counterclaim for copyright infringement, holding that plaintiff publicly displayed copyrighted content from defendant’s website by framing it on its own website; distinguishing framing from ordinary linking)</a:t>
            </a:r>
          </a:p>
          <a:p>
            <a:pPr lvl="1"/>
            <a:r>
              <a:rPr lang="en-US" sz="1000" i="1" dirty="0"/>
              <a:t>Sinclair v. Ziff Davis, LLC</a:t>
            </a:r>
            <a:r>
              <a:rPr lang="en-US" sz="1000" dirty="0"/>
              <a:t>, 2020 WL 3450136 (S.D.N.Y. June 24, 2020) (denying MTD on reconsideration; by agreeing to Instagram's Terms of Use, plaintiff authorized Instagram to grant API users, such as Mashable, a sublicense to embed her public Instagram content, but the complaint failed to establish that Instagram exercised that right)</a:t>
            </a:r>
          </a:p>
          <a:p>
            <a:pPr lvl="1"/>
            <a:r>
              <a:rPr lang="en-US" sz="1050" i="1" dirty="0" err="1"/>
              <a:t>McGucken</a:t>
            </a:r>
            <a:r>
              <a:rPr lang="en-US" sz="1050" i="1" dirty="0"/>
              <a:t> v. Newsweek LLC</a:t>
            </a:r>
            <a:r>
              <a:rPr lang="en-US" sz="1050" dirty="0"/>
              <a:t>, 464 F. Supp. 3d 594 (S.D.N.Y. 2020), </a:t>
            </a:r>
            <a:r>
              <a:rPr lang="en-US" sz="1050" i="1" dirty="0"/>
              <a:t>reconsideration denied</a:t>
            </a:r>
            <a:r>
              <a:rPr lang="en-US" sz="1050" dirty="0"/>
              <a:t>, No. 19 Civ. 9617 (KPF), 2020 WL 6135733 (S.D.N.Y. Oct. 19, 2020) </a:t>
            </a:r>
          </a:p>
          <a:p>
            <a:pPr lvl="2"/>
            <a:r>
              <a:rPr lang="en-US" sz="1000" i="1" dirty="0" err="1"/>
              <a:t>McGucken</a:t>
            </a:r>
            <a:r>
              <a:rPr lang="en-US" sz="1000" i="1" dirty="0"/>
              <a:t> v. Pub Ocean Ltd.</a:t>
            </a:r>
            <a:r>
              <a:rPr lang="en-US" sz="1000" dirty="0"/>
              <a:t>, 42 F.4th 1149 (9th Cir. 2022)</a:t>
            </a:r>
            <a:endParaRPr lang="en-US" sz="900" dirty="0"/>
          </a:p>
          <a:p>
            <a:pPr lvl="1"/>
            <a:r>
              <a:rPr lang="en-US" sz="1100" i="1" dirty="0"/>
              <a:t>Nicklen v. Sinclair Broadcast Group, Inc</a:t>
            </a:r>
            <a:r>
              <a:rPr lang="en-US" sz="1100" dirty="0"/>
              <a:t>., 551 F. Supp. 3d 188 (S.D.N.Y. 2021)</a:t>
            </a:r>
            <a:endParaRPr lang="en-US" sz="1100" u="sng" dirty="0"/>
          </a:p>
          <a:p>
            <a:pPr lvl="1"/>
            <a:r>
              <a:rPr lang="en-US" altLang="en-US" sz="1100" i="1" dirty="0"/>
              <a:t>Free Speech Systems, LLC v. Menzel</a:t>
            </a:r>
            <a:r>
              <a:rPr lang="en-US" altLang="en-US" sz="1100" dirty="0"/>
              <a:t>, 390 F. Supp. 3d 1162, 1172 (N.D. Cal. 2019) (reading </a:t>
            </a:r>
            <a:r>
              <a:rPr lang="en-US" altLang="en-US" sz="1100" i="1" dirty="0"/>
              <a:t>Perfect 10</a:t>
            </a:r>
            <a:r>
              <a:rPr lang="en-US" altLang="en-US" sz="1100" dirty="0"/>
              <a:t> as limited to search engines) (Orrick)</a:t>
            </a:r>
          </a:p>
          <a:p>
            <a:pPr lvl="2"/>
            <a:r>
              <a:rPr lang="en-US" altLang="en-US" sz="1000" i="1" dirty="0"/>
              <a:t>Hunley v. Instagram, LLC</a:t>
            </a:r>
            <a:r>
              <a:rPr lang="en-US" altLang="en-US" sz="1000" dirty="0"/>
              <a:t>, Case No. 21-cv-03778-CRB, 2021 WL 4243385 (N.D. Cal. Sept. 17, 2021)  (dismissing complaint) (Breyer) </a:t>
            </a:r>
          </a:p>
          <a:p>
            <a:pPr lvl="2"/>
            <a:r>
              <a:rPr lang="en-US" altLang="en-US" sz="1000" i="1" dirty="0" err="1"/>
              <a:t>Hunley</a:t>
            </a:r>
            <a:r>
              <a:rPr lang="en-US" altLang="en-US" sz="1000" i="1" dirty="0"/>
              <a:t> v. Instagram, LLC</a:t>
            </a:r>
            <a:r>
              <a:rPr lang="en-US" altLang="en-US" sz="1000" dirty="0"/>
              <a:t>, Case No. 21-cv-03778-CRB, 2022 WL 298570 (N.D. Cal. Feb. 1, 2022)  (amended complaint) (appeal pending)</a:t>
            </a:r>
            <a:endParaRPr lang="en-US" altLang="en-US" sz="1000" i="1" dirty="0"/>
          </a:p>
          <a:p>
            <a:pPr lvl="2"/>
            <a:r>
              <a:rPr lang="en-US" altLang="en-US" sz="1000" i="1" dirty="0"/>
              <a:t>Bell v. Wilmott Storage Services, LLC</a:t>
            </a:r>
            <a:r>
              <a:rPr lang="en-US" altLang="en-US" sz="1000" dirty="0"/>
              <a:t>, 12 F.4th 1065 (9th Cir. 2021) (applying the server test to a public display of a photograph where the image wasn’t indexed)</a:t>
            </a:r>
          </a:p>
          <a:p>
            <a:r>
              <a:rPr lang="en-US" altLang="en-US" sz="1000" dirty="0"/>
              <a:t>Defenses – DMCA, fair use, implied license, </a:t>
            </a:r>
            <a:r>
              <a:rPr lang="en-US" altLang="en-US" sz="1000" i="1" dirty="0"/>
              <a:t>de minimis </a:t>
            </a:r>
            <a:r>
              <a:rPr lang="en-US" altLang="en-US" sz="1000" dirty="0"/>
              <a:t>infringement, </a:t>
            </a:r>
            <a:r>
              <a:rPr lang="en-US" altLang="en-US" sz="1000" i="1" dirty="0"/>
              <a:t>Sony </a:t>
            </a:r>
            <a:r>
              <a:rPr lang="en-US" altLang="en-US" sz="1000" dirty="0"/>
              <a:t>safe harbor</a:t>
            </a:r>
          </a:p>
          <a:p>
            <a:pPr lvl="1"/>
            <a:r>
              <a:rPr lang="en-US" altLang="en-US" sz="900" i="1" dirty="0"/>
              <a:t>Boesen v. United Sports Publications, Ltd</a:t>
            </a:r>
            <a:r>
              <a:rPr lang="en-US" altLang="en-US" sz="900" dirty="0"/>
              <a:t>., 20-CV-1552 (ARR) (SIL), 2020 WL 6393010 (E.D.N.Y. Nov. 2, 2020) (dismissing a photographer’s claim against a sports news publisher, which had included an embedded link to an Instagram post by professional tennis player Caroline Wozniacki, announcing her retirements (which included a low-resolution, cropped version of a photograph taken by the plaintiff), in an article it published about Wozniacki’s career, which also quoted the text of the Instagram post)</a:t>
            </a:r>
          </a:p>
          <a:p>
            <a:pPr lvl="1"/>
            <a:r>
              <a:rPr lang="en-US" altLang="en-US" sz="900" i="1" dirty="0"/>
              <a:t>Walsh v. Townsquare Media, Inc</a:t>
            </a:r>
            <a:r>
              <a:rPr lang="en-US" altLang="en-US" sz="900" dirty="0"/>
              <a:t>., 464 F. Supp. 3d 570 (S.D.N.Y. 2020) (dismissing, as fair use, a Paparazzi photographer’s copyright infringement claim, brought against the publisher of XXL magazine, which had embedded a link to an Instagram post by hip hop artist Cardi B, which included a photograph taken by plaintiff of Cardi B at a Tom Ford fashion show, in an article entitled Cardi B Partners with Tom Ford for New Lipstick Shade, which was focused on the event and referenced the Cardi B Instagram post which featured the photograph). </a:t>
            </a:r>
          </a:p>
          <a:p>
            <a:pPr lvl="2"/>
            <a:r>
              <a:rPr lang="en-US" altLang="en-US" sz="800" i="1" dirty="0"/>
              <a:t>Walsh v. </a:t>
            </a:r>
            <a:r>
              <a:rPr lang="en-US" altLang="en-US" sz="800" i="1" dirty="0" err="1"/>
              <a:t>Townsquare</a:t>
            </a:r>
            <a:r>
              <a:rPr lang="en-US" altLang="en-US" sz="800" i="1" dirty="0"/>
              <a:t> Media, Inc</a:t>
            </a:r>
            <a:r>
              <a:rPr lang="en-US" altLang="en-US" sz="800" dirty="0"/>
              <a:t>., 19-CV-4958 (VSB), 2022 WL 1302216 (S.D.N.Y. May 2, 2022) (awarding attorneys’ fees)</a:t>
            </a:r>
            <a:endParaRPr lang="en-US" altLang="en-US" sz="700" dirty="0"/>
          </a:p>
        </p:txBody>
      </p:sp>
    </p:spTree>
    <p:extLst>
      <p:ext uri="{BB962C8B-B14F-4D97-AF65-F5344CB8AC3E}">
        <p14:creationId xmlns:p14="http://schemas.microsoft.com/office/powerpoint/2010/main" val="353444993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12937" y="0"/>
            <a:ext cx="3518126" cy="6858000"/>
          </a:xfrm>
          <a:prstGeom prst="rect">
            <a:avLst/>
          </a:prstGeom>
        </p:spPr>
      </p:pic>
    </p:spTree>
    <p:extLst>
      <p:ext uri="{BB962C8B-B14F-4D97-AF65-F5344CB8AC3E}">
        <p14:creationId xmlns:p14="http://schemas.microsoft.com/office/powerpoint/2010/main" val="167997690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a:xfrm>
            <a:off x="6858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23555" name="Rectangle 3"/>
          <p:cNvSpPr>
            <a:spLocks noChangeArrowheads="1"/>
          </p:cNvSpPr>
          <p:nvPr/>
        </p:nvSpPr>
        <p:spPr>
          <a:xfrm>
            <a:off x="31242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hangingPunct="0"/>
            <a:endParaRPr lang="en-US" altLang="en-US" dirty="0"/>
          </a:p>
        </p:txBody>
      </p:sp>
      <p:sp>
        <p:nvSpPr>
          <p:cNvPr id="5028868" name="Rectangle 4"/>
          <p:cNvSpPr>
            <a:spLocks noGrp="1" noRot="1" noChangeArrowheads="1"/>
          </p:cNvSpPr>
          <p:nvPr>
            <p:ph type="ctrTitle"/>
          </p:nvPr>
        </p:nvSpPr>
        <p:spPr>
          <a:xfrm>
            <a:off x="654205" y="2209800"/>
            <a:ext cx="7772400" cy="1981200"/>
          </a:xfrm>
          <a:ln>
            <a:solidFill>
              <a:schemeClr val="tx1"/>
            </a:solidFill>
          </a:ln>
        </p:spPr>
        <p:txBody>
          <a:bodyPr lIns="92075" tIns="46038" rIns="92075" bIns="46038">
            <a:noAutofit/>
          </a:bodyPr>
          <a:lstStyle/>
          <a:p>
            <a:pPr eaLnBrk="1" hangingPunct="1">
              <a:defRPr/>
            </a:pPr>
            <a:r>
              <a:rPr lang="en-US" sz="6000" dirty="0"/>
              <a:t>Use of #hashtags</a:t>
            </a:r>
          </a:p>
        </p:txBody>
      </p:sp>
      <p:sp>
        <p:nvSpPr>
          <p:cNvPr id="23557" name="Text Box 5"/>
          <p:cNvSpPr txBox="1">
            <a:spLocks noChangeArrowheads="1"/>
          </p:cNvSpPr>
          <p:nvPr/>
        </p:nvSpPr>
        <p:spPr>
          <a:xfrm>
            <a:off x="457200" y="6324600"/>
            <a:ext cx="8229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spcBef>
                <a:spcPct val="50000"/>
              </a:spcBef>
            </a:pPr>
            <a:endParaRPr lang="en-US" altLang="en-US" sz="1600" b="1" dirty="0">
              <a:solidFill>
                <a:schemeClr val="bg2"/>
              </a:solidFill>
              <a:latin typeface="HelveticaNeue LT 55 Roman"/>
            </a:endParaRPr>
          </a:p>
        </p:txBody>
      </p:sp>
    </p:spTree>
    <p:extLst>
      <p:ext uri="{BB962C8B-B14F-4D97-AF65-F5344CB8AC3E}">
        <p14:creationId xmlns:p14="http://schemas.microsoft.com/office/powerpoint/2010/main" val="39957468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4866" name="Rectangle 2"/>
          <p:cNvSpPr>
            <a:spLocks noGrp="1" noRot="1" noChangeArrowheads="1"/>
          </p:cNvSpPr>
          <p:nvPr>
            <p:ph type="title"/>
          </p:nvPr>
        </p:nvSpPr>
        <p:spPr>
          <a:xfrm>
            <a:off x="62706" y="0"/>
            <a:ext cx="8994775" cy="457200"/>
          </a:xfrm>
        </p:spPr>
        <p:txBody>
          <a:bodyPr>
            <a:normAutofit fontScale="90000"/>
          </a:bodyPr>
          <a:lstStyle/>
          <a:p>
            <a:pPr>
              <a:defRPr/>
            </a:pPr>
            <a:r>
              <a:rPr lang="en-US" sz="4000" dirty="0"/>
              <a:t>The Use of #Hashtags</a:t>
            </a:r>
          </a:p>
        </p:txBody>
      </p:sp>
      <p:sp>
        <p:nvSpPr>
          <p:cNvPr id="4644867" name="Rectangle 3"/>
          <p:cNvSpPr>
            <a:spLocks noGrp="1" noRot="1" noChangeArrowheads="1"/>
          </p:cNvSpPr>
          <p:nvPr>
            <p:ph type="body" idx="1"/>
          </p:nvPr>
        </p:nvSpPr>
        <p:spPr>
          <a:xfrm>
            <a:off x="62706" y="228600"/>
            <a:ext cx="8994775" cy="6705600"/>
          </a:xfrm>
        </p:spPr>
        <p:txBody>
          <a:bodyPr>
            <a:noAutofit/>
          </a:bodyPr>
          <a:lstStyle/>
          <a:p>
            <a:pPr>
              <a:lnSpc>
                <a:spcPct val="80000"/>
              </a:lnSpc>
              <a:defRPr/>
            </a:pPr>
            <a:endParaRPr lang="en-US" sz="1400" dirty="0"/>
          </a:p>
          <a:p>
            <a:pPr>
              <a:lnSpc>
                <a:spcPct val="80000"/>
              </a:lnSpc>
              <a:defRPr/>
            </a:pPr>
            <a:r>
              <a:rPr lang="en-US" sz="1600" i="1" dirty="0"/>
              <a:t>Khaled v. Bordenave</a:t>
            </a:r>
            <a:r>
              <a:rPr lang="en-US" sz="1600" dirty="0"/>
              <a:t>, 18 Civ. 5187 (PAE), 2019 WL 1894321, at *6 (S.D.N.Y.  Apr. 29, 2019) (allowing DJ Khaled and ATK Entertainment to amend their complaint to add allegations concerning uses by defendants of plaintiffs’ WE THE BEST mark, including #WETHEBEST and #WETHEBESTBRANDS, as hashtags to advertise products in social media; rejecting the argument that use of a mark in hashtags could not amount to trademark infringement)</a:t>
            </a:r>
          </a:p>
          <a:p>
            <a:pPr>
              <a:lnSpc>
                <a:spcPct val="80000"/>
              </a:lnSpc>
              <a:defRPr/>
            </a:pPr>
            <a:endParaRPr lang="en-US" sz="1600" i="1" dirty="0"/>
          </a:p>
          <a:p>
            <a:pPr>
              <a:lnSpc>
                <a:spcPct val="80000"/>
              </a:lnSpc>
              <a:defRPr/>
            </a:pPr>
            <a:r>
              <a:rPr lang="en-US" sz="1600" i="1" dirty="0"/>
              <a:t>Chanel, Inc. v. WGACA, LLC</a:t>
            </a:r>
            <a:r>
              <a:rPr lang="en-US" sz="1600" dirty="0"/>
              <a:t>, 18 Civ. 2253 (LLS), 2018 WL 4440507, at *2-3 (S.D.N.Y. Sept. 14, 2018) (denying motion to dismiss and rejecting nominative fair use defense, holding that the owner of the CHANEL trademark plausibly alleged that WGACA’s use of the hashtag #WGACACHANEL infringed Chanel’s trademarks (and supported a claim for false advertising) by alleging that WGACA conjoined its acronym with the Chanel trademark to create the impression that WGACA was affiliated with Chanel or was an authorized Chanel retailer, where WGACA’s social media pages included quotations of Coco Chanel, photographs of Chanel-branded products, and photographs of models and public-opinion influencers wearing or carrying Chanel handbags, including previous Chanel ads)</a:t>
            </a:r>
          </a:p>
          <a:p>
            <a:pPr>
              <a:lnSpc>
                <a:spcPct val="80000"/>
              </a:lnSpc>
              <a:defRPr/>
            </a:pPr>
            <a:endParaRPr lang="en-US" sz="1600" i="1" dirty="0"/>
          </a:p>
          <a:p>
            <a:pPr>
              <a:lnSpc>
                <a:spcPct val="80000"/>
              </a:lnSpc>
              <a:defRPr/>
            </a:pPr>
            <a:r>
              <a:rPr lang="en-US" sz="1600" i="1" dirty="0"/>
              <a:t>Juul Labs, Inc. v. 4X PODS</a:t>
            </a:r>
            <a:r>
              <a:rPr lang="en-US" sz="1600" dirty="0"/>
              <a:t>, Civil Action No. 18-15444 (KM) (MAH), 2020 WL 2029327 (D.N.J. Apr. 28, 2020) (denying defendant’s motion to dismiss, holding that plaintiff plausibly stated a claim and that hashtags are not </a:t>
            </a:r>
            <a:r>
              <a:rPr lang="en-US" sz="1600" i="1" dirty="0"/>
              <a:t>per se</a:t>
            </a:r>
            <a:r>
              <a:rPr lang="en-US" sz="1600" dirty="0"/>
              <a:t> always fair use)</a:t>
            </a:r>
            <a:endParaRPr lang="en-US" sz="1600" i="1" dirty="0"/>
          </a:p>
          <a:p>
            <a:pPr lvl="1">
              <a:lnSpc>
                <a:spcPct val="80000"/>
              </a:lnSpc>
              <a:defRPr/>
            </a:pPr>
            <a:r>
              <a:rPr lang="en-US" sz="1400" i="1" dirty="0"/>
              <a:t>Juul Labs, Inc. v. 4X PODS, </a:t>
            </a:r>
            <a:r>
              <a:rPr lang="en-US" sz="1400" dirty="0"/>
              <a:t>509 F. Supp. 3d 52, 63 (D.N.J. 2020) (finding the defendant unlikely to prevail on its nominative fair use defense, in connection with entering a TRO in favor of the plaintiff; “[o]ne post with Juul hashtags among many unoffending posts could be written off, but that is not the case here. Given how many Juul-related hashtags were used and in how many posts, Eonsmoke stretched its usage of the Juul wordmark beyond nominative fair use.”)</a:t>
            </a:r>
          </a:p>
          <a:p>
            <a:pPr>
              <a:lnSpc>
                <a:spcPct val="80000"/>
              </a:lnSpc>
              <a:defRPr/>
            </a:pPr>
            <a:endParaRPr lang="en-US" sz="1600" i="1" dirty="0"/>
          </a:p>
          <a:p>
            <a:pPr>
              <a:lnSpc>
                <a:spcPct val="80000"/>
              </a:lnSpc>
              <a:defRPr/>
            </a:pPr>
            <a:r>
              <a:rPr lang="en-US" sz="1600" i="1" dirty="0"/>
              <a:t>Pasadena Tournament of Roses Association v. City of Pasadena</a:t>
            </a:r>
            <a:r>
              <a:rPr lang="en-US" sz="1600" dirty="0"/>
              <a:t>, Case No. 2:21-CV-01051-AB-JEMx, 2021 WL 3553499, at *5-6 (C.D. Cal. July 12, 2021) (dismissing claims of trademark infringement, unfair competition, false association, false endorsement, and false designation of origin under the Lanham Act and California unfair competition, holding that defendant’s use of ROSE BOWL on the Instagram account of the City of Pasadena, where the Rose Bowl typically is played, including as a hashtag, was a nominative fair use)</a:t>
            </a:r>
          </a:p>
          <a:p>
            <a:pPr>
              <a:lnSpc>
                <a:spcPct val="80000"/>
              </a:lnSpc>
              <a:defRPr/>
            </a:pPr>
            <a:endParaRPr lang="en-US" sz="1400" dirty="0"/>
          </a:p>
          <a:p>
            <a:pPr>
              <a:lnSpc>
                <a:spcPct val="80000"/>
              </a:lnSpc>
              <a:defRPr/>
            </a:pPr>
            <a:endParaRPr lang="en-US" sz="1100" u="sng" dirty="0"/>
          </a:p>
        </p:txBody>
      </p:sp>
    </p:spTree>
    <p:extLst>
      <p:ext uri="{BB962C8B-B14F-4D97-AF65-F5344CB8AC3E}">
        <p14:creationId xmlns:p14="http://schemas.microsoft.com/office/powerpoint/2010/main" val="2093450897"/>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6200" y="381000"/>
            <a:ext cx="9220200" cy="6476999"/>
          </a:xfrm>
        </p:spPr>
        <p:txBody>
          <a:bodyPr>
            <a:normAutofit fontScale="55000" lnSpcReduction="20000"/>
          </a:bodyPr>
          <a:lstStyle/>
          <a:p>
            <a:pPr eaLnBrk="1" hangingPunct="1"/>
            <a:r>
              <a:rPr lang="en-US" altLang="en-US" sz="2300" dirty="0"/>
              <a:t>Trademark – anything that identifies goods or services</a:t>
            </a:r>
          </a:p>
          <a:p>
            <a:pPr lvl="1" eaLnBrk="1" hangingPunct="1"/>
            <a:r>
              <a:rPr lang="en-US" altLang="en-US" sz="3400" b="1" dirty="0"/>
              <a:t>Use “other than as a mark” </a:t>
            </a:r>
            <a:r>
              <a:rPr lang="en-US" altLang="en-US" sz="3400" dirty="0"/>
              <a:t>under 15 U.S.C. 1115(b)(4) </a:t>
            </a:r>
          </a:p>
          <a:p>
            <a:pPr lvl="2" eaLnBrk="1" hangingPunct="1"/>
            <a:r>
              <a:rPr lang="en-US" altLang="en-US" sz="2500" i="1" dirty="0"/>
              <a:t>KP Permanent Make-Up, Inc. v. Lasting Impressions I, Inc., </a:t>
            </a:r>
            <a:r>
              <a:rPr lang="en-US" altLang="en-US" sz="2500" dirty="0"/>
              <a:t>543 U.S. 111 (2004)</a:t>
            </a:r>
          </a:p>
          <a:p>
            <a:pPr lvl="2"/>
            <a:r>
              <a:rPr lang="en-US" altLang="en-US" sz="2500" dirty="0"/>
              <a:t>A defendant is entitled to a fair use defense under this provision if it establishes that it used the allegedly infringing term (1) other than as a mark, (2) in a descriptive sense, and (3) in good faith</a:t>
            </a:r>
          </a:p>
          <a:p>
            <a:pPr lvl="3"/>
            <a:r>
              <a:rPr lang="en-US" altLang="en-US" sz="2100" i="1" dirty="0"/>
              <a:t>Kelly-Brown v. Winfrey</a:t>
            </a:r>
            <a:r>
              <a:rPr lang="en-US" altLang="en-US" sz="2100" dirty="0"/>
              <a:t>, 717 F.3d 295, 308 (2d Cir. 2013)</a:t>
            </a:r>
          </a:p>
          <a:p>
            <a:pPr lvl="3"/>
            <a:r>
              <a:rPr lang="en-US" altLang="en-US" sz="2100" i="1" dirty="0"/>
              <a:t>Hard Candy, LLC v. Anastasia Beverly Hills, Inc</a:t>
            </a:r>
            <a:r>
              <a:rPr lang="en-US" altLang="en-US" sz="2100" dirty="0"/>
              <a:t>., 921 F.3d 1343, 1363-64 (11th Cir. 2019)</a:t>
            </a:r>
          </a:p>
          <a:p>
            <a:pPr lvl="1" eaLnBrk="1" hangingPunct="1"/>
            <a:r>
              <a:rPr lang="en-US" altLang="en-US" sz="3400" b="1" dirty="0"/>
              <a:t>Dilution defenses</a:t>
            </a:r>
          </a:p>
          <a:p>
            <a:pPr lvl="2" eaLnBrk="1" hangingPunct="1"/>
            <a:r>
              <a:rPr lang="en-US" altLang="en-US" sz="2500" dirty="0"/>
              <a:t>“Any fair use, including a nominative or descriptive fair use, or facilitation of such fair use, of a famous mark by another person other than as a designation of source for the persons own goods or services, including use in connection with” (i) comparative advertising or (ii) parody, criticism or commentary</a:t>
            </a:r>
          </a:p>
          <a:p>
            <a:pPr lvl="2" eaLnBrk="1" hangingPunct="1"/>
            <a:r>
              <a:rPr lang="en-US" altLang="en-US" sz="2500" dirty="0"/>
              <a:t>All forms of news reporting and commentary</a:t>
            </a:r>
          </a:p>
          <a:p>
            <a:pPr lvl="2" eaLnBrk="1" hangingPunct="1"/>
            <a:r>
              <a:rPr lang="en-US" altLang="en-US" sz="2500" dirty="0"/>
              <a:t>Noncommercial use of a mark</a:t>
            </a:r>
          </a:p>
          <a:p>
            <a:pPr lvl="1" eaLnBrk="1" hangingPunct="1"/>
            <a:r>
              <a:rPr lang="en-US" altLang="en-US" sz="3400" b="1" dirty="0"/>
              <a:t>Nominative fair use</a:t>
            </a:r>
            <a:r>
              <a:rPr lang="en-US" altLang="en-US" sz="3400" dirty="0"/>
              <a:t> </a:t>
            </a:r>
          </a:p>
          <a:p>
            <a:pPr lvl="2" eaLnBrk="1" hangingPunct="1"/>
            <a:r>
              <a:rPr lang="en-US" altLang="en-US" sz="2500" b="1" i="1" dirty="0"/>
              <a:t>New Kids on the Block v. News America Publishing, Inc</a:t>
            </a:r>
            <a:r>
              <a:rPr lang="en-US" altLang="en-US" sz="2500" u="sng" dirty="0"/>
              <a:t>.</a:t>
            </a:r>
            <a:r>
              <a:rPr lang="en-US" altLang="en-US" sz="2500" i="1" dirty="0"/>
              <a:t>,</a:t>
            </a:r>
            <a:r>
              <a:rPr lang="en-US" altLang="en-US" sz="2500" dirty="0"/>
              <a:t> 971 F.2d 302 (9th Cir. 1992)</a:t>
            </a:r>
          </a:p>
          <a:p>
            <a:pPr lvl="3"/>
            <a:r>
              <a:rPr lang="en-US" altLang="en-US" sz="2500" dirty="0"/>
              <a:t>a use will be deemed fair if (1) the goods or services identified are not readily identifiable without use of the mark; (2) only so much of the mark or marks are used as is reasonably necessary to identify the product or service; and (3) the user does nothing that would, in conjunction with the mark, suggest sponsorship or endorsement by the trademark holder</a:t>
            </a:r>
          </a:p>
          <a:p>
            <a:pPr marL="1657350" lvl="3" indent="-285750" eaLnBrk="1" hangingPunct="1">
              <a:buFontTx/>
              <a:buChar char="-"/>
            </a:pPr>
            <a:r>
              <a:rPr lang="en-US" altLang="en-US" sz="2500" i="1" dirty="0"/>
              <a:t>Playboy Enterprises, Inc. v. Welles</a:t>
            </a:r>
            <a:r>
              <a:rPr lang="en-US" altLang="en-US" sz="2500" dirty="0"/>
              <a:t>, 279 F.3d 796 (9th Cir. 2002)</a:t>
            </a:r>
          </a:p>
          <a:p>
            <a:pPr marL="1657350" lvl="3" indent="-285750">
              <a:buFontTx/>
              <a:buChar char="-"/>
            </a:pPr>
            <a:r>
              <a:rPr lang="de-DE" altLang="en-US" sz="2500" i="1" dirty="0"/>
              <a:t>Volkswagenwerk Aktiengesellschaft v. Church</a:t>
            </a:r>
            <a:r>
              <a:rPr lang="de-DE" altLang="en-US" sz="2500" dirty="0"/>
              <a:t>, 411 F.2d 350, 352 (9th Cir. 1969)</a:t>
            </a:r>
          </a:p>
          <a:p>
            <a:pPr marL="1657350" lvl="3" indent="-285750">
              <a:buFontTx/>
              <a:buChar char="-"/>
            </a:pPr>
            <a:r>
              <a:rPr lang="en-US" altLang="en-US" sz="2500" i="1" dirty="0"/>
              <a:t>Sen v. Amazon.com, Inc</a:t>
            </a:r>
            <a:r>
              <a:rPr lang="en-US" altLang="en-US" sz="2500" dirty="0"/>
              <a:t>., Case No.: 3:16-CV-01486-JAH-JLB, 2018 WL 4680018, at *4 (S.D. Cal. Sept. 28, 2018) (granting summary judgment for Amazon.com on claims for contributory and vicarious trademark infringement under the Lanham Act, where plaintiff's mark appeared in an online product review posted by a user on the defendant's platform)</a:t>
            </a:r>
          </a:p>
          <a:p>
            <a:pPr lvl="2"/>
            <a:r>
              <a:rPr lang="en-US" altLang="en-US" sz="2500" b="1" i="1" dirty="0"/>
              <a:t>Century 21 Real Estate Corp. v. Lendingtree, Inc</a:t>
            </a:r>
            <a:r>
              <a:rPr lang="en-US" altLang="en-US" sz="2500" i="1" dirty="0"/>
              <a:t>., </a:t>
            </a:r>
            <a:r>
              <a:rPr lang="en-US" altLang="en-US" sz="2500" dirty="0"/>
              <a:t>425 F.3d 211 (3d Cir. 2005) </a:t>
            </a:r>
          </a:p>
          <a:p>
            <a:pPr lvl="3"/>
            <a:r>
              <a:rPr lang="en-US" altLang="en-US" sz="2500" dirty="0"/>
              <a:t>whether: (1) the use of plaintiff's mark is necessary to describe (a) plaintiff's product or service, and (b) defendant's product or service; (2) only so much of the plaintiff's mark used as is necessary to describe plaintiff's products or services; and (3) the defendant's conduct or language reflect the true and accurate relationship between the plaintiff and defendant's products or services</a:t>
            </a:r>
            <a:endParaRPr lang="en-US" altLang="en-US" sz="2500" b="1" u="sng" dirty="0"/>
          </a:p>
          <a:p>
            <a:pPr eaLnBrk="1" hangingPunct="1"/>
            <a:endParaRPr lang="en-US" altLang="en-US" dirty="0"/>
          </a:p>
        </p:txBody>
      </p:sp>
      <p:sp>
        <p:nvSpPr>
          <p:cNvPr id="47107" name="Title 2"/>
          <p:cNvSpPr>
            <a:spLocks noGrp="1"/>
          </p:cNvSpPr>
          <p:nvPr>
            <p:ph type="title"/>
          </p:nvPr>
        </p:nvSpPr>
        <p:spPr>
          <a:xfrm>
            <a:off x="546100" y="53627"/>
            <a:ext cx="8480425" cy="327374"/>
          </a:xfrm>
        </p:spPr>
        <p:txBody>
          <a:bodyPr>
            <a:noAutofit/>
          </a:bodyPr>
          <a:lstStyle/>
          <a:p>
            <a:pPr eaLnBrk="1" hangingPunct="1"/>
            <a:r>
              <a:rPr lang="en-US" altLang="en-US" sz="2800" dirty="0"/>
              <a:t>Lanham Act Fair Use </a:t>
            </a:r>
          </a:p>
        </p:txBody>
      </p:sp>
    </p:spTree>
    <p:extLst>
      <p:ext uri="{BB962C8B-B14F-4D97-AF65-F5344CB8AC3E}">
        <p14:creationId xmlns:p14="http://schemas.microsoft.com/office/powerpoint/2010/main" val="13889891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Uigh" typeface="Microsoft Uighur"/>
        <a:font script="Beng" typeface="Vrinda"/>
        <a:font script="Cyrl" typeface="Arial"/>
        <a:font script="Mlym" typeface="Kartika"/>
        <a:font script="Yiii" typeface="Microsoft Yi Baiti"/>
        <a:font script="Cher" typeface="Plantagenet Cherokee"/>
        <a:font script="Orya" typeface="Kalinga"/>
        <a:font script="Geor" typeface="Sylfaen"/>
        <a:font script="Gujr" typeface="Shruti"/>
        <a:font script="Viet" typeface="Tahoma"/>
        <a:font script="Arab" typeface="Tahoma"/>
        <a:font script="Hant" typeface="微軟正黑體"/>
        <a:font script="Telu" typeface="Gautami"/>
        <a:font script="Ethi" typeface="Nyala"/>
        <a:font script="Thai" typeface="FreesiaUPC"/>
        <a:font script="Jpan" typeface="HG丸ｺﾞｼｯｸM-PRO"/>
        <a:font script="Grek" typeface="Arial"/>
        <a:font script="Sinh" typeface="Iskoola Pota"/>
        <a:font script="Deva" typeface="Mangal"/>
        <a:font script="Knda" typeface="Tunga"/>
        <a:font script="Tibt" typeface="Microsoft Himalaya"/>
        <a:font script="Khmr" typeface="DaunPenh"/>
        <a:font script="Taml" typeface="Latha"/>
        <a:font script="Hebr" typeface="Levenim MT"/>
        <a:font script="Laoo" typeface="DokChampa"/>
        <a:font script="Mong" typeface="Mongolian Baiti"/>
        <a:font script="Hans" typeface="黑体"/>
        <a:font script="Guru" typeface="Raavi"/>
        <a:font script="Thaa" typeface="MV Boli"/>
        <a:font script="Cans" typeface="Euphemia"/>
        <a:font script="Hang" typeface="휴먼옛체"/>
        <a:font script="Syrc" typeface="Estrangelo Edessa"/>
      </a:majorFont>
      <a:minorFont>
        <a:latin typeface="Book Antiqua"/>
        <a:ea typeface=""/>
        <a:cs typeface=""/>
        <a:font script="Uigh" typeface="Microsoft Uighur"/>
        <a:font script="Beng" typeface="Vrinda"/>
        <a:font script="Cyrl" typeface="Times New Roman"/>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ant" typeface="新細明體"/>
        <a:font script="Telu" typeface="Gautami"/>
        <a:font script="Ethi" typeface="Nyala"/>
        <a:font script="Thai" typeface="EucrosiaUPC"/>
        <a:font script="Jpan" typeface="HG明朝B"/>
        <a:font script="Grek" typeface="Times New Roman"/>
        <a:font script="Sinh" typeface="Iskoola Pota"/>
        <a:font script="Deva" typeface="Mangal"/>
        <a:font script="Knda" typeface="Tunga"/>
        <a:font script="Tibt" typeface="Microsoft Himalaya"/>
        <a:font script="Khmr" typeface="MoolBoran"/>
        <a:font script="Taml" typeface="Latha"/>
        <a:font script="Hebr" typeface="David"/>
        <a:font script="Laoo" typeface="DokChampa"/>
        <a:font script="Mong" typeface="Mongolian Baiti"/>
        <a:font script="Hans" typeface="宋体"/>
        <a:font script="Guru" typeface="Raavi"/>
        <a:font script="Thaa" typeface="MV Boli"/>
        <a:font script="Cans" typeface="Euphemia"/>
        <a:font script="Hang" typeface="돋움"/>
        <a:font script="Syrc" typeface="Estrangelo Edessa"/>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tileRect/>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tileRect/>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tileRect l="-100000" t="-100000"/>
        </a:gradFill>
        <a:blipFill>
          <a:blip xmlns:r="http://schemas.openxmlformats.org/officeDocument/2006/relationships" r:embed="rId1">
            <a:duotone>
              <a:schemeClr val="phClr">
                <a:shade val="3000"/>
                <a:satMod val="110000"/>
              </a:schemeClr>
              <a:schemeClr val="phClr">
                <a:tint val="60000"/>
                <a:satMod val="425000"/>
              </a:schemeClr>
            </a:duotone>
          </a:blip>
          <a:srcRect/>
          <a:stretch>
            <a:fillRect/>
          </a:stretch>
        </a:blipFill>
      </a:bgFillStyleLst>
    </a:fmtScheme>
  </a:themeElements>
  <a:objectDefaults/>
  <a:extraClrSchemeLst/>
</a:theme>
</file>

<file path=ppt/theme/theme2.xml><?xml version="1.0" encoding="utf-8"?>
<a:theme xmlns:a="http://schemas.openxmlformats.org/drawingml/2006/main" name="1_Apex">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pex">
      <a:majorFont>
        <a:latin typeface="Lucida Sans"/>
        <a:ea typeface=""/>
        <a:cs typeface=""/>
        <a:font script="Uigh" typeface="Microsoft Uighur"/>
        <a:font script="Beng" typeface="Vrinda"/>
        <a:font script="Cyrl" typeface="Arial"/>
        <a:font script="Mlym" typeface="Kartika"/>
        <a:font script="Yiii" typeface="Microsoft Yi Baiti"/>
        <a:font script="Cher" typeface="Plantagenet Cherokee"/>
        <a:font script="Orya" typeface="Kalinga"/>
        <a:font script="Geor" typeface="Sylfaen"/>
        <a:font script="Gujr" typeface="Shruti"/>
        <a:font script="Viet" typeface="Tahoma"/>
        <a:font script="Arab" typeface="Tahoma"/>
        <a:font script="Hant" typeface="微軟正黑體"/>
        <a:font script="Telu" typeface="Gautami"/>
        <a:font script="Ethi" typeface="Nyala"/>
        <a:font script="Thai" typeface="FreesiaUPC"/>
        <a:font script="Jpan" typeface="HG丸ｺﾞｼｯｸM-PRO"/>
        <a:font script="Grek" typeface="Arial"/>
        <a:font script="Sinh" typeface="Iskoola Pota"/>
        <a:font script="Deva" typeface="Mangal"/>
        <a:font script="Knda" typeface="Tunga"/>
        <a:font script="Tibt" typeface="Microsoft Himalaya"/>
        <a:font script="Khmr" typeface="DaunPenh"/>
        <a:font script="Taml" typeface="Latha"/>
        <a:font script="Hebr" typeface="Levenim MT"/>
        <a:font script="Laoo" typeface="DokChampa"/>
        <a:font script="Mong" typeface="Mongolian Baiti"/>
        <a:font script="Hans" typeface="黑体"/>
        <a:font script="Guru" typeface="Raavi"/>
        <a:font script="Thaa" typeface="MV Boli"/>
        <a:font script="Cans" typeface="Euphemia"/>
        <a:font script="Hang" typeface="휴먼옛체"/>
        <a:font script="Syrc" typeface="Estrangelo Edessa"/>
      </a:majorFont>
      <a:minorFont>
        <a:latin typeface="Book Antiqua"/>
        <a:ea typeface=""/>
        <a:cs typeface=""/>
        <a:font script="Uigh" typeface="Microsoft Uighur"/>
        <a:font script="Beng" typeface="Vrinda"/>
        <a:font script="Cyrl" typeface="Times New Roman"/>
        <a:font script="Mlym" typeface="Kartika"/>
        <a:font script="Yiii" typeface="Microsoft Yi Baiti"/>
        <a:font script="Cher" typeface="Plantagenet Cherokee"/>
        <a:font script="Orya" typeface="Kalinga"/>
        <a:font script="Geor" typeface="Sylfaen"/>
        <a:font script="Gujr" typeface="Shruti"/>
        <a:font script="Viet" typeface="Times New Roman"/>
        <a:font script="Arab" typeface="Times New Roman"/>
        <a:font script="Hant" typeface="新細明體"/>
        <a:font script="Telu" typeface="Gautami"/>
        <a:font script="Ethi" typeface="Nyala"/>
        <a:font script="Thai" typeface="EucrosiaUPC"/>
        <a:font script="Jpan" typeface="HG明朝B"/>
        <a:font script="Grek" typeface="Times New Roman"/>
        <a:font script="Sinh" typeface="Iskoola Pota"/>
        <a:font script="Deva" typeface="Mangal"/>
        <a:font script="Knda" typeface="Tunga"/>
        <a:font script="Tibt" typeface="Microsoft Himalaya"/>
        <a:font script="Khmr" typeface="MoolBoran"/>
        <a:font script="Taml" typeface="Latha"/>
        <a:font script="Hebr" typeface="David"/>
        <a:font script="Laoo" typeface="DokChampa"/>
        <a:font script="Mong" typeface="Mongolian Baiti"/>
        <a:font script="Hans" typeface="宋体"/>
        <a:font script="Guru" typeface="Raavi"/>
        <a:font script="Thaa" typeface="MV Boli"/>
        <a:font script="Cans" typeface="Euphemia"/>
        <a:font script="Hang" typeface="돋움"/>
        <a:font script="Syrc" typeface="Estrangelo Edessa"/>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tileRect/>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tileRect/>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tileRect l="-100000" t="-100000"/>
        </a:gradFill>
        <a:blipFill>
          <a:blip xmlns:r="http://schemas.openxmlformats.org/officeDocument/2006/relationships" r:embed="rId1">
            <a:duotone>
              <a:schemeClr val="phClr">
                <a:shade val="3000"/>
                <a:satMod val="110000"/>
              </a:schemeClr>
              <a:schemeClr val="phClr">
                <a:tint val="60000"/>
                <a:satMod val="425000"/>
              </a:schemeClr>
            </a:duotone>
          </a:blip>
          <a:srcRect/>
          <a:stretch>
            <a:fillRect/>
          </a:stretch>
        </a:blip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Uigh" typeface="Microsoft Uighur"/>
        <a:font script="Beng" typeface="Vrinda"/>
        <a:font script="Thai" typeface="Angsana New"/>
        <a:font script="Mlym" typeface="Kartika"/>
        <a:font script="Yiii" typeface="Microsoft Yi Baiti"/>
        <a:font script="Cher" typeface="Plantagenet Cherokee"/>
        <a:font script="Orya" typeface="Kalinga"/>
        <a:font script="Gujr" typeface="Shruti"/>
        <a:font script="Viet" typeface="Times New Roman"/>
        <a:font script="Arab" typeface="Times New Roman"/>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MoolBoran"/>
        <a:font script="Taml" typeface="Latha"/>
        <a:font script="Hebr" typeface="Times New Roman"/>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ajorFont>
      <a:minorFont>
        <a:latin typeface="Calibri"/>
        <a:ea typeface=""/>
        <a:cs typeface=""/>
        <a:font script="Uigh" typeface="Microsoft Uighur"/>
        <a:font script="Beng" typeface="Vrinda"/>
        <a:font script="Thai" typeface="Cordia New"/>
        <a:font script="Mlym" typeface="Kartika"/>
        <a:font script="Yiii" typeface="Microsoft Yi Baiti"/>
        <a:font script="Cher" typeface="Plantagenet Cherokee"/>
        <a:font script="Orya" typeface="Kalinga"/>
        <a:font script="Gujr" typeface="Shruti"/>
        <a:font script="Viet" typeface="Arial"/>
        <a:font script="Arab" typeface="Arial"/>
        <a:font script="Hant" typeface="新細明體"/>
        <a:font script="Telu" typeface="Gautami"/>
        <a:font script="Ethi" typeface="Nyala"/>
        <a:font script="Jpan" typeface="ＭＳ Ｐゴシック"/>
        <a:font script="Sinh" typeface="Iskoola Pota"/>
        <a:font script="Deva" typeface="Mangal"/>
        <a:font script="Knda" typeface="Tunga"/>
        <a:font script="Tibt" typeface="Microsoft Himalaya"/>
        <a:font script="Khmr" typeface="DaunPenh"/>
        <a:font script="Taml" typeface="Latha"/>
        <a:font script="Hebr" typeface="Arial"/>
        <a:font script="Laoo" typeface="DokChampa"/>
        <a:font script="Mong" typeface="Mongolian Baiti"/>
        <a:font script="Hans" typeface="宋体"/>
        <a:font script="Guru" typeface="Raavi"/>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tileRect/>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tileRect/>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tileRect/>
        </a:gradFill>
        <a:gradFill rotWithShape="1">
          <a:gsLst>
            <a:gs pos="0">
              <a:schemeClr val="phClr">
                <a:tint val="80000"/>
                <a:satMod val="300000"/>
              </a:schemeClr>
            </a:gs>
            <a:gs pos="100000">
              <a:schemeClr val="phClr">
                <a:shade val="30000"/>
                <a:satMod val="20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Theme1</Template>
  <TotalTime>0</TotalTime>
  <Pages>45</Pages>
  <Words>14119</Words>
  <Application>Microsoft Office PowerPoint</Application>
  <PresentationFormat>On-screen Show (4:3)</PresentationFormat>
  <Paragraphs>736</Paragraphs>
  <Slides>79</Slides>
  <Notes>42</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79</vt:i4>
      </vt:variant>
    </vt:vector>
  </HeadingPairs>
  <TitlesOfParts>
    <vt:vector size="91" baseType="lpstr">
      <vt:lpstr>Arial</vt:lpstr>
      <vt:lpstr>Book Antiqua</vt:lpstr>
      <vt:lpstr>EngraversGothic BT</vt:lpstr>
      <vt:lpstr>Georgia</vt:lpstr>
      <vt:lpstr>HelveticaNeue LT 55 Roman</vt:lpstr>
      <vt:lpstr>Lucida Sans</vt:lpstr>
      <vt:lpstr>Times New Roman</vt:lpstr>
      <vt:lpstr>Wingdings</vt:lpstr>
      <vt:lpstr>Wingdings 2</vt:lpstr>
      <vt:lpstr>Wingdings 3</vt:lpstr>
      <vt:lpstr>Apex</vt:lpstr>
      <vt:lpstr>1_Apex</vt:lpstr>
      <vt:lpstr>BALLON’S 2024 ANNUAL ACC BRIEFING:  INTERNET, AI and privacy law  year in review</vt:lpstr>
      <vt:lpstr>PowerPoint Presentation</vt:lpstr>
      <vt:lpstr>PowerPoint Presentation</vt:lpstr>
      <vt:lpstr>Year in review</vt:lpstr>
      <vt:lpstr>PowerPoint Presentation</vt:lpstr>
      <vt:lpstr>PowerPoint Presentation</vt:lpstr>
      <vt:lpstr>Year in Review and what to expect for 2024….</vt:lpstr>
      <vt:lpstr> GENERATIVE ai law: what is clear and what is up for debate</vt:lpstr>
      <vt:lpstr>Generative AI: What’s clear and what’s up for debate</vt:lpstr>
      <vt:lpstr>USING THIRD PARTY CONTENT AND DATA FOR TRAINING ALGORITHMS AND GENERATIVE ai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AI -- Copyrightability and Patent Law</vt:lpstr>
      <vt:lpstr>Copyright damages for the Use of AI</vt:lpstr>
      <vt:lpstr>AI, Copyright  fair use AND THE WARHOL CASE</vt:lpstr>
      <vt:lpstr>Copyright Fair Use  </vt:lpstr>
      <vt:lpstr>Andy Warhol Foundation for the Visual Arts, Inc. v. Goldsmith,  598 U.S. 508 (2023)     </vt:lpstr>
      <vt:lpstr>Andy Warhol Foundation for the Visual Arts, Inc. v. Goldsmith,  598 U.S. 508 (2023) (7-2) (Sotomayor)   </vt:lpstr>
      <vt:lpstr>AI/ Screen Scraping/ Data Portability </vt:lpstr>
      <vt:lpstr>AI/ Screen Scraping/ Data Portability </vt:lpstr>
      <vt:lpstr>Practical Rules of Thumb for Using Third Party Content, Data and Information to train AI  </vt:lpstr>
      <vt:lpstr>FIRST AMENDMENT LIMITATIONS ON Lanham act ENFORCEMENT AND THE JACK DANIELS CASE  </vt:lpstr>
      <vt:lpstr>VIP Productions LLC v. Jack Daniel's Properties, Inc., 599 U.S. 140 (2023) </vt:lpstr>
      <vt:lpstr>VIP Productions LLC v. Jack Daniel's Properties, Inc., 599 U.S. 140 (2023) </vt:lpstr>
      <vt:lpstr>Lanham Act Fair Use and the First Amendment</vt:lpstr>
      <vt:lpstr>PowerPoint Presentation</vt:lpstr>
      <vt:lpstr>Punchbowl, Inc. v. AJ Press, 52 F.4th 1091(9th Cir. 2022)</vt:lpstr>
      <vt:lpstr>NFTs</vt:lpstr>
      <vt:lpstr>NFTs and IP law </vt:lpstr>
      <vt:lpstr>SECONDARY IP LIABILITY AND THE CDA </vt:lpstr>
      <vt:lpstr>Secondary IP Liability </vt:lpstr>
      <vt:lpstr>230 &amp; Related Speech Cases</vt:lpstr>
      <vt:lpstr>230 – Intellectual Property/ FOSTA-SESTA </vt:lpstr>
      <vt:lpstr>Marketplaces</vt:lpstr>
      <vt:lpstr>State Laws to Restrict Social Media Speech</vt:lpstr>
      <vt:lpstr>Can public officials block users from their social media accounts? </vt:lpstr>
      <vt:lpstr>CPRA AND RELATED DATA PRIVACY, CYBERSECURITY BREACH &amp; AdTech PUTATIVE CLASS ACTION LITIGATION</vt:lpstr>
      <vt:lpstr>CPRA/Security Breach Class Action Litigation: How to Mitigate the Risks and Win or Favorably Settle Claims </vt:lpstr>
      <vt:lpstr>Cybersecurity/Data Privacy Class Action Litigation </vt:lpstr>
      <vt:lpstr>PowerPoint Presentation</vt:lpstr>
      <vt:lpstr>PowerPoint Presentation</vt:lpstr>
      <vt:lpstr>PowerPoint Presentation</vt:lpstr>
      <vt:lpstr>PowerPoint Presentation</vt:lpstr>
      <vt:lpstr>PowerPoint Presentation</vt:lpstr>
      <vt:lpstr>LITIGATION UNDER THE California Privacy Rights and Enforcement Act of 2020 (CPRA)</vt:lpstr>
      <vt:lpstr>PowerPoint Presentation</vt:lpstr>
      <vt:lpstr>PowerPoint Presentation</vt:lpstr>
      <vt:lpstr>PowerPoint Presentation</vt:lpstr>
      <vt:lpstr>MITIGATING RISK</vt:lpstr>
      <vt:lpstr>Litigation - Risk Mitigation </vt:lpstr>
      <vt:lpstr>CPRA/Security Breach Class Action Litigation: How to Mitigate the Risks and Win or Favorably Settle Claims </vt:lpstr>
      <vt:lpstr>ONLINE AND MOBILE CONTRACT FORMATION </vt:lpstr>
      <vt:lpstr>Online and Mobile Contract Formation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Online and Mobile Contract Formation </vt:lpstr>
      <vt:lpstr>Arbitration &amp; Mass Arbitration </vt:lpstr>
      <vt:lpstr>BALLON’S 2024 ANNUAL ACC BRIEFING:  INTERNET, AI and privacy law  year in review</vt:lpstr>
      <vt:lpstr>Linking and framing revisited</vt:lpstr>
      <vt:lpstr>Links, Frames, and In-line and Embedded Links</vt:lpstr>
      <vt:lpstr>PowerPoint Presentation</vt:lpstr>
      <vt:lpstr>Use of #hashtags</vt:lpstr>
      <vt:lpstr>The Use of #Hashtags</vt:lpstr>
      <vt:lpstr>Lanham Act Fair Use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INTERNET LAW year in review</dc:title>
  <dc:creator>Ian Ballon</dc:creator>
  <cp:lastModifiedBy>Ian Ballon</cp:lastModifiedBy>
  <cp:revision>471</cp:revision>
  <cp:lastPrinted>2024-01-10T18:34:44Z</cp:lastPrinted>
  <dcterms:created xsi:type="dcterms:W3CDTF">1900-01-01T00:00:00Z</dcterms:created>
  <dcterms:modified xsi:type="dcterms:W3CDTF">2024-01-11T18:36:37Z</dcterms:modified>
</cp:coreProperties>
</file>