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7" r:id="rId2"/>
    <p:sldId id="258" r:id="rId3"/>
    <p:sldId id="265" r:id="rId4"/>
    <p:sldId id="266" r:id="rId5"/>
    <p:sldId id="267" r:id="rId6"/>
    <p:sldId id="268" r:id="rId7"/>
    <p:sldId id="269" r:id="rId8"/>
    <p:sldId id="271" r:id="rId9"/>
    <p:sldId id="264" r:id="rId10"/>
    <p:sldId id="274" r:id="rId11"/>
    <p:sldId id="284" r:id="rId12"/>
    <p:sldId id="272" r:id="rId13"/>
    <p:sldId id="297" r:id="rId14"/>
    <p:sldId id="273" r:id="rId15"/>
    <p:sldId id="286" r:id="rId16"/>
    <p:sldId id="285" r:id="rId17"/>
    <p:sldId id="287" r:id="rId18"/>
    <p:sldId id="275" r:id="rId19"/>
    <p:sldId id="276" r:id="rId20"/>
    <p:sldId id="279" r:id="rId21"/>
    <p:sldId id="280" r:id="rId22"/>
    <p:sldId id="281" r:id="rId23"/>
    <p:sldId id="282" r:id="rId24"/>
    <p:sldId id="283" r:id="rId25"/>
    <p:sldId id="288" r:id="rId26"/>
    <p:sldId id="292" r:id="rId27"/>
    <p:sldId id="293" r:id="rId28"/>
    <p:sldId id="289" r:id="rId29"/>
    <p:sldId id="294" r:id="rId30"/>
    <p:sldId id="290" r:id="rId31"/>
    <p:sldId id="295" r:id="rId32"/>
    <p:sldId id="291" r:id="rId33"/>
    <p:sldId id="25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64">
          <p15:clr>
            <a:srgbClr val="A4A3A4"/>
          </p15:clr>
        </p15:guide>
        <p15:guide id="2" pos="288">
          <p15:clr>
            <a:srgbClr val="A4A3A4"/>
          </p15:clr>
        </p15:guide>
        <p15:guide id="3" pos="2880">
          <p15:clr>
            <a:srgbClr val="A4A3A4"/>
          </p15:clr>
        </p15:guide>
        <p15:guide id="4" pos="54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A4A"/>
    <a:srgbClr val="60B1D6"/>
    <a:srgbClr val="BE9B39"/>
    <a:srgbClr val="988246"/>
    <a:srgbClr val="CBAF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62"/>
    <p:restoredTop sz="94636"/>
  </p:normalViewPr>
  <p:slideViewPr>
    <p:cSldViewPr snapToGrid="0" snapToObjects="1">
      <p:cViewPr varScale="1">
        <p:scale>
          <a:sx n="72" d="100"/>
          <a:sy n="72" d="100"/>
        </p:scale>
        <p:origin x="1392" y="54"/>
      </p:cViewPr>
      <p:guideLst>
        <p:guide orient="horz" pos="4164"/>
        <p:guide pos="288"/>
        <p:guide pos="2880"/>
        <p:guide pos="54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F4D1D2-7ADA-434E-8F65-D45A77E1A33E}" type="datetimeFigureOut">
              <a:rPr lang="en-US" smtClean="0"/>
              <a:t>9/28/2017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766973-0A66-7C40-B8B7-AB703EAB6D6B}" type="slidenum">
              <a:rPr lang="en-US" smtClean="0"/>
              <a:t>‹#›</a:t>
            </a:fld>
            <a:endParaRPr lang="en-US"/>
          </a:p>
        </p:txBody>
      </p:sp>
    </p:spTree>
    <p:extLst>
      <p:ext uri="{BB962C8B-B14F-4D97-AF65-F5344CB8AC3E}">
        <p14:creationId xmlns:p14="http://schemas.microsoft.com/office/powerpoint/2010/main" val="1035928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203885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864598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771593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577511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907921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55734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008548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809347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633244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267173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573905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601650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1026750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619454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1050632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051137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1525228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2316870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8324809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3638241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1385833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942802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3510228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753978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80719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7448620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806123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469001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062872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928802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608496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505903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6315844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28799" y="1247774"/>
            <a:ext cx="7315200" cy="2743200"/>
          </a:xfrm>
          <a:prstGeom prst="rect">
            <a:avLst/>
          </a:prstGeom>
        </p:spPr>
      </p:pic>
      <p:sp>
        <p:nvSpPr>
          <p:cNvPr id="2" name="Title 1"/>
          <p:cNvSpPr>
            <a:spLocks noGrp="1"/>
          </p:cNvSpPr>
          <p:nvPr>
            <p:ph type="ctrTitle"/>
          </p:nvPr>
        </p:nvSpPr>
        <p:spPr>
          <a:xfrm>
            <a:off x="323850" y="4286249"/>
            <a:ext cx="8058150" cy="742951"/>
          </a:xfrm>
        </p:spPr>
        <p:txBody>
          <a:bodyPr anchor="t" anchorCtr="0">
            <a:normAutofit/>
          </a:bodyPr>
          <a:lstStyle>
            <a:lvl1pPr algn="l">
              <a:defRPr sz="3200" b="0" i="0">
                <a:solidFill>
                  <a:schemeClr val="tx1"/>
                </a:solidFill>
                <a:latin typeface="Georgia" panose="02040502050405020303" pitchFamily="18" charset="0"/>
                <a:ea typeface="Georgia" panose="02040502050405020303" pitchFamily="18" charset="0"/>
                <a:cs typeface="Arial"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42899" y="5010150"/>
            <a:ext cx="7305676" cy="923925"/>
          </a:xfrm>
        </p:spPr>
        <p:txBody>
          <a:bodyPr>
            <a:normAutofit/>
          </a:bodyPr>
          <a:lstStyle>
            <a:lvl1pPr marL="0" indent="0" algn="l">
              <a:lnSpc>
                <a:spcPct val="100000"/>
              </a:lnSpc>
              <a:buNone/>
              <a:defRPr sz="2200" b="0" i="0">
                <a:solidFill>
                  <a:srgbClr val="4A4A4A"/>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a:t>
            </a:r>
            <a:endParaRPr lang="en-US" dirty="0"/>
          </a:p>
        </p:txBody>
      </p:sp>
      <p:sp>
        <p:nvSpPr>
          <p:cNvPr id="11" name="Date Placeholder 10"/>
          <p:cNvSpPr>
            <a:spLocks noGrp="1"/>
          </p:cNvSpPr>
          <p:nvPr>
            <p:ph type="dt" sz="half" idx="11"/>
          </p:nvPr>
        </p:nvSpPr>
        <p:spPr>
          <a:xfrm>
            <a:off x="333375" y="6356351"/>
            <a:ext cx="2057400" cy="365125"/>
          </a:xfrm>
        </p:spPr>
        <p:txBody>
          <a:bodyPr/>
          <a:lstStyle>
            <a:lvl1pPr>
              <a:defRPr b="1" cap="all" baseline="0">
                <a:solidFill>
                  <a:srgbClr val="BE9B39"/>
                </a:solidFill>
                <a:latin typeface="Arial" panose="020B0604020202020204" pitchFamily="34" charset="0"/>
                <a:cs typeface="Arial" panose="020B0604020202020204" pitchFamily="34" charset="0"/>
              </a:defRPr>
            </a:lvl1pPr>
          </a:lstStyle>
          <a:p>
            <a:r>
              <a:rPr lang="en-US" dirty="0" smtClean="0"/>
              <a:t>April 19, 2017</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
            <a:ext cx="9143999" cy="6857999"/>
          </a:xfrm>
          <a:prstGeom prst="rect">
            <a:avLst/>
          </a:prstGeom>
        </p:spPr>
      </p:pic>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Content Placeholder 3"/>
          <p:cNvSpPr>
            <a:spLocks noGrp="1"/>
          </p:cNvSpPr>
          <p:nvPr>
            <p:ph sz="quarter" idx="10"/>
          </p:nvPr>
        </p:nvSpPr>
        <p:spPr>
          <a:xfrm>
            <a:off x="1409700" y="2138362"/>
            <a:ext cx="6324600" cy="2581275"/>
          </a:xfrm>
        </p:spPr>
        <p:txBody>
          <a:bodyPr anchor="ctr" anchorCtr="0">
            <a:normAutofit/>
          </a:bodyPr>
          <a:lstStyle>
            <a:lvl1pPr marL="0" indent="0" algn="ctr">
              <a:buNone/>
              <a:defRPr sz="3200" b="1">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Click to edit Master text styles</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3"/>
          <p:cNvSpPr>
            <a:spLocks noGrp="1"/>
          </p:cNvSpPr>
          <p:nvPr>
            <p:ph sz="quarter" idx="10"/>
          </p:nvPr>
        </p:nvSpPr>
        <p:spPr>
          <a:xfrm>
            <a:off x="1409700" y="2138362"/>
            <a:ext cx="6324600" cy="2581275"/>
          </a:xfrm>
        </p:spPr>
        <p:txBody>
          <a:bodyPr anchor="ctr" anchorCtr="0">
            <a:normAutofit/>
          </a:bodyPr>
          <a:lstStyle>
            <a:lvl1pPr marL="0" indent="0" algn="ctr">
              <a:buNone/>
              <a:defRPr sz="3200" b="1">
                <a:solidFill>
                  <a:schemeClr val="bg1"/>
                </a:solidFill>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Click to edit Master text styles</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427" y="1687621"/>
            <a:ext cx="8535281" cy="4498605"/>
          </a:xfrm>
        </p:spPr>
        <p:txBody>
          <a:bodyPr/>
          <a:lstStyle>
            <a:lvl1pPr>
              <a:spcAft>
                <a:spcPts val="1000"/>
              </a:spcAft>
              <a:buClr>
                <a:srgbClr val="CBAF60"/>
              </a:buClr>
              <a:defRPr sz="2400">
                <a:solidFill>
                  <a:schemeClr val="tx1"/>
                </a:solidFill>
                <a:latin typeface="Georgia" charset="0"/>
                <a:ea typeface="Georgia" charset="0"/>
                <a:cs typeface="Georgia" charset="0"/>
              </a:defRPr>
            </a:lvl1pPr>
            <a:lvl2pPr>
              <a:spcBef>
                <a:spcPts val="1000"/>
              </a:spcBef>
              <a:spcAft>
                <a:spcPts val="1000"/>
              </a:spcAft>
              <a:buClr>
                <a:srgbClr val="60B1D6"/>
              </a:buClr>
              <a:defRPr sz="2000">
                <a:solidFill>
                  <a:schemeClr val="tx1"/>
                </a:solidFill>
                <a:latin typeface="Georgia" charset="0"/>
                <a:ea typeface="Georgia" charset="0"/>
                <a:cs typeface="Georgia" charset="0"/>
              </a:defRPr>
            </a:lvl2pPr>
            <a:lvl3pPr>
              <a:spcBef>
                <a:spcPts val="1000"/>
              </a:spcBef>
              <a:spcAft>
                <a:spcPts val="1000"/>
              </a:spcAft>
              <a:buClr>
                <a:srgbClr val="60B1D6"/>
              </a:buClr>
              <a:buSzPct val="100000"/>
              <a:defRPr sz="1800">
                <a:solidFill>
                  <a:schemeClr val="tx1"/>
                </a:solidFill>
                <a:latin typeface="Georgia" charset="0"/>
                <a:ea typeface="Georgia" charset="0"/>
                <a:cs typeface="Georgia" charset="0"/>
              </a:defRPr>
            </a:lvl3pPr>
            <a:lvl4pPr>
              <a:defRPr sz="1600">
                <a:latin typeface="Arial" charset="0"/>
                <a:ea typeface="Arial" charset="0"/>
                <a:cs typeface="Arial" charset="0"/>
              </a:defRPr>
            </a:lvl4pPr>
            <a:lvl5pPr>
              <a:defRPr sz="140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a:xfrm>
            <a:off x="8341242" y="6356351"/>
            <a:ext cx="478465" cy="365125"/>
          </a:xfrm>
        </p:spPr>
        <p:txBody>
          <a:bodyPr/>
          <a:lstStyle>
            <a:lvl1pPr>
              <a:defRPr sz="900">
                <a:solidFill>
                  <a:srgbClr val="BE9B39"/>
                </a:solidFill>
                <a:latin typeface="Arial" charset="0"/>
                <a:ea typeface="Arial" charset="0"/>
                <a:cs typeface="Arial" charset="0"/>
              </a:defRPr>
            </a:lvl1pPr>
          </a:lstStyle>
          <a:p>
            <a:fld id="{1376EB67-B175-C847-8B19-4349EFD92669}" type="slidenum">
              <a:rPr lang="en-US" smtClean="0"/>
              <a:pPr/>
              <a:t>‹#›</a:t>
            </a:fld>
            <a:endParaRPr lang="en-US" dirty="0"/>
          </a:p>
        </p:txBody>
      </p:sp>
      <p:sp>
        <p:nvSpPr>
          <p:cNvPr id="9" name="Title 1"/>
          <p:cNvSpPr>
            <a:spLocks noGrp="1"/>
          </p:cNvSpPr>
          <p:nvPr>
            <p:ph type="ctrTitle"/>
          </p:nvPr>
        </p:nvSpPr>
        <p:spPr>
          <a:xfrm>
            <a:off x="284427" y="-1165278"/>
            <a:ext cx="8535280" cy="2387600"/>
          </a:xfrm>
        </p:spPr>
        <p:txBody>
          <a:bodyPr anchor="b">
            <a:normAutofit/>
          </a:bodyPr>
          <a:lstStyle>
            <a:lvl1pPr algn="l">
              <a:defRPr sz="3600" b="1" i="0">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24" name="Date Placeholder 3"/>
          <p:cNvSpPr txBox="1">
            <a:spLocks/>
          </p:cNvSpPr>
          <p:nvPr userDrawn="1"/>
        </p:nvSpPr>
        <p:spPr>
          <a:xfrm>
            <a:off x="2104817" y="6356351"/>
            <a:ext cx="282163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sk-SK" sz="900" dirty="0">
                <a:latin typeface="Arial" charset="0"/>
                <a:ea typeface="Arial" charset="0"/>
                <a:cs typeface="Arial" charset="0"/>
              </a:rPr>
              <a:t>© </a:t>
            </a:r>
            <a:r>
              <a:rPr lang="sk-SK" sz="900" dirty="0" smtClean="0">
                <a:latin typeface="Arial" charset="0"/>
                <a:ea typeface="Arial" charset="0"/>
                <a:cs typeface="Arial" charset="0"/>
              </a:rPr>
              <a:t>201</a:t>
            </a:r>
            <a:r>
              <a:rPr lang="en-US" sz="900" dirty="0" smtClean="0">
                <a:latin typeface="Arial" charset="0"/>
                <a:ea typeface="Arial" charset="0"/>
                <a:cs typeface="Arial" charset="0"/>
              </a:rPr>
              <a:t>7</a:t>
            </a:r>
            <a:r>
              <a:rPr lang="sk-SK" sz="900" dirty="0" smtClean="0">
                <a:latin typeface="Arial" charset="0"/>
                <a:ea typeface="Arial" charset="0"/>
                <a:cs typeface="Arial" charset="0"/>
              </a:rPr>
              <a:t> </a:t>
            </a:r>
            <a:r>
              <a:rPr lang="en-US" sz="900" dirty="0" smtClean="0">
                <a:latin typeface="Arial" charset="0"/>
                <a:ea typeface="Arial" charset="0"/>
                <a:cs typeface="Arial" charset="0"/>
              </a:rPr>
              <a:t>Greenberg </a:t>
            </a:r>
            <a:r>
              <a:rPr lang="en-US" sz="900" dirty="0" err="1" smtClean="0">
                <a:latin typeface="Arial" charset="0"/>
                <a:ea typeface="Arial" charset="0"/>
                <a:cs typeface="Arial" charset="0"/>
              </a:rPr>
              <a:t>Traurig</a:t>
            </a:r>
            <a:r>
              <a:rPr lang="en-US" sz="900" dirty="0" smtClean="0">
                <a:latin typeface="Arial" charset="0"/>
                <a:ea typeface="Arial" charset="0"/>
                <a:cs typeface="Arial" charset="0"/>
              </a:rPr>
              <a:t>, LLP</a:t>
            </a:r>
            <a:endParaRPr lang="en-US" sz="900" dirty="0">
              <a:latin typeface="Arial" charset="0"/>
              <a:ea typeface="Arial" charset="0"/>
              <a:cs typeface="Arial" charset="0"/>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370" y="6400386"/>
            <a:ext cx="1592206" cy="258791"/>
          </a:xfrm>
          <a:prstGeom prst="rect">
            <a:avLst/>
          </a:prstGeom>
        </p:spPr>
      </p:pic>
      <p:cxnSp>
        <p:nvCxnSpPr>
          <p:cNvPr id="7" name="Straight Connector 6"/>
          <p:cNvCxnSpPr/>
          <p:nvPr userDrawn="1"/>
        </p:nvCxnSpPr>
        <p:spPr>
          <a:xfrm>
            <a:off x="114300" y="6251576"/>
            <a:ext cx="8915400" cy="0"/>
          </a:xfrm>
          <a:prstGeom prst="line">
            <a:avLst/>
          </a:prstGeom>
          <a:ln>
            <a:solidFill>
              <a:srgbClr val="60B1D6"/>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300" y="1367046"/>
            <a:ext cx="8915400" cy="146304"/>
          </a:xfrm>
          <a:prstGeom prst="rect">
            <a:avLst/>
          </a:prstGeom>
        </p:spPr>
      </p:pic>
    </p:spTree>
    <p:extLst>
      <p:ext uri="{BB962C8B-B14F-4D97-AF65-F5344CB8AC3E}">
        <p14:creationId xmlns:p14="http://schemas.microsoft.com/office/powerpoint/2010/main" val="7926254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April 19, 2017</a:t>
            </a: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www.gtlaw.com</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76EB67-B175-C847-8B19-4349EFD92669}" type="slidenum">
              <a:rPr lang="en-US" smtClean="0"/>
              <a:t>‹#›</a:t>
            </a:fld>
            <a:endParaRPr lang="en-US"/>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846127" y="83346"/>
            <a:ext cx="2190750" cy="428625"/>
          </a:xfrm>
          <a:prstGeom prst="rect">
            <a:avLst/>
          </a:prstGeom>
        </p:spPr>
      </p:pic>
    </p:spTree>
    <p:extLst>
      <p:ext uri="{BB962C8B-B14F-4D97-AF65-F5344CB8AC3E}">
        <p14:creationId xmlns:p14="http://schemas.microsoft.com/office/powerpoint/2010/main" val="49488793"/>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0"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www.business.ftc.gov/documents/bus03-complying-made-usa-standard"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leginfo.legislature.ca.gov/faces/billTextClient.xhtml?bill_id=201520160SB633"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www.ftc.gov/system/files/documents/cases/170414_ispring_do.pdf"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hyperlink" Target="https://www.ftc.gov/news-events/press-releases/2017/02/marketer-water-filtration-systems-settles-ftc-agrees-drop" TargetMode="External"/><Relationship Id="rId4" Type="http://schemas.openxmlformats.org/officeDocument/2006/relationships/hyperlink" Target="https://www.ftc.gov/system/files/documents/cases/172_3052_c4613_block_division_decision_and_order.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ftc.gov/news-events/press-releases/2017/03/distributor-pulley-block-systems-settles-ftc-agrees-drop"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1"/>
                </a:solidFill>
              </a:rPr>
              <a:t>Made in America</a:t>
            </a:r>
            <a:endParaRPr lang="en-US" dirty="0">
              <a:solidFill>
                <a:schemeClr val="tx1"/>
              </a:solidFill>
            </a:endParaRPr>
          </a:p>
        </p:txBody>
      </p:sp>
      <p:sp>
        <p:nvSpPr>
          <p:cNvPr id="3" name="Subtitle 2"/>
          <p:cNvSpPr>
            <a:spLocks noGrp="1"/>
          </p:cNvSpPr>
          <p:nvPr>
            <p:ph type="subTitle" idx="1"/>
          </p:nvPr>
        </p:nvSpPr>
        <p:spPr/>
        <p:txBody>
          <a:bodyPr>
            <a:normAutofit/>
          </a:bodyPr>
          <a:lstStyle/>
          <a:p>
            <a:r>
              <a:rPr lang="en-US" dirty="0" smtClean="0"/>
              <a:t>Fact and Fiction</a:t>
            </a:r>
            <a:endParaRPr lang="en-US" dirty="0"/>
          </a:p>
        </p:txBody>
      </p:sp>
      <p:sp>
        <p:nvSpPr>
          <p:cNvPr id="12" name="TextBox 11"/>
          <p:cNvSpPr txBox="1"/>
          <p:nvPr/>
        </p:nvSpPr>
        <p:spPr>
          <a:xfrm>
            <a:off x="4695825" y="6394451"/>
            <a:ext cx="4067176" cy="292388"/>
          </a:xfrm>
          <a:prstGeom prst="rect">
            <a:avLst/>
          </a:prstGeom>
          <a:noFill/>
        </p:spPr>
        <p:txBody>
          <a:bodyPr wrap="square" rtlCol="0">
            <a:spAutoFit/>
          </a:bodyPr>
          <a:lstStyle/>
          <a:p>
            <a:pPr algn="r"/>
            <a:r>
              <a:rPr lang="en-US" sz="1300" dirty="0" smtClean="0">
                <a:latin typeface="Arial" charset="0"/>
                <a:ea typeface="Arial" charset="0"/>
                <a:cs typeface="Arial" charset="0"/>
              </a:rPr>
              <a:t>Francis A. Citera </a:t>
            </a:r>
            <a:r>
              <a:rPr lang="en-US" sz="1300" baseline="0" dirty="0" smtClean="0">
                <a:solidFill>
                  <a:srgbClr val="60B1D6"/>
                </a:solidFill>
                <a:latin typeface="Arial" charset="0"/>
                <a:ea typeface="Arial" charset="0"/>
                <a:cs typeface="Arial" charset="0"/>
              </a:rPr>
              <a:t>|</a:t>
            </a:r>
            <a:r>
              <a:rPr lang="en-US" sz="1300" baseline="0" dirty="0" smtClean="0">
                <a:latin typeface="Arial" charset="0"/>
                <a:ea typeface="Arial" charset="0"/>
                <a:cs typeface="Arial" charset="0"/>
              </a:rPr>
              <a:t> citeraf@gtlaw.com</a:t>
            </a:r>
            <a:r>
              <a:rPr lang="en-US" sz="1300" dirty="0" smtClean="0">
                <a:solidFill>
                  <a:srgbClr val="60B1D6"/>
                </a:solidFill>
                <a:latin typeface="Arial" charset="0"/>
                <a:ea typeface="Arial" charset="0"/>
                <a:cs typeface="Arial" charset="0"/>
              </a:rPr>
              <a:t> </a:t>
            </a:r>
            <a:r>
              <a:rPr lang="en-US" sz="1300" baseline="0" dirty="0" smtClean="0">
                <a:solidFill>
                  <a:srgbClr val="60B1D6"/>
                </a:solidFill>
                <a:latin typeface="Arial" charset="0"/>
                <a:ea typeface="Arial" charset="0"/>
                <a:cs typeface="Arial" charset="0"/>
              </a:rPr>
              <a:t>| </a:t>
            </a:r>
            <a:r>
              <a:rPr lang="en-US" sz="1300" dirty="0" smtClean="0">
                <a:latin typeface="Arial" charset="0"/>
                <a:ea typeface="Arial" charset="0"/>
                <a:cs typeface="Arial" charset="0"/>
              </a:rPr>
              <a:t>312</a:t>
            </a:r>
            <a:r>
              <a:rPr lang="en-US" sz="1300" baseline="0" dirty="0" smtClean="0">
                <a:latin typeface="Arial" charset="0"/>
                <a:ea typeface="Arial" charset="0"/>
                <a:cs typeface="Arial" charset="0"/>
              </a:rPr>
              <a:t>.456.8413</a:t>
            </a:r>
            <a:endParaRPr lang="en-US" sz="1300" dirty="0">
              <a:latin typeface="Arial" charset="0"/>
              <a:ea typeface="Arial" charset="0"/>
              <a:cs typeface="Arial" charset="0"/>
            </a:endParaRPr>
          </a:p>
        </p:txBody>
      </p:sp>
    </p:spTree>
    <p:extLst>
      <p:ext uri="{BB962C8B-B14F-4D97-AF65-F5344CB8AC3E}">
        <p14:creationId xmlns:p14="http://schemas.microsoft.com/office/powerpoint/2010/main" val="166988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With a few notable exceptions, no law requires manufacturers and marketers to disclose the extent to which their products are made in the United States.</a:t>
            </a:r>
          </a:p>
          <a:p>
            <a:r>
              <a:rPr lang="en-US" dirty="0" smtClean="0"/>
              <a:t>The exceptions are textile and wool products, fur products and Automobiles, which by law must disclose where they were made:</a:t>
            </a:r>
          </a:p>
          <a:p>
            <a:r>
              <a:rPr lang="en-US" dirty="0"/>
              <a:t>Textile Fiber Products Identification Act and Wool Products Labeling </a:t>
            </a:r>
            <a:r>
              <a:rPr lang="en-US" dirty="0" smtClean="0"/>
              <a:t>Act.</a:t>
            </a:r>
          </a:p>
          <a:p>
            <a:r>
              <a:rPr lang="en-US" dirty="0" smtClean="0"/>
              <a:t>The Fur Products Labeling Act.</a:t>
            </a:r>
          </a:p>
          <a:p>
            <a:r>
              <a:rPr lang="en-US" dirty="0" smtClean="0"/>
              <a:t>The American Automobile Labeling Act requires that automobiles manufactured on or after October 1, 1994 for sale in the United States bear a label disclosing where the car was assembled, the percentage of equipment that originated in the United States and Canada and the country of origin of the engine and transmission.</a:t>
            </a:r>
          </a:p>
          <a:p>
            <a:endParaRPr lang="en-US" dirty="0"/>
          </a:p>
        </p:txBody>
      </p:sp>
      <p:sp>
        <p:nvSpPr>
          <p:cNvPr id="3" name="Slide Number Placeholder 2"/>
          <p:cNvSpPr>
            <a:spLocks noGrp="1"/>
          </p:cNvSpPr>
          <p:nvPr>
            <p:ph type="sldNum" sz="quarter" idx="12"/>
          </p:nvPr>
        </p:nvSpPr>
        <p:spPr/>
        <p:txBody>
          <a:bodyPr/>
          <a:lstStyle/>
          <a:p>
            <a:fld id="{1376EB67-B175-C847-8B19-4349EFD92669}" type="slidenum">
              <a:rPr lang="en-US" smtClean="0"/>
              <a:pPr/>
              <a:t>10</a:t>
            </a:fld>
            <a:endParaRPr lang="en-US" dirty="0"/>
          </a:p>
        </p:txBody>
      </p:sp>
    </p:spTree>
    <p:extLst>
      <p:ext uri="{BB962C8B-B14F-4D97-AF65-F5344CB8AC3E}">
        <p14:creationId xmlns:p14="http://schemas.microsoft.com/office/powerpoint/2010/main" val="1978282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endParaRPr lang="en-US" sz="2000" dirty="0" smtClean="0">
              <a:solidFill>
                <a:prstClr val="black"/>
              </a:solidFill>
            </a:endParaRPr>
          </a:p>
          <a:p>
            <a:pPr lvl="0"/>
            <a:r>
              <a:rPr lang="en-US" sz="2000" dirty="0" smtClean="0">
                <a:solidFill>
                  <a:prstClr val="black"/>
                </a:solidFill>
              </a:rPr>
              <a:t>However</a:t>
            </a:r>
            <a:r>
              <a:rPr lang="en-US" sz="2000" dirty="0">
                <a:solidFill>
                  <a:prstClr val="black"/>
                </a:solidFill>
              </a:rPr>
              <a:t>, manufacturers and marketers who choose to make claims about the amount of U.S. content in their products must comply with the FTC’s </a:t>
            </a:r>
            <a:r>
              <a:rPr lang="en-US" sz="2000" i="1" dirty="0">
                <a:solidFill>
                  <a:prstClr val="black"/>
                </a:solidFill>
              </a:rPr>
              <a:t>Made in USA </a:t>
            </a:r>
            <a:r>
              <a:rPr lang="en-US" sz="2000" dirty="0">
                <a:solidFill>
                  <a:prstClr val="black"/>
                </a:solidFill>
              </a:rPr>
              <a:t>policy</a:t>
            </a:r>
            <a:r>
              <a:rPr lang="en-US" sz="2000" dirty="0" smtClean="0">
                <a:solidFill>
                  <a:prstClr val="black"/>
                </a:solidFill>
              </a:rPr>
              <a:t>.</a:t>
            </a:r>
          </a:p>
          <a:p>
            <a:pPr lvl="0"/>
            <a:r>
              <a:rPr lang="en-US" sz="2200" dirty="0">
                <a:solidFill>
                  <a:prstClr val="black"/>
                </a:solidFill>
              </a:rPr>
              <a:t>The Federal Trade Commission (FTC) is charged with preventing deception and unfairness in the marketplace.</a:t>
            </a:r>
          </a:p>
          <a:p>
            <a:pPr lvl="1"/>
            <a:r>
              <a:rPr lang="en-US" sz="1900" dirty="0">
                <a:solidFill>
                  <a:prstClr val="black"/>
                </a:solidFill>
              </a:rPr>
              <a:t>The FTC Act gives the Commission the power to bring </a:t>
            </a:r>
            <a:r>
              <a:rPr lang="en-US" sz="1900" dirty="0" smtClean="0">
                <a:solidFill>
                  <a:prstClr val="black"/>
                </a:solidFill>
              </a:rPr>
              <a:t>enforcement </a:t>
            </a:r>
            <a:r>
              <a:rPr lang="en-US" sz="1900" dirty="0">
                <a:solidFill>
                  <a:prstClr val="black"/>
                </a:solidFill>
              </a:rPr>
              <a:t>actions against false or misleading claims that a product is of U.S. origin. </a:t>
            </a:r>
          </a:p>
          <a:p>
            <a:pPr lvl="0"/>
            <a:endParaRPr lang="en-US" sz="2000" dirty="0">
              <a:solidFill>
                <a:prstClr val="black"/>
              </a:solidFill>
            </a:endParaRPr>
          </a:p>
          <a:p>
            <a:endParaRPr lang="en-US" dirty="0"/>
          </a:p>
        </p:txBody>
      </p:sp>
      <p:sp>
        <p:nvSpPr>
          <p:cNvPr id="3" name="Slide Number Placeholder 2"/>
          <p:cNvSpPr>
            <a:spLocks noGrp="1"/>
          </p:cNvSpPr>
          <p:nvPr>
            <p:ph type="sldNum" sz="quarter" idx="12"/>
          </p:nvPr>
        </p:nvSpPr>
        <p:spPr/>
        <p:txBody>
          <a:bodyPr/>
          <a:lstStyle/>
          <a:p>
            <a:fld id="{1376EB67-B175-C847-8B19-4349EFD92669}" type="slidenum">
              <a:rPr lang="en-US" smtClean="0"/>
              <a:pPr/>
              <a:t>11</a:t>
            </a:fld>
            <a:endParaRPr lang="en-US" dirty="0"/>
          </a:p>
        </p:txBody>
      </p:sp>
    </p:spTree>
    <p:extLst>
      <p:ext uri="{BB962C8B-B14F-4D97-AF65-F5344CB8AC3E}">
        <p14:creationId xmlns:p14="http://schemas.microsoft.com/office/powerpoint/2010/main" val="211679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Traditionally</a:t>
            </a:r>
            <a:r>
              <a:rPr lang="en-US" dirty="0"/>
              <a:t>, the Commission has required that a product advertised as </a:t>
            </a:r>
            <a:r>
              <a:rPr lang="en-US" i="1" dirty="0"/>
              <a:t>Made in USA </a:t>
            </a:r>
            <a:r>
              <a:rPr lang="en-US" dirty="0"/>
              <a:t>be “all or virtually all” made in the U.S. </a:t>
            </a:r>
            <a:endParaRPr lang="en-US" dirty="0" smtClean="0"/>
          </a:p>
          <a:p>
            <a:r>
              <a:rPr lang="en-US" dirty="0" smtClean="0"/>
              <a:t>After </a:t>
            </a:r>
            <a:r>
              <a:rPr lang="en-US" dirty="0"/>
              <a:t>a comprehensive review of </a:t>
            </a:r>
            <a:r>
              <a:rPr lang="en-US" i="1" dirty="0"/>
              <a:t>Made in USA </a:t>
            </a:r>
            <a:r>
              <a:rPr lang="en-US" dirty="0"/>
              <a:t>and other U.S. origin claims in product advertising and labeling, the Commission announced in December 1997 that it would retain the “all or virtually all” </a:t>
            </a:r>
            <a:r>
              <a:rPr lang="en-US" dirty="0" smtClean="0"/>
              <a:t>standard.</a:t>
            </a:r>
          </a:p>
          <a:p>
            <a:r>
              <a:rPr lang="en-US" dirty="0" smtClean="0"/>
              <a:t>The </a:t>
            </a:r>
            <a:r>
              <a:rPr lang="en-US" dirty="0"/>
              <a:t>Commission also issued an Enforcement Policy Statement on U.S. Origin Claims to provide guidance to marketers who want to make an unqualified </a:t>
            </a:r>
            <a:r>
              <a:rPr lang="en-US" i="1" dirty="0"/>
              <a:t>Made in USA </a:t>
            </a:r>
            <a:r>
              <a:rPr lang="en-US" dirty="0"/>
              <a:t>claim under the “all or virtually all” standard and those </a:t>
            </a:r>
            <a:r>
              <a:rPr lang="en-US" dirty="0" smtClean="0"/>
              <a:t>who want </a:t>
            </a:r>
            <a:r>
              <a:rPr lang="en-US" dirty="0"/>
              <a:t>to make a qualified </a:t>
            </a:r>
            <a:r>
              <a:rPr lang="en-US" i="1" dirty="0"/>
              <a:t>Made in USA </a:t>
            </a:r>
            <a:r>
              <a:rPr lang="en-US" dirty="0"/>
              <a:t>claim.</a:t>
            </a:r>
          </a:p>
          <a:p>
            <a:endParaRPr lang="en-US" dirty="0"/>
          </a:p>
        </p:txBody>
      </p:sp>
      <p:sp>
        <p:nvSpPr>
          <p:cNvPr id="3" name="Slide Number Placeholder 2"/>
          <p:cNvSpPr>
            <a:spLocks noGrp="1"/>
          </p:cNvSpPr>
          <p:nvPr>
            <p:ph type="sldNum" sz="quarter" idx="12"/>
          </p:nvPr>
        </p:nvSpPr>
        <p:spPr/>
        <p:txBody>
          <a:bodyPr/>
          <a:lstStyle/>
          <a:p>
            <a:fld id="{1376EB67-B175-C847-8B19-4349EFD92669}" type="slidenum">
              <a:rPr lang="en-US" smtClean="0"/>
              <a:pPr/>
              <a:t>12</a:t>
            </a:fld>
            <a:endParaRPr lang="en-US" dirty="0"/>
          </a:p>
        </p:txBody>
      </p:sp>
    </p:spTree>
    <p:extLst>
      <p:ext uri="{BB962C8B-B14F-4D97-AF65-F5344CB8AC3E}">
        <p14:creationId xmlns:p14="http://schemas.microsoft.com/office/powerpoint/2010/main" val="30923864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What factors does the FTC consider to determine whether a product is “all or virtually all” made in the U.S.A.?</a:t>
            </a:r>
          </a:p>
          <a:p>
            <a:r>
              <a:rPr lang="en-US" dirty="0" smtClean="0"/>
              <a:t>The product’s final assembly or processing must take place in the U.S.  The Commission then considers other factors, including how much of the product’s total manufacturing costs can be assigned to U.S. parts and processing, and how far removed any foreign content is from the finished product.</a:t>
            </a:r>
            <a:endParaRPr lang="en-US" dirty="0"/>
          </a:p>
        </p:txBody>
      </p:sp>
      <p:sp>
        <p:nvSpPr>
          <p:cNvPr id="3" name="Slide Number Placeholder 2"/>
          <p:cNvSpPr>
            <a:spLocks noGrp="1"/>
          </p:cNvSpPr>
          <p:nvPr>
            <p:ph type="sldNum" sz="quarter" idx="12"/>
          </p:nvPr>
        </p:nvSpPr>
        <p:spPr/>
        <p:txBody>
          <a:bodyPr/>
          <a:lstStyle/>
          <a:p>
            <a:fld id="{1376EB67-B175-C847-8B19-4349EFD92669}" type="slidenum">
              <a:rPr lang="en-US" smtClean="0"/>
              <a:pPr/>
              <a:t>13</a:t>
            </a:fld>
            <a:endParaRPr lang="en-US" dirty="0"/>
          </a:p>
        </p:txBody>
      </p:sp>
    </p:spTree>
    <p:extLst>
      <p:ext uri="{BB962C8B-B14F-4D97-AF65-F5344CB8AC3E}">
        <p14:creationId xmlns:p14="http://schemas.microsoft.com/office/powerpoint/2010/main" val="9933660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endParaRPr lang="en-US" dirty="0"/>
          </a:p>
          <a:p>
            <a:r>
              <a:rPr lang="en-US" dirty="0" smtClean="0"/>
              <a:t>The </a:t>
            </a:r>
            <a:r>
              <a:rPr lang="en-US" dirty="0"/>
              <a:t>FTC’s Policy Statement prohibits advertising a product as “Made in USA” (or equivalent statements) unless “all or virtually all” labor and materials are </a:t>
            </a:r>
            <a:r>
              <a:rPr lang="en-US" dirty="0" smtClean="0"/>
              <a:t>domestic.</a:t>
            </a:r>
            <a:endParaRPr lang="en-US" dirty="0"/>
          </a:p>
          <a:p>
            <a:r>
              <a:rPr lang="en-US" dirty="0" smtClean="0"/>
              <a:t>Under </a:t>
            </a:r>
            <a:r>
              <a:rPr lang="en-US" dirty="0"/>
              <a:t>the FTC Policy Statement, no more than a “negligible” amount of foreign content or processing is allowed for a product advertised as “Made in USA</a:t>
            </a:r>
            <a:r>
              <a:rPr lang="en-US" dirty="0" smtClean="0"/>
              <a:t>.”</a:t>
            </a:r>
            <a:endParaRPr lang="en-US" dirty="0"/>
          </a:p>
          <a:p>
            <a:endParaRPr lang="en-US" dirty="0"/>
          </a:p>
        </p:txBody>
      </p:sp>
      <p:sp>
        <p:nvSpPr>
          <p:cNvPr id="3" name="Slide Number Placeholder 2"/>
          <p:cNvSpPr>
            <a:spLocks noGrp="1"/>
          </p:cNvSpPr>
          <p:nvPr>
            <p:ph type="sldNum" sz="quarter" idx="12"/>
          </p:nvPr>
        </p:nvSpPr>
        <p:spPr/>
        <p:txBody>
          <a:bodyPr/>
          <a:lstStyle/>
          <a:p>
            <a:fld id="{1376EB67-B175-C847-8B19-4349EFD92669}" type="slidenum">
              <a:rPr lang="en-US" smtClean="0"/>
              <a:pPr/>
              <a:t>14</a:t>
            </a:fld>
            <a:endParaRPr lang="en-US" dirty="0"/>
          </a:p>
        </p:txBody>
      </p:sp>
    </p:spTree>
    <p:extLst>
      <p:ext uri="{BB962C8B-B14F-4D97-AF65-F5344CB8AC3E}">
        <p14:creationId xmlns:p14="http://schemas.microsoft.com/office/powerpoint/2010/main" val="4752359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smtClean="0"/>
          </a:p>
          <a:p>
            <a:r>
              <a:rPr lang="en-US" dirty="0" smtClean="0"/>
              <a:t>“All or virtually all” means that all significant parts and processing that go into the product must be of U.S. origin.  That is, the product should contain no – or negligible – foreign content.</a:t>
            </a:r>
          </a:p>
          <a:p>
            <a:pPr lvl="0"/>
            <a:r>
              <a:rPr lang="en-US" dirty="0" smtClean="0">
                <a:solidFill>
                  <a:prstClr val="black"/>
                </a:solidFill>
              </a:rPr>
              <a:t>The </a:t>
            </a:r>
            <a:r>
              <a:rPr lang="en-US" dirty="0">
                <a:solidFill>
                  <a:prstClr val="black"/>
                </a:solidFill>
              </a:rPr>
              <a:t>permissible amount of foreign content is not defined by the FTC. But the approach remains at least theoretically viable where a product’s foreign content is truly </a:t>
            </a:r>
            <a:r>
              <a:rPr lang="en-US" i="1" dirty="0">
                <a:solidFill>
                  <a:prstClr val="black"/>
                </a:solidFill>
              </a:rPr>
              <a:t>de </a:t>
            </a:r>
            <a:r>
              <a:rPr lang="en-US" i="1" dirty="0" err="1">
                <a:solidFill>
                  <a:prstClr val="black"/>
                </a:solidFill>
              </a:rPr>
              <a:t>minimis</a:t>
            </a:r>
            <a:r>
              <a:rPr lang="en-US" dirty="0">
                <a:solidFill>
                  <a:prstClr val="black"/>
                </a:solidFill>
              </a:rPr>
              <a:t>. </a:t>
            </a:r>
          </a:p>
          <a:p>
            <a:endParaRPr lang="en-US" dirty="0"/>
          </a:p>
        </p:txBody>
      </p:sp>
      <p:sp>
        <p:nvSpPr>
          <p:cNvPr id="3" name="Slide Number Placeholder 2"/>
          <p:cNvSpPr>
            <a:spLocks noGrp="1"/>
          </p:cNvSpPr>
          <p:nvPr>
            <p:ph type="sldNum" sz="quarter" idx="12"/>
          </p:nvPr>
        </p:nvSpPr>
        <p:spPr/>
        <p:txBody>
          <a:bodyPr/>
          <a:lstStyle/>
          <a:p>
            <a:fld id="{1376EB67-B175-C847-8B19-4349EFD92669}" type="slidenum">
              <a:rPr lang="en-US" smtClean="0"/>
              <a:pPr/>
              <a:t>15</a:t>
            </a:fld>
            <a:endParaRPr lang="en-US" dirty="0"/>
          </a:p>
        </p:txBody>
      </p:sp>
    </p:spTree>
    <p:extLst>
      <p:ext uri="{BB962C8B-B14F-4D97-AF65-F5344CB8AC3E}">
        <p14:creationId xmlns:p14="http://schemas.microsoft.com/office/powerpoint/2010/main" val="21392436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0"/>
            <a:r>
              <a:rPr lang="en-US" dirty="0" smtClean="0">
                <a:solidFill>
                  <a:prstClr val="black"/>
                </a:solidFill>
              </a:rPr>
              <a:t>However</a:t>
            </a:r>
            <a:r>
              <a:rPr lang="en-US" dirty="0">
                <a:solidFill>
                  <a:prstClr val="black"/>
                </a:solidFill>
              </a:rPr>
              <a:t>, the Policy Statement does allow a seller to use a limited or “qualified” form of claim to signal when part of the labor and material in a product is domestic and part is not.  </a:t>
            </a:r>
          </a:p>
          <a:p>
            <a:pPr lvl="1"/>
            <a:r>
              <a:rPr lang="en-US" sz="1900" dirty="0">
                <a:solidFill>
                  <a:prstClr val="black"/>
                </a:solidFill>
              </a:rPr>
              <a:t>An example might be to advertise that a fashion product is sewn in the United States using imported fabric.</a:t>
            </a:r>
          </a:p>
          <a:p>
            <a:pPr lvl="1"/>
            <a:r>
              <a:rPr lang="en-US" sz="1900" dirty="0">
                <a:solidFill>
                  <a:prstClr val="black"/>
                </a:solidFill>
              </a:rPr>
              <a:t>Information about what kinds of claims are allowed or not allowed can be found at </a:t>
            </a:r>
            <a:r>
              <a:rPr lang="en-US" sz="1900" u="sng" dirty="0">
                <a:solidFill>
                  <a:prstClr val="black"/>
                </a:solidFill>
                <a:hlinkClick r:id="rId3"/>
              </a:rPr>
              <a:t>www.business.ftc.gov/documents/bus03-complying-made-usa-standard</a:t>
            </a:r>
            <a:r>
              <a:rPr lang="en-US" sz="1900" dirty="0">
                <a:solidFill>
                  <a:prstClr val="black"/>
                </a:solidFill>
              </a:rPr>
              <a:t>. </a:t>
            </a:r>
            <a:endParaRPr lang="en-US" sz="1900" dirty="0" smtClean="0">
              <a:solidFill>
                <a:prstClr val="black"/>
              </a:solidFill>
            </a:endParaRPr>
          </a:p>
          <a:p>
            <a:pPr lvl="0"/>
            <a:r>
              <a:rPr lang="en-US" dirty="0" smtClean="0">
                <a:solidFill>
                  <a:prstClr val="black"/>
                </a:solidFill>
              </a:rPr>
              <a:t>Some </a:t>
            </a:r>
            <a:r>
              <a:rPr lang="en-US" dirty="0">
                <a:solidFill>
                  <a:prstClr val="black"/>
                </a:solidFill>
              </a:rPr>
              <a:t>manufacturers are leery of this approach since the FTC’s guidance on what types of “qualified” claims are permissible is not always clear. </a:t>
            </a:r>
          </a:p>
          <a:p>
            <a:pPr lvl="1"/>
            <a:endParaRPr lang="en-US" sz="1900" dirty="0">
              <a:solidFill>
                <a:prstClr val="black"/>
              </a:solidFill>
            </a:endParaRPr>
          </a:p>
          <a:p>
            <a:endParaRPr lang="en-US" dirty="0"/>
          </a:p>
        </p:txBody>
      </p:sp>
      <p:sp>
        <p:nvSpPr>
          <p:cNvPr id="3" name="Slide Number Placeholder 2"/>
          <p:cNvSpPr>
            <a:spLocks noGrp="1"/>
          </p:cNvSpPr>
          <p:nvPr>
            <p:ph type="sldNum" sz="quarter" idx="12"/>
          </p:nvPr>
        </p:nvSpPr>
        <p:spPr/>
        <p:txBody>
          <a:bodyPr/>
          <a:lstStyle/>
          <a:p>
            <a:fld id="{1376EB67-B175-C847-8B19-4349EFD92669}" type="slidenum">
              <a:rPr lang="en-US" smtClean="0"/>
              <a:pPr/>
              <a:t>16</a:t>
            </a:fld>
            <a:endParaRPr lang="en-US" dirty="0"/>
          </a:p>
        </p:txBody>
      </p:sp>
    </p:spTree>
    <p:extLst>
      <p:ext uri="{BB962C8B-B14F-4D97-AF65-F5344CB8AC3E}">
        <p14:creationId xmlns:p14="http://schemas.microsoft.com/office/powerpoint/2010/main" val="19838952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A qualified Made in USA claim is appropriate for products that include U.S. content or processing but don’t meet the criteria for making an unqualified Made in USA claim.</a:t>
            </a:r>
          </a:p>
          <a:p>
            <a:r>
              <a:rPr lang="en-US" dirty="0" smtClean="0"/>
              <a:t>A qualified Made in USA claim, like an unqualified claim, must be truthful and substantiated.</a:t>
            </a:r>
            <a:endParaRPr lang="en-US" dirty="0"/>
          </a:p>
        </p:txBody>
      </p:sp>
      <p:sp>
        <p:nvSpPr>
          <p:cNvPr id="3" name="Slide Number Placeholder 2"/>
          <p:cNvSpPr>
            <a:spLocks noGrp="1"/>
          </p:cNvSpPr>
          <p:nvPr>
            <p:ph type="sldNum" sz="quarter" idx="12"/>
          </p:nvPr>
        </p:nvSpPr>
        <p:spPr/>
        <p:txBody>
          <a:bodyPr/>
          <a:lstStyle/>
          <a:p>
            <a:fld id="{1376EB67-B175-C847-8B19-4349EFD92669}" type="slidenum">
              <a:rPr lang="en-US" smtClean="0"/>
              <a:pPr/>
              <a:t>17</a:t>
            </a:fld>
            <a:endParaRPr lang="en-US" dirty="0"/>
          </a:p>
        </p:txBody>
      </p:sp>
    </p:spTree>
    <p:extLst>
      <p:ext uri="{BB962C8B-B14F-4D97-AF65-F5344CB8AC3E}">
        <p14:creationId xmlns:p14="http://schemas.microsoft.com/office/powerpoint/2010/main" val="36203266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i="1" dirty="0" smtClean="0"/>
          </a:p>
          <a:p>
            <a:r>
              <a:rPr lang="en-US" i="1" dirty="0" smtClean="0"/>
              <a:t>A </a:t>
            </a:r>
            <a:r>
              <a:rPr lang="en-US" i="1" dirty="0"/>
              <a:t>Made in USA </a:t>
            </a:r>
            <a:r>
              <a:rPr lang="en-US" dirty="0"/>
              <a:t>claim can be express or implied.</a:t>
            </a:r>
          </a:p>
          <a:p>
            <a:r>
              <a:rPr lang="en-US" b="1" dirty="0"/>
              <a:t>Examples </a:t>
            </a:r>
            <a:r>
              <a:rPr lang="en-US" dirty="0"/>
              <a:t>of express </a:t>
            </a:r>
            <a:r>
              <a:rPr lang="en-US" dirty="0" smtClean="0"/>
              <a:t>claims:</a:t>
            </a:r>
          </a:p>
          <a:p>
            <a:pPr lvl="1"/>
            <a:r>
              <a:rPr lang="en-US" i="1" dirty="0" smtClean="0"/>
              <a:t>Made </a:t>
            </a:r>
            <a:r>
              <a:rPr lang="en-US" i="1" dirty="0"/>
              <a:t>in USA</a:t>
            </a:r>
            <a:r>
              <a:rPr lang="en-US" dirty="0" smtClean="0"/>
              <a:t>.</a:t>
            </a:r>
          </a:p>
          <a:p>
            <a:pPr lvl="1"/>
            <a:r>
              <a:rPr lang="en-US" dirty="0" smtClean="0"/>
              <a:t>“</a:t>
            </a:r>
            <a:r>
              <a:rPr lang="en-US" dirty="0"/>
              <a:t>Our products are American-made</a:t>
            </a:r>
            <a:r>
              <a:rPr lang="en-US" dirty="0" smtClean="0"/>
              <a:t>.”</a:t>
            </a:r>
          </a:p>
          <a:p>
            <a:pPr lvl="1"/>
            <a:r>
              <a:rPr lang="en-US" dirty="0" smtClean="0"/>
              <a:t>“</a:t>
            </a:r>
            <a:r>
              <a:rPr lang="en-US" dirty="0"/>
              <a:t>USA.”</a:t>
            </a:r>
          </a:p>
          <a:p>
            <a:endParaRPr lang="en-US" dirty="0"/>
          </a:p>
        </p:txBody>
      </p:sp>
      <p:sp>
        <p:nvSpPr>
          <p:cNvPr id="3" name="Slide Number Placeholder 2"/>
          <p:cNvSpPr>
            <a:spLocks noGrp="1"/>
          </p:cNvSpPr>
          <p:nvPr>
            <p:ph type="sldNum" sz="quarter" idx="12"/>
          </p:nvPr>
        </p:nvSpPr>
        <p:spPr/>
        <p:txBody>
          <a:bodyPr/>
          <a:lstStyle/>
          <a:p>
            <a:fld id="{1376EB67-B175-C847-8B19-4349EFD92669}" type="slidenum">
              <a:rPr lang="en-US" smtClean="0"/>
              <a:pPr/>
              <a:t>18</a:t>
            </a:fld>
            <a:endParaRPr lang="en-US" dirty="0"/>
          </a:p>
        </p:txBody>
      </p:sp>
    </p:spTree>
    <p:extLst>
      <p:ext uri="{BB962C8B-B14F-4D97-AF65-F5344CB8AC3E}">
        <p14:creationId xmlns:p14="http://schemas.microsoft.com/office/powerpoint/2010/main" val="3956266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In identifying implied claims, the Commission focuses on the overall impression of the advertising, label, or promotional </a:t>
            </a:r>
            <a:r>
              <a:rPr lang="en-US" dirty="0" smtClean="0"/>
              <a:t>material.</a:t>
            </a:r>
          </a:p>
          <a:p>
            <a:r>
              <a:rPr lang="en-US" dirty="0" smtClean="0"/>
              <a:t>Depending </a:t>
            </a:r>
            <a:r>
              <a:rPr lang="en-US" dirty="0"/>
              <a:t>on the context, U.S. symbols or geographic references </a:t>
            </a:r>
            <a:r>
              <a:rPr lang="en-US" dirty="0" smtClean="0"/>
              <a:t>may </a:t>
            </a:r>
            <a:r>
              <a:rPr lang="en-US" dirty="0"/>
              <a:t>convey a claim of U.S. origin either by themselves, or in conjunction with other phrases or images</a:t>
            </a:r>
            <a:r>
              <a:rPr lang="en-US" dirty="0" smtClean="0"/>
              <a:t>.</a:t>
            </a:r>
          </a:p>
          <a:p>
            <a:pPr lvl="1"/>
            <a:r>
              <a:rPr lang="en-US" dirty="0" smtClean="0"/>
              <a:t>Examples:</a:t>
            </a:r>
          </a:p>
          <a:p>
            <a:pPr lvl="2"/>
            <a:r>
              <a:rPr lang="en-US" dirty="0" smtClean="0"/>
              <a:t>U.S. flags,</a:t>
            </a:r>
          </a:p>
          <a:p>
            <a:pPr lvl="2"/>
            <a:r>
              <a:rPr lang="en-US" dirty="0" smtClean="0"/>
              <a:t>Outlines of U.S. maps,</a:t>
            </a:r>
          </a:p>
          <a:p>
            <a:pPr lvl="2"/>
            <a:r>
              <a:rPr lang="en-US" dirty="0" smtClean="0"/>
              <a:t>References to U.S. locations of headquarters or factories</a:t>
            </a:r>
            <a:endParaRPr lang="en-US" dirty="0"/>
          </a:p>
          <a:p>
            <a:endParaRPr lang="en-US" dirty="0"/>
          </a:p>
        </p:txBody>
      </p:sp>
      <p:sp>
        <p:nvSpPr>
          <p:cNvPr id="3" name="Slide Number Placeholder 2"/>
          <p:cNvSpPr>
            <a:spLocks noGrp="1"/>
          </p:cNvSpPr>
          <p:nvPr>
            <p:ph type="sldNum" sz="quarter" idx="12"/>
          </p:nvPr>
        </p:nvSpPr>
        <p:spPr/>
        <p:txBody>
          <a:bodyPr/>
          <a:lstStyle/>
          <a:p>
            <a:fld id="{1376EB67-B175-C847-8B19-4349EFD92669}" type="slidenum">
              <a:rPr lang="en-US" smtClean="0"/>
              <a:pPr/>
              <a:t>19</a:t>
            </a:fld>
            <a:endParaRPr lang="en-US" dirty="0"/>
          </a:p>
        </p:txBody>
      </p:sp>
    </p:spTree>
    <p:extLst>
      <p:ext uri="{BB962C8B-B14F-4D97-AF65-F5344CB8AC3E}">
        <p14:creationId xmlns:p14="http://schemas.microsoft.com/office/powerpoint/2010/main" val="19399441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smtClean="0"/>
          </a:p>
          <a:p>
            <a:r>
              <a:rPr lang="en-US" dirty="0" smtClean="0"/>
              <a:t>What </a:t>
            </a:r>
            <a:r>
              <a:rPr lang="en-US" dirty="0"/>
              <a:t>do Americans say and believe about Made in USA</a:t>
            </a:r>
            <a:r>
              <a:rPr lang="en-US" dirty="0" smtClean="0"/>
              <a:t>?</a:t>
            </a:r>
            <a:endParaRPr lang="en-US" dirty="0"/>
          </a:p>
          <a:p>
            <a:pPr lvl="1"/>
            <a:r>
              <a:rPr lang="en-US" dirty="0"/>
              <a:t>Americans say they love U.S.-made goods. </a:t>
            </a:r>
          </a:p>
          <a:p>
            <a:pPr lvl="1"/>
            <a:r>
              <a:rPr lang="en-US" dirty="0"/>
              <a:t>They are less enthusiastic, however, about paying a premium for them.</a:t>
            </a:r>
          </a:p>
          <a:p>
            <a:pPr marL="0" indent="0">
              <a:lnSpc>
                <a:spcPct val="100000"/>
              </a:lnSpc>
              <a:buNone/>
            </a:pPr>
            <a:endParaRPr lang="en-US" sz="2000" dirty="0"/>
          </a:p>
        </p:txBody>
      </p:sp>
      <p:sp>
        <p:nvSpPr>
          <p:cNvPr id="2" name="Title 1"/>
          <p:cNvSpPr>
            <a:spLocks noGrp="1"/>
          </p:cNvSpPr>
          <p:nvPr>
            <p:ph type="ctrTitle"/>
          </p:nvPr>
        </p:nvSpPr>
        <p:spPr/>
        <p:txBody>
          <a:bodyPr/>
          <a:lstStyle/>
          <a:p>
            <a:r>
              <a:rPr lang="en-US" dirty="0" smtClean="0"/>
              <a:t>The Surveys Say!</a:t>
            </a:r>
            <a:endParaRPr lang="en-US" dirty="0"/>
          </a:p>
        </p:txBody>
      </p:sp>
      <p:sp>
        <p:nvSpPr>
          <p:cNvPr id="5" name="Slide Number Placeholder 4"/>
          <p:cNvSpPr>
            <a:spLocks noGrp="1"/>
          </p:cNvSpPr>
          <p:nvPr>
            <p:ph type="sldNum" sz="quarter" idx="12"/>
          </p:nvPr>
        </p:nvSpPr>
        <p:spPr/>
        <p:txBody>
          <a:bodyPr/>
          <a:lstStyle/>
          <a:p>
            <a:fld id="{1376EB67-B175-C847-8B19-4349EFD92669}" type="slidenum">
              <a:rPr lang="en-US" smtClean="0"/>
              <a:pPr/>
              <a:t>2</a:t>
            </a:fld>
            <a:endParaRPr lang="en-US" dirty="0"/>
          </a:p>
        </p:txBody>
      </p:sp>
    </p:spTree>
    <p:extLst>
      <p:ext uri="{BB962C8B-B14F-4D97-AF65-F5344CB8AC3E}">
        <p14:creationId xmlns:p14="http://schemas.microsoft.com/office/powerpoint/2010/main" val="120522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r>
              <a:rPr lang="en-US" dirty="0" smtClean="0"/>
              <a:t>In </a:t>
            </a:r>
            <a:r>
              <a:rPr lang="en-US" dirty="0"/>
              <a:t>contrast, California had previously enacted a statute which, read literally, prohibited using a “Made-in-the-USA” claim if any part of the product is </a:t>
            </a:r>
            <a:r>
              <a:rPr lang="en-US" dirty="0" smtClean="0"/>
              <a:t>foreign-sourced.</a:t>
            </a:r>
            <a:br>
              <a:rPr lang="en-US" dirty="0" smtClean="0"/>
            </a:br>
            <a:r>
              <a:rPr lang="en-US" dirty="0" smtClean="0"/>
              <a:t>Cal</a:t>
            </a:r>
            <a:r>
              <a:rPr lang="en-US" dirty="0"/>
              <a:t>. Bus. &amp; Prof. Code § 17533.7.</a:t>
            </a:r>
          </a:p>
          <a:p>
            <a:endParaRPr lang="en-US" dirty="0"/>
          </a:p>
        </p:txBody>
      </p:sp>
      <p:sp>
        <p:nvSpPr>
          <p:cNvPr id="3" name="Slide Number Placeholder 2"/>
          <p:cNvSpPr>
            <a:spLocks noGrp="1"/>
          </p:cNvSpPr>
          <p:nvPr>
            <p:ph type="sldNum" sz="quarter" idx="12"/>
          </p:nvPr>
        </p:nvSpPr>
        <p:spPr/>
        <p:txBody>
          <a:bodyPr/>
          <a:lstStyle/>
          <a:p>
            <a:fld id="{1376EB67-B175-C847-8B19-4349EFD92669}" type="slidenum">
              <a:rPr lang="en-US" smtClean="0"/>
              <a:pPr/>
              <a:t>20</a:t>
            </a:fld>
            <a:endParaRPr lang="en-US" dirty="0"/>
          </a:p>
        </p:txBody>
      </p:sp>
    </p:spTree>
    <p:extLst>
      <p:ext uri="{BB962C8B-B14F-4D97-AF65-F5344CB8AC3E}">
        <p14:creationId xmlns:p14="http://schemas.microsoft.com/office/powerpoint/2010/main" val="14210500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On Sept. 1, 2015, California amended its statute. The new </a:t>
            </a:r>
            <a:r>
              <a:rPr lang="en-US" u="sng" dirty="0">
                <a:hlinkClick r:id="rId3"/>
              </a:rPr>
              <a:t>statute</a:t>
            </a:r>
            <a:r>
              <a:rPr lang="en-US" dirty="0"/>
              <a:t> allows a manufacturer to advertise a product as "Made in the USA" as long </a:t>
            </a:r>
            <a:r>
              <a:rPr lang="en-US" dirty="0" smtClean="0"/>
              <a:t>as:</a:t>
            </a:r>
          </a:p>
          <a:p>
            <a:pPr lvl="1"/>
            <a:r>
              <a:rPr lang="en-US" dirty="0" smtClean="0"/>
              <a:t>(1</a:t>
            </a:r>
            <a:r>
              <a:rPr lang="en-US" dirty="0"/>
              <a:t>) the foreign components of the product do not "constitute more than 5% of the final wholesale value" of the product, </a:t>
            </a:r>
            <a:r>
              <a:rPr lang="en-US" dirty="0" smtClean="0"/>
              <a:t>or</a:t>
            </a:r>
          </a:p>
          <a:p>
            <a:pPr lvl="1"/>
            <a:r>
              <a:rPr lang="en-US" dirty="0" smtClean="0"/>
              <a:t>(2</a:t>
            </a:r>
            <a:r>
              <a:rPr lang="en-US" dirty="0"/>
              <a:t>) the manufacturer can show that it cannot obtain the foreign components of the product in the U.S. and those components "constitute not more than 10% of the final wholesale value" of the </a:t>
            </a:r>
            <a:r>
              <a:rPr lang="en-US" dirty="0" smtClean="0"/>
              <a:t>product</a:t>
            </a:r>
          </a:p>
          <a:p>
            <a:pPr lvl="1"/>
            <a:r>
              <a:rPr lang="en-US" dirty="0" smtClean="0"/>
              <a:t>The </a:t>
            </a:r>
            <a:r>
              <a:rPr lang="en-US" dirty="0"/>
              <a:t>amended statute took effect January 1, 2016.</a:t>
            </a:r>
          </a:p>
          <a:p>
            <a:endParaRPr lang="en-US" dirty="0"/>
          </a:p>
        </p:txBody>
      </p:sp>
      <p:sp>
        <p:nvSpPr>
          <p:cNvPr id="3" name="Slide Number Placeholder 2"/>
          <p:cNvSpPr>
            <a:spLocks noGrp="1"/>
          </p:cNvSpPr>
          <p:nvPr>
            <p:ph type="sldNum" sz="quarter" idx="12"/>
          </p:nvPr>
        </p:nvSpPr>
        <p:spPr/>
        <p:txBody>
          <a:bodyPr/>
          <a:lstStyle/>
          <a:p>
            <a:fld id="{1376EB67-B175-C847-8B19-4349EFD92669}" type="slidenum">
              <a:rPr lang="en-US" smtClean="0"/>
              <a:pPr/>
              <a:t>21</a:t>
            </a:fld>
            <a:endParaRPr lang="en-US" dirty="0"/>
          </a:p>
        </p:txBody>
      </p:sp>
    </p:spTree>
    <p:extLst>
      <p:ext uri="{BB962C8B-B14F-4D97-AF65-F5344CB8AC3E}">
        <p14:creationId xmlns:p14="http://schemas.microsoft.com/office/powerpoint/2010/main" val="5876991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The </a:t>
            </a:r>
            <a:r>
              <a:rPr lang="en-US" dirty="0"/>
              <a:t>amended California statute is now more in line with the FTC guidelines, which allow a product to be advertised as “Made in the USA” where “all or virtually all” the labor and materials in the product are </a:t>
            </a:r>
            <a:r>
              <a:rPr lang="en-US" dirty="0" smtClean="0"/>
              <a:t>domestic.</a:t>
            </a:r>
          </a:p>
          <a:p>
            <a:r>
              <a:rPr lang="en-US" dirty="0" smtClean="0"/>
              <a:t>In </a:t>
            </a:r>
            <a:r>
              <a:rPr lang="en-US" dirty="0"/>
              <a:t>other words, both the state and federal standards allow a bit of flexibility for small amounts of foreign content to be present in a product manufactured and marketed as “Made in the USA.”</a:t>
            </a:r>
          </a:p>
          <a:p>
            <a:endParaRPr lang="en-US" dirty="0"/>
          </a:p>
        </p:txBody>
      </p:sp>
      <p:sp>
        <p:nvSpPr>
          <p:cNvPr id="3" name="Slide Number Placeholder 2"/>
          <p:cNvSpPr>
            <a:spLocks noGrp="1"/>
          </p:cNvSpPr>
          <p:nvPr>
            <p:ph type="sldNum" sz="quarter" idx="12"/>
          </p:nvPr>
        </p:nvSpPr>
        <p:spPr/>
        <p:txBody>
          <a:bodyPr/>
          <a:lstStyle/>
          <a:p>
            <a:fld id="{1376EB67-B175-C847-8B19-4349EFD92669}" type="slidenum">
              <a:rPr lang="en-US" smtClean="0"/>
              <a:pPr/>
              <a:t>22</a:t>
            </a:fld>
            <a:endParaRPr lang="en-US" dirty="0"/>
          </a:p>
        </p:txBody>
      </p:sp>
    </p:spTree>
    <p:extLst>
      <p:ext uri="{BB962C8B-B14F-4D97-AF65-F5344CB8AC3E}">
        <p14:creationId xmlns:p14="http://schemas.microsoft.com/office/powerpoint/2010/main" val="30228625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 key difference, however, is that the FTC guidelines do not quantify the permissible amount of foreign content. Many commentators have interpreted the FTC guidelines to allow only a truly </a:t>
            </a:r>
            <a:r>
              <a:rPr lang="en-US" i="1" dirty="0"/>
              <a:t>de </a:t>
            </a:r>
            <a:r>
              <a:rPr lang="en-US" i="1" dirty="0" err="1"/>
              <a:t>minimis</a:t>
            </a:r>
            <a:r>
              <a:rPr lang="en-US" dirty="0"/>
              <a:t> amount of foreign content, which, ironically, now may be </a:t>
            </a:r>
            <a:r>
              <a:rPr lang="en-US" b="1" i="1" u="sng" dirty="0"/>
              <a:t>less</a:t>
            </a:r>
            <a:r>
              <a:rPr lang="en-US" dirty="0"/>
              <a:t> than California’s 5 percent and 10 percent </a:t>
            </a:r>
            <a:r>
              <a:rPr lang="en-US" dirty="0" smtClean="0"/>
              <a:t>levels.</a:t>
            </a:r>
          </a:p>
          <a:p>
            <a:r>
              <a:rPr lang="en-US" dirty="0" smtClean="0"/>
              <a:t>Plus</a:t>
            </a:r>
            <a:r>
              <a:rPr lang="en-US" dirty="0"/>
              <a:t>, it is not clear how to determine what the California statute means by 5 percent or 10 percent of "wholesale value," though the most straightforward approach would be to compare the manufacturer’s </a:t>
            </a:r>
            <a:r>
              <a:rPr lang="en-US" b="1" i="1" u="sng" dirty="0"/>
              <a:t>cost</a:t>
            </a:r>
            <a:r>
              <a:rPr lang="en-US" dirty="0"/>
              <a:t> for the foreign component(s) to the price the manufacturer charges to sell the completed product.</a:t>
            </a:r>
          </a:p>
        </p:txBody>
      </p:sp>
      <p:sp>
        <p:nvSpPr>
          <p:cNvPr id="3" name="Slide Number Placeholder 2"/>
          <p:cNvSpPr>
            <a:spLocks noGrp="1"/>
          </p:cNvSpPr>
          <p:nvPr>
            <p:ph type="sldNum" sz="quarter" idx="12"/>
          </p:nvPr>
        </p:nvSpPr>
        <p:spPr/>
        <p:txBody>
          <a:bodyPr/>
          <a:lstStyle/>
          <a:p>
            <a:fld id="{1376EB67-B175-C847-8B19-4349EFD92669}" type="slidenum">
              <a:rPr lang="en-US" smtClean="0"/>
              <a:pPr/>
              <a:t>23</a:t>
            </a:fld>
            <a:endParaRPr lang="en-US" dirty="0"/>
          </a:p>
        </p:txBody>
      </p:sp>
    </p:spTree>
    <p:extLst>
      <p:ext uri="{BB962C8B-B14F-4D97-AF65-F5344CB8AC3E}">
        <p14:creationId xmlns:p14="http://schemas.microsoft.com/office/powerpoint/2010/main" val="17946066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As </a:t>
            </a:r>
            <a:r>
              <a:rPr lang="en-US" dirty="0"/>
              <a:t>a practical matter, many domestic manufacturers of products with mixed foreign and domestic content are likely to continue the current practice of softening or “qualifying” their “Made in USA” claims by disclosing, for example, that the product is made in the U.S. with foreign and domestic </a:t>
            </a:r>
            <a:r>
              <a:rPr lang="en-US" dirty="0" smtClean="0"/>
              <a:t>materials.</a:t>
            </a:r>
          </a:p>
          <a:p>
            <a:r>
              <a:rPr lang="en-US" dirty="0" smtClean="0"/>
              <a:t>Doing </a:t>
            </a:r>
            <a:r>
              <a:rPr lang="en-US" dirty="0"/>
              <a:t>so is generally regarded as acceptable under both federal and state laws and avoids the need to worry about quantifying the exact amount of foreign content.</a:t>
            </a:r>
          </a:p>
          <a:p>
            <a:endParaRPr lang="en-US" dirty="0"/>
          </a:p>
        </p:txBody>
      </p:sp>
      <p:sp>
        <p:nvSpPr>
          <p:cNvPr id="3" name="Slide Number Placeholder 2"/>
          <p:cNvSpPr>
            <a:spLocks noGrp="1"/>
          </p:cNvSpPr>
          <p:nvPr>
            <p:ph type="sldNum" sz="quarter" idx="12"/>
          </p:nvPr>
        </p:nvSpPr>
        <p:spPr/>
        <p:txBody>
          <a:bodyPr/>
          <a:lstStyle/>
          <a:p>
            <a:fld id="{1376EB67-B175-C847-8B19-4349EFD92669}" type="slidenum">
              <a:rPr lang="en-US" smtClean="0"/>
              <a:pPr/>
              <a:t>24</a:t>
            </a:fld>
            <a:endParaRPr lang="en-US" dirty="0"/>
          </a:p>
        </p:txBody>
      </p:sp>
    </p:spTree>
    <p:extLst>
      <p:ext uri="{BB962C8B-B14F-4D97-AF65-F5344CB8AC3E}">
        <p14:creationId xmlns:p14="http://schemas.microsoft.com/office/powerpoint/2010/main" val="39746223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The FTC can punish violators by initiating administrative lawsuits or investigating companies and demanding remedial measures.</a:t>
            </a:r>
          </a:p>
          <a:p>
            <a:r>
              <a:rPr lang="en-US" dirty="0" smtClean="0"/>
              <a:t>The number of investigations regarding “Made in USA” claims appears to be on the rise.</a:t>
            </a:r>
          </a:p>
          <a:p>
            <a:r>
              <a:rPr lang="en-US" dirty="0"/>
              <a:t>The Commission issues an administrative complaint when it has “reason to believe” that the law has been or is being violated, and it appears to the Commission that a proceeding is in the public </a:t>
            </a:r>
            <a:r>
              <a:rPr lang="en-US" dirty="0" smtClean="0"/>
              <a:t>interest.</a:t>
            </a:r>
          </a:p>
          <a:p>
            <a:r>
              <a:rPr lang="en-US" dirty="0" smtClean="0"/>
              <a:t>When </a:t>
            </a:r>
            <a:r>
              <a:rPr lang="en-US" dirty="0"/>
              <a:t>the Commission issues a consent order on a final basis, it carries the force of law with respect to future actions. </a:t>
            </a:r>
            <a:endParaRPr lang="en-US" dirty="0" smtClean="0"/>
          </a:p>
          <a:p>
            <a:pPr lvl="1"/>
            <a:r>
              <a:rPr lang="en-US" dirty="0" smtClean="0"/>
              <a:t>Each </a:t>
            </a:r>
            <a:r>
              <a:rPr lang="en-US" dirty="0"/>
              <a:t>violation of such an order may result in a civil penalty of up to $40,654.</a:t>
            </a:r>
          </a:p>
        </p:txBody>
      </p:sp>
      <p:sp>
        <p:nvSpPr>
          <p:cNvPr id="3" name="Slide Number Placeholder 2"/>
          <p:cNvSpPr>
            <a:spLocks noGrp="1"/>
          </p:cNvSpPr>
          <p:nvPr>
            <p:ph type="sldNum" sz="quarter" idx="12"/>
          </p:nvPr>
        </p:nvSpPr>
        <p:spPr/>
        <p:txBody>
          <a:bodyPr/>
          <a:lstStyle/>
          <a:p>
            <a:fld id="{1376EB67-B175-C847-8B19-4349EFD92669}" type="slidenum">
              <a:rPr lang="en-US" smtClean="0"/>
              <a:pPr/>
              <a:t>25</a:t>
            </a:fld>
            <a:endParaRPr lang="en-US" dirty="0"/>
          </a:p>
        </p:txBody>
      </p:sp>
    </p:spTree>
    <p:extLst>
      <p:ext uri="{BB962C8B-B14F-4D97-AF65-F5344CB8AC3E}">
        <p14:creationId xmlns:p14="http://schemas.microsoft.com/office/powerpoint/2010/main" val="41026644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Following public comment periods in two separate cases, the Federal Trade </a:t>
            </a:r>
            <a:r>
              <a:rPr lang="en-US" dirty="0" smtClean="0"/>
              <a:t>Commission in April approved </a:t>
            </a:r>
            <a:r>
              <a:rPr lang="en-US" dirty="0"/>
              <a:t>final consent orders settling charges that </a:t>
            </a:r>
            <a:r>
              <a:rPr lang="en-US" dirty="0" err="1">
                <a:hlinkClick r:id="rId3"/>
              </a:rPr>
              <a:t>iSpring</a:t>
            </a:r>
            <a:r>
              <a:rPr lang="en-US" dirty="0">
                <a:hlinkClick r:id="rId3"/>
              </a:rPr>
              <a:t> Water Systems, LLC</a:t>
            </a:r>
            <a:r>
              <a:rPr lang="en-US" dirty="0"/>
              <a:t>, a Georgia-based distributor of water filtration systems, and </a:t>
            </a:r>
            <a:r>
              <a:rPr lang="en-US" dirty="0">
                <a:hlinkClick r:id="rId4"/>
              </a:rPr>
              <a:t>Block Division, Inc.</a:t>
            </a:r>
            <a:r>
              <a:rPr lang="en-US" dirty="0"/>
              <a:t>, a Texas-based distributor of </a:t>
            </a:r>
            <a:r>
              <a:rPr lang="en-US" dirty="0" smtClean="0"/>
              <a:t>pulley block </a:t>
            </a:r>
            <a:r>
              <a:rPr lang="en-US" dirty="0"/>
              <a:t>systems, made misleading Made-in-the-USA claims</a:t>
            </a:r>
            <a:r>
              <a:rPr lang="en-US" dirty="0" smtClean="0"/>
              <a:t>.</a:t>
            </a:r>
          </a:p>
          <a:p>
            <a:r>
              <a:rPr lang="en-US" dirty="0" smtClean="0"/>
              <a:t>The </a:t>
            </a:r>
            <a:r>
              <a:rPr lang="en-US" dirty="0">
                <a:hlinkClick r:id="rId5"/>
              </a:rPr>
              <a:t>FTC’s complaint against </a:t>
            </a:r>
            <a:r>
              <a:rPr lang="en-US" dirty="0" err="1">
                <a:hlinkClick r:id="rId5"/>
              </a:rPr>
              <a:t>iSpring</a:t>
            </a:r>
            <a:r>
              <a:rPr lang="en-US" dirty="0"/>
              <a:t> alleged that the company’s unqualified claims that its products are built in the United States deceived </a:t>
            </a:r>
            <a:r>
              <a:rPr lang="en-US" dirty="0" smtClean="0"/>
              <a:t>consumers.</a:t>
            </a:r>
          </a:p>
          <a:p>
            <a:pPr lvl="1"/>
            <a:r>
              <a:rPr lang="en-US" dirty="0" smtClean="0"/>
              <a:t>In </a:t>
            </a:r>
            <a:r>
              <a:rPr lang="en-US" dirty="0"/>
              <a:t>many instances – despite </a:t>
            </a:r>
            <a:r>
              <a:rPr lang="en-US" dirty="0" err="1"/>
              <a:t>iSpring’s</a:t>
            </a:r>
            <a:r>
              <a:rPr lang="en-US" dirty="0"/>
              <a:t> false, misleading or unsupported claims – its products either are wholly imported or are made using a significant amount of inputs from overseas, according to the complaint.</a:t>
            </a:r>
          </a:p>
        </p:txBody>
      </p:sp>
      <p:sp>
        <p:nvSpPr>
          <p:cNvPr id="3" name="Slide Number Placeholder 2"/>
          <p:cNvSpPr>
            <a:spLocks noGrp="1"/>
          </p:cNvSpPr>
          <p:nvPr>
            <p:ph type="sldNum" sz="quarter" idx="12"/>
          </p:nvPr>
        </p:nvSpPr>
        <p:spPr/>
        <p:txBody>
          <a:bodyPr/>
          <a:lstStyle/>
          <a:p>
            <a:fld id="{1376EB67-B175-C847-8B19-4349EFD92669}" type="slidenum">
              <a:rPr lang="en-US" smtClean="0"/>
              <a:pPr/>
              <a:t>26</a:t>
            </a:fld>
            <a:endParaRPr lang="en-US" dirty="0"/>
          </a:p>
        </p:txBody>
      </p:sp>
    </p:spTree>
    <p:extLst>
      <p:ext uri="{BB962C8B-B14F-4D97-AF65-F5344CB8AC3E}">
        <p14:creationId xmlns:p14="http://schemas.microsoft.com/office/powerpoint/2010/main" val="41499724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The </a:t>
            </a:r>
            <a:r>
              <a:rPr lang="en-US" dirty="0">
                <a:hlinkClick r:id="rId3"/>
              </a:rPr>
              <a:t>FTC’s complaint against Block Division</a:t>
            </a:r>
            <a:r>
              <a:rPr lang="en-US" dirty="0"/>
              <a:t> alleged that for a period of several years, the company’s pulleys featured imported steel plates that were stamped “Made in USA” before they entered the United </a:t>
            </a:r>
            <a:r>
              <a:rPr lang="en-US" dirty="0" smtClean="0"/>
              <a:t>States.</a:t>
            </a:r>
          </a:p>
          <a:p>
            <a:r>
              <a:rPr lang="en-US" dirty="0" smtClean="0"/>
              <a:t>The </a:t>
            </a:r>
            <a:r>
              <a:rPr lang="en-US" dirty="0"/>
              <a:t>complaint also alleged that Block Division used unqualified “Made in USA” claims in advertising to represent that these pulley blocks, other products, and the parts used to make them, were all or virtually all made in the United </a:t>
            </a:r>
            <a:r>
              <a:rPr lang="en-US" dirty="0" smtClean="0"/>
              <a:t>States.</a:t>
            </a:r>
          </a:p>
          <a:p>
            <a:r>
              <a:rPr lang="en-US" dirty="0" smtClean="0"/>
              <a:t>In </a:t>
            </a:r>
            <a:r>
              <a:rPr lang="en-US" dirty="0"/>
              <a:t>fact, the complaint states, the company’s products include significant imported parts that are essential to their function.</a:t>
            </a:r>
          </a:p>
        </p:txBody>
      </p:sp>
      <p:sp>
        <p:nvSpPr>
          <p:cNvPr id="3" name="Slide Number Placeholder 2"/>
          <p:cNvSpPr>
            <a:spLocks noGrp="1"/>
          </p:cNvSpPr>
          <p:nvPr>
            <p:ph type="sldNum" sz="quarter" idx="12"/>
          </p:nvPr>
        </p:nvSpPr>
        <p:spPr/>
        <p:txBody>
          <a:bodyPr/>
          <a:lstStyle/>
          <a:p>
            <a:fld id="{1376EB67-B175-C847-8B19-4349EFD92669}" type="slidenum">
              <a:rPr lang="en-US" smtClean="0"/>
              <a:pPr/>
              <a:t>27</a:t>
            </a:fld>
            <a:endParaRPr lang="en-US" dirty="0"/>
          </a:p>
        </p:txBody>
      </p:sp>
    </p:spTree>
    <p:extLst>
      <p:ext uri="{BB962C8B-B14F-4D97-AF65-F5344CB8AC3E}">
        <p14:creationId xmlns:p14="http://schemas.microsoft.com/office/powerpoint/2010/main" val="23320984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R="1140"/>
            <a:r>
              <a:rPr lang="en-US" dirty="0">
                <a:latin typeface="Times New Roman"/>
              </a:rPr>
              <a:t>As we have discussed, unqualified “Made in USA” or “Built in USA” claims likely suggest to consumers that products are “all or virtually all” made in the United </a:t>
            </a:r>
            <a:r>
              <a:rPr lang="en-US" dirty="0" smtClean="0">
                <a:latin typeface="Times New Roman"/>
              </a:rPr>
              <a:t>States.</a:t>
            </a:r>
          </a:p>
          <a:p>
            <a:pPr marR="1140"/>
            <a:r>
              <a:rPr lang="en-US" dirty="0" smtClean="0">
                <a:latin typeface="Times New Roman"/>
              </a:rPr>
              <a:t>The </a:t>
            </a:r>
            <a:r>
              <a:rPr lang="en-US" dirty="0">
                <a:latin typeface="Times New Roman"/>
              </a:rPr>
              <a:t>Commission may analyze a number of different factors to determine whether a product is “all or virtually all” made in the United States, </a:t>
            </a:r>
            <a:r>
              <a:rPr lang="en-US" dirty="0" smtClean="0">
                <a:latin typeface="Times New Roman"/>
              </a:rPr>
              <a:t>including:</a:t>
            </a:r>
          </a:p>
          <a:p>
            <a:pPr marR="1140" lvl="1"/>
            <a:r>
              <a:rPr lang="en-US" dirty="0">
                <a:latin typeface="Times New Roman"/>
              </a:rPr>
              <a:t>T</a:t>
            </a:r>
            <a:r>
              <a:rPr lang="en-US" dirty="0" smtClean="0">
                <a:latin typeface="Times New Roman"/>
              </a:rPr>
              <a:t>he </a:t>
            </a:r>
            <a:r>
              <a:rPr lang="en-US" dirty="0">
                <a:latin typeface="Times New Roman"/>
              </a:rPr>
              <a:t>proportion of the product’s total manufacturing costs attributable to U.S. parts and </a:t>
            </a:r>
            <a:r>
              <a:rPr lang="en-US" dirty="0" smtClean="0">
                <a:latin typeface="Times New Roman"/>
              </a:rPr>
              <a:t>processing,</a:t>
            </a:r>
          </a:p>
          <a:p>
            <a:pPr marR="1140" lvl="1"/>
            <a:r>
              <a:rPr lang="en-US" dirty="0">
                <a:latin typeface="Times New Roman"/>
              </a:rPr>
              <a:t>H</a:t>
            </a:r>
            <a:r>
              <a:rPr lang="en-US" dirty="0" smtClean="0">
                <a:latin typeface="Times New Roman"/>
              </a:rPr>
              <a:t>ow </a:t>
            </a:r>
            <a:r>
              <a:rPr lang="en-US" dirty="0">
                <a:latin typeface="Times New Roman"/>
              </a:rPr>
              <a:t>far removed any foreign content is from the finished </a:t>
            </a:r>
            <a:r>
              <a:rPr lang="en-US" dirty="0" smtClean="0">
                <a:latin typeface="Times New Roman"/>
              </a:rPr>
              <a:t>product,</a:t>
            </a:r>
          </a:p>
          <a:p>
            <a:pPr marR="1140" lvl="1"/>
            <a:r>
              <a:rPr lang="en-US" dirty="0">
                <a:latin typeface="Times New Roman"/>
              </a:rPr>
              <a:t>A</a:t>
            </a:r>
            <a:r>
              <a:rPr lang="en-US" dirty="0" smtClean="0">
                <a:latin typeface="Times New Roman"/>
              </a:rPr>
              <a:t>nd </a:t>
            </a:r>
            <a:r>
              <a:rPr lang="en-US" dirty="0">
                <a:latin typeface="Times New Roman"/>
              </a:rPr>
              <a:t>the importance of the foreign content or processing to the overall function of the </a:t>
            </a:r>
            <a:r>
              <a:rPr lang="en-US" dirty="0" smtClean="0">
                <a:latin typeface="Times New Roman"/>
              </a:rPr>
              <a:t>product.</a:t>
            </a:r>
            <a:endParaRPr lang="en-US" dirty="0">
              <a:latin typeface="Times New Roman"/>
            </a:endParaRPr>
          </a:p>
          <a:p>
            <a:endParaRPr lang="en-US" dirty="0"/>
          </a:p>
        </p:txBody>
      </p:sp>
      <p:sp>
        <p:nvSpPr>
          <p:cNvPr id="3" name="Slide Number Placeholder 2"/>
          <p:cNvSpPr>
            <a:spLocks noGrp="1"/>
          </p:cNvSpPr>
          <p:nvPr>
            <p:ph type="sldNum" sz="quarter" idx="12"/>
          </p:nvPr>
        </p:nvSpPr>
        <p:spPr/>
        <p:txBody>
          <a:bodyPr/>
          <a:lstStyle/>
          <a:p>
            <a:fld id="{1376EB67-B175-C847-8B19-4349EFD92669}" type="slidenum">
              <a:rPr lang="en-US" smtClean="0"/>
              <a:pPr/>
              <a:t>28</a:t>
            </a:fld>
            <a:endParaRPr lang="en-US" dirty="0"/>
          </a:p>
        </p:txBody>
      </p:sp>
      <p:sp>
        <p:nvSpPr>
          <p:cNvPr id="4" name="Title 3"/>
          <p:cNvSpPr>
            <a:spLocks noGrp="1"/>
          </p:cNvSpPr>
          <p:nvPr>
            <p:ph type="ctrTitle"/>
          </p:nvPr>
        </p:nvSpPr>
        <p:spPr/>
        <p:txBody>
          <a:bodyPr/>
          <a:lstStyle/>
          <a:p>
            <a:r>
              <a:rPr lang="en-US" dirty="0" smtClean="0"/>
              <a:t>Closing Letter – An Example</a:t>
            </a:r>
            <a:endParaRPr lang="en-US" dirty="0"/>
          </a:p>
        </p:txBody>
      </p:sp>
    </p:spTree>
    <p:extLst>
      <p:ext uri="{BB962C8B-B14F-4D97-AF65-F5344CB8AC3E}">
        <p14:creationId xmlns:p14="http://schemas.microsoft.com/office/powerpoint/2010/main" val="9076096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latin typeface="Times New Roman"/>
            </a:endParaRPr>
          </a:p>
          <a:p>
            <a:r>
              <a:rPr lang="en-US" dirty="0" smtClean="0">
                <a:latin typeface="Times New Roman"/>
              </a:rPr>
              <a:t>In </a:t>
            </a:r>
            <a:r>
              <a:rPr lang="en-US" dirty="0">
                <a:latin typeface="Times New Roman"/>
              </a:rPr>
              <a:t>this case, the Company sources significant inputs to many of its products </a:t>
            </a:r>
            <a:r>
              <a:rPr lang="en-US" dirty="0" smtClean="0">
                <a:latin typeface="Times New Roman"/>
              </a:rPr>
              <a:t>overseas.</a:t>
            </a:r>
          </a:p>
          <a:p>
            <a:pPr lvl="1"/>
            <a:r>
              <a:rPr lang="en-US" dirty="0" smtClean="0">
                <a:latin typeface="Times New Roman"/>
              </a:rPr>
              <a:t>For </a:t>
            </a:r>
            <a:r>
              <a:rPr lang="en-US" dirty="0">
                <a:latin typeface="Times New Roman"/>
              </a:rPr>
              <a:t>example, 100% of the cost of materials used to make certain watches is attributable to imported </a:t>
            </a:r>
            <a:r>
              <a:rPr lang="en-US" dirty="0" smtClean="0">
                <a:latin typeface="Times New Roman"/>
              </a:rPr>
              <a:t>materials.</a:t>
            </a:r>
          </a:p>
          <a:p>
            <a:pPr lvl="1"/>
            <a:r>
              <a:rPr lang="en-US" dirty="0" smtClean="0">
                <a:latin typeface="Times New Roman"/>
              </a:rPr>
              <a:t>Similarly</a:t>
            </a:r>
            <a:r>
              <a:rPr lang="en-US" dirty="0">
                <a:latin typeface="Times New Roman"/>
              </a:rPr>
              <a:t>, more than 70% of the cost of the materials used to make certain belts is attributable to imported materials such as decorative </a:t>
            </a:r>
            <a:r>
              <a:rPr lang="en-US" dirty="0" smtClean="0">
                <a:latin typeface="Times New Roman"/>
              </a:rPr>
              <a:t>buckles.</a:t>
            </a:r>
          </a:p>
          <a:p>
            <a:pPr lvl="1"/>
            <a:r>
              <a:rPr lang="en-US" dirty="0" smtClean="0">
                <a:latin typeface="Times New Roman"/>
              </a:rPr>
              <a:t>Additionally</a:t>
            </a:r>
            <a:r>
              <a:rPr lang="en-US" dirty="0">
                <a:latin typeface="Times New Roman"/>
              </a:rPr>
              <a:t>, </a:t>
            </a:r>
            <a:r>
              <a:rPr lang="en-US" b="1" dirty="0" err="1">
                <a:latin typeface="Times New Roman"/>
              </a:rPr>
              <a:t>xxxxxx</a:t>
            </a:r>
            <a:r>
              <a:rPr lang="en-US" b="1" dirty="0">
                <a:latin typeface="Times New Roman"/>
              </a:rPr>
              <a:t> sources </a:t>
            </a:r>
            <a:r>
              <a:rPr lang="en-US" dirty="0">
                <a:latin typeface="Times New Roman"/>
              </a:rPr>
              <a:t>the steel used to make certain bicycle forks overseas.</a:t>
            </a:r>
          </a:p>
          <a:p>
            <a:endParaRPr lang="en-US" dirty="0"/>
          </a:p>
        </p:txBody>
      </p:sp>
      <p:sp>
        <p:nvSpPr>
          <p:cNvPr id="3" name="Slide Number Placeholder 2"/>
          <p:cNvSpPr>
            <a:spLocks noGrp="1"/>
          </p:cNvSpPr>
          <p:nvPr>
            <p:ph type="sldNum" sz="quarter" idx="12"/>
          </p:nvPr>
        </p:nvSpPr>
        <p:spPr/>
        <p:txBody>
          <a:bodyPr/>
          <a:lstStyle/>
          <a:p>
            <a:fld id="{1376EB67-B175-C847-8B19-4349EFD92669}" type="slidenum">
              <a:rPr lang="en-US" smtClean="0"/>
              <a:pPr/>
              <a:t>29</a:t>
            </a:fld>
            <a:endParaRPr lang="en-US" dirty="0"/>
          </a:p>
        </p:txBody>
      </p:sp>
    </p:spTree>
    <p:extLst>
      <p:ext uri="{BB962C8B-B14F-4D97-AF65-F5344CB8AC3E}">
        <p14:creationId xmlns:p14="http://schemas.microsoft.com/office/powerpoint/2010/main" val="1053755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According </a:t>
            </a:r>
            <a:r>
              <a:rPr lang="en-US" dirty="0"/>
              <a:t>to a 2015 Consumer Reports </a:t>
            </a:r>
            <a:r>
              <a:rPr lang="en-US" dirty="0" smtClean="0"/>
              <a:t>survey, almost </a:t>
            </a:r>
            <a:r>
              <a:rPr lang="en-US" dirty="0"/>
              <a:t>8 in 10 American consumers say they would rather buy an American-made product than an imported </a:t>
            </a:r>
            <a:r>
              <a:rPr lang="en-US" dirty="0" smtClean="0"/>
              <a:t>one.</a:t>
            </a:r>
          </a:p>
          <a:p>
            <a:r>
              <a:rPr lang="en-US" dirty="0" smtClean="0"/>
              <a:t>And </a:t>
            </a:r>
            <a:r>
              <a:rPr lang="en-US" dirty="0"/>
              <a:t>more than 60 percent say they’re even willing to pay 10 percent more for it.</a:t>
            </a:r>
          </a:p>
          <a:p>
            <a:endParaRPr lang="en-US" dirty="0"/>
          </a:p>
        </p:txBody>
      </p:sp>
      <p:sp>
        <p:nvSpPr>
          <p:cNvPr id="3" name="Slide Number Placeholder 2"/>
          <p:cNvSpPr>
            <a:spLocks noGrp="1"/>
          </p:cNvSpPr>
          <p:nvPr>
            <p:ph type="sldNum" sz="quarter" idx="12"/>
          </p:nvPr>
        </p:nvSpPr>
        <p:spPr/>
        <p:txBody>
          <a:bodyPr/>
          <a:lstStyle/>
          <a:p>
            <a:fld id="{1376EB67-B175-C847-8B19-4349EFD92669}" type="slidenum">
              <a:rPr lang="en-US" smtClean="0"/>
              <a:pPr/>
              <a:t>3</a:t>
            </a:fld>
            <a:endParaRPr lang="en-US" dirty="0"/>
          </a:p>
        </p:txBody>
      </p:sp>
      <p:sp>
        <p:nvSpPr>
          <p:cNvPr id="4" name="Title 3"/>
          <p:cNvSpPr>
            <a:spLocks noGrp="1"/>
          </p:cNvSpPr>
          <p:nvPr>
            <p:ph type="ctrTitle"/>
          </p:nvPr>
        </p:nvSpPr>
        <p:spPr/>
        <p:txBody>
          <a:bodyPr/>
          <a:lstStyle/>
          <a:p>
            <a:r>
              <a:rPr lang="en-US" dirty="0" smtClean="0"/>
              <a:t>2015 Consumer Reports Survey</a:t>
            </a:r>
            <a:endParaRPr lang="en-US" dirty="0"/>
          </a:p>
        </p:txBody>
      </p:sp>
    </p:spTree>
    <p:extLst>
      <p:ext uri="{BB962C8B-B14F-4D97-AF65-F5344CB8AC3E}">
        <p14:creationId xmlns:p14="http://schemas.microsoft.com/office/powerpoint/2010/main" val="995878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a:t>Accordingly, to avoid deceiving consumers, </a:t>
            </a:r>
            <a:r>
              <a:rPr lang="en-US" b="1" dirty="0" err="1" smtClean="0"/>
              <a:t>xxxxxx</a:t>
            </a:r>
            <a:r>
              <a:rPr lang="en-US" b="1" dirty="0" smtClean="0">
                <a:solidFill>
                  <a:srgbClr val="FF0000"/>
                </a:solidFill>
              </a:rPr>
              <a:t> </a:t>
            </a:r>
            <a:r>
              <a:rPr lang="en-US" dirty="0" smtClean="0"/>
              <a:t>implemented </a:t>
            </a:r>
            <a:r>
              <a:rPr lang="en-US" dirty="0"/>
              <a:t>a remedial </a:t>
            </a:r>
            <a:r>
              <a:rPr lang="en-US" dirty="0" smtClean="0"/>
              <a:t>action plan to </a:t>
            </a:r>
            <a:r>
              <a:rPr lang="en-US" dirty="0"/>
              <a:t>account for this significant imported content by qualifying its </a:t>
            </a:r>
            <a:r>
              <a:rPr lang="en-US" dirty="0" smtClean="0"/>
              <a:t>representations.</a:t>
            </a:r>
          </a:p>
          <a:p>
            <a:r>
              <a:rPr lang="en-US" dirty="0" smtClean="0"/>
              <a:t>Among </a:t>
            </a:r>
            <a:r>
              <a:rPr lang="en-US" dirty="0"/>
              <a:t>other things, this plan includes</a:t>
            </a:r>
            <a:r>
              <a:rPr lang="en-US" dirty="0" smtClean="0"/>
              <a:t>:</a:t>
            </a:r>
          </a:p>
          <a:p>
            <a:pPr lvl="1"/>
            <a:r>
              <a:rPr lang="en-US" dirty="0" smtClean="0"/>
              <a:t>(</a:t>
            </a:r>
            <a:r>
              <a:rPr lang="en-US" dirty="0"/>
              <a:t>1) applying corrective hangtags and information cards to watches, bicycles, and other affected products to alert consumers to the fact that those products include significant imported content</a:t>
            </a:r>
            <a:r>
              <a:rPr lang="en-US" dirty="0" smtClean="0"/>
              <a:t>;</a:t>
            </a:r>
          </a:p>
          <a:p>
            <a:pPr lvl="1"/>
            <a:r>
              <a:rPr lang="en-US" dirty="0" smtClean="0"/>
              <a:t>(</a:t>
            </a:r>
            <a:r>
              <a:rPr lang="en-US" dirty="0"/>
              <a:t>2) redesigning watch </a:t>
            </a:r>
            <a:r>
              <a:rPr lang="en-US" dirty="0" err="1"/>
              <a:t>casebacks</a:t>
            </a:r>
            <a:r>
              <a:rPr lang="en-US" dirty="0" smtClean="0"/>
              <a:t>;</a:t>
            </a:r>
          </a:p>
          <a:p>
            <a:pPr lvl="1"/>
            <a:r>
              <a:rPr lang="en-US" dirty="0" smtClean="0"/>
              <a:t>(</a:t>
            </a:r>
            <a:r>
              <a:rPr lang="en-US" dirty="0"/>
              <a:t>3) updating embossed claims in affected leather goods</a:t>
            </a:r>
            <a:r>
              <a:rPr lang="en-US" dirty="0" smtClean="0"/>
              <a:t>;</a:t>
            </a:r>
          </a:p>
          <a:p>
            <a:pPr lvl="1"/>
            <a:r>
              <a:rPr lang="en-US" dirty="0" smtClean="0"/>
              <a:t>(</a:t>
            </a:r>
            <a:r>
              <a:rPr lang="en-US" dirty="0"/>
              <a:t>4) updating Internet and hardcopy advertising materials to qualify claims</a:t>
            </a:r>
            <a:r>
              <a:rPr lang="en-US" dirty="0" smtClean="0"/>
              <a:t>;</a:t>
            </a:r>
            <a:endParaRPr lang="en-US" dirty="0"/>
          </a:p>
        </p:txBody>
      </p:sp>
      <p:sp>
        <p:nvSpPr>
          <p:cNvPr id="3" name="Slide Number Placeholder 2"/>
          <p:cNvSpPr>
            <a:spLocks noGrp="1"/>
          </p:cNvSpPr>
          <p:nvPr>
            <p:ph type="sldNum" sz="quarter" idx="12"/>
          </p:nvPr>
        </p:nvSpPr>
        <p:spPr/>
        <p:txBody>
          <a:bodyPr/>
          <a:lstStyle/>
          <a:p>
            <a:fld id="{1376EB67-B175-C847-8B19-4349EFD92669}" type="slidenum">
              <a:rPr lang="en-US" smtClean="0"/>
              <a:pPr/>
              <a:t>30</a:t>
            </a:fld>
            <a:endParaRPr lang="en-US" dirty="0"/>
          </a:p>
        </p:txBody>
      </p:sp>
    </p:spTree>
    <p:extLst>
      <p:ext uri="{BB962C8B-B14F-4D97-AF65-F5344CB8AC3E}">
        <p14:creationId xmlns:p14="http://schemas.microsoft.com/office/powerpoint/2010/main" val="33702733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smtClean="0"/>
          </a:p>
          <a:p>
            <a:r>
              <a:rPr lang="en-US" dirty="0" smtClean="0"/>
              <a:t>Among </a:t>
            </a:r>
            <a:r>
              <a:rPr lang="en-US" dirty="0"/>
              <a:t>other things, this plan </a:t>
            </a:r>
            <a:r>
              <a:rPr lang="en-US" dirty="0" smtClean="0"/>
              <a:t>includes (continued):</a:t>
            </a:r>
            <a:endParaRPr lang="en-US" dirty="0"/>
          </a:p>
          <a:p>
            <a:pPr lvl="1"/>
            <a:r>
              <a:rPr lang="en-US" dirty="0" smtClean="0"/>
              <a:t>(</a:t>
            </a:r>
            <a:r>
              <a:rPr lang="en-US" dirty="0"/>
              <a:t>5) updating employee training </a:t>
            </a:r>
            <a:r>
              <a:rPr lang="en-US" dirty="0" smtClean="0"/>
              <a:t>materials;</a:t>
            </a:r>
            <a:endParaRPr lang="en-US" dirty="0"/>
          </a:p>
          <a:p>
            <a:pPr lvl="1"/>
            <a:r>
              <a:rPr lang="en-US" dirty="0" smtClean="0"/>
              <a:t>(6</a:t>
            </a:r>
            <a:r>
              <a:rPr lang="en-US" dirty="0"/>
              <a:t>) updating advertising materials distributed to third-party retailers</a:t>
            </a:r>
            <a:r>
              <a:rPr lang="en-US" dirty="0" smtClean="0"/>
              <a:t>;</a:t>
            </a:r>
          </a:p>
          <a:p>
            <a:pPr lvl="1"/>
            <a:r>
              <a:rPr lang="en-US" dirty="0" smtClean="0"/>
              <a:t>(</a:t>
            </a:r>
            <a:r>
              <a:rPr lang="en-US" dirty="0"/>
              <a:t>7) transitioning away from the Company's "Where American is Made“ </a:t>
            </a:r>
            <a:r>
              <a:rPr lang="en-US" dirty="0" smtClean="0"/>
              <a:t>slogan;</a:t>
            </a:r>
          </a:p>
          <a:p>
            <a:pPr lvl="1"/>
            <a:r>
              <a:rPr lang="en-US" dirty="0" smtClean="0"/>
              <a:t>And (8</a:t>
            </a:r>
            <a:r>
              <a:rPr lang="en-US" dirty="0"/>
              <a:t>) developing enhanced policies and procedures, including additional legal review, to avoid future deception or mislabeling</a:t>
            </a:r>
            <a:r>
              <a:rPr lang="en-US" dirty="0" smtClean="0"/>
              <a:t>.</a:t>
            </a:r>
            <a:endParaRPr lang="en-US" dirty="0"/>
          </a:p>
          <a:p>
            <a:endParaRPr lang="en-US" dirty="0"/>
          </a:p>
        </p:txBody>
      </p:sp>
      <p:sp>
        <p:nvSpPr>
          <p:cNvPr id="3" name="Slide Number Placeholder 2"/>
          <p:cNvSpPr>
            <a:spLocks noGrp="1"/>
          </p:cNvSpPr>
          <p:nvPr>
            <p:ph type="sldNum" sz="quarter" idx="12"/>
          </p:nvPr>
        </p:nvSpPr>
        <p:spPr/>
        <p:txBody>
          <a:bodyPr/>
          <a:lstStyle/>
          <a:p>
            <a:fld id="{1376EB67-B175-C847-8B19-4349EFD92669}" type="slidenum">
              <a:rPr lang="en-US" smtClean="0"/>
              <a:pPr/>
              <a:t>31</a:t>
            </a:fld>
            <a:endParaRPr lang="en-US" dirty="0"/>
          </a:p>
        </p:txBody>
      </p:sp>
    </p:spTree>
    <p:extLst>
      <p:ext uri="{BB962C8B-B14F-4D97-AF65-F5344CB8AC3E}">
        <p14:creationId xmlns:p14="http://schemas.microsoft.com/office/powerpoint/2010/main" val="20908277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Though the FTC has taken a hard stance on “Made in USA” claims, some courts do not view “Made in USA” labels as written warranties under the Magnuson-Moss Warranty Act:</a:t>
            </a:r>
          </a:p>
          <a:p>
            <a:pPr lvl="1"/>
            <a:r>
              <a:rPr lang="en-US" sz="2100" dirty="0" smtClean="0"/>
              <a:t>“Sears maintains that the phrase ‘Made in USA’ does not constitute a ‘written warranty’ because it does not affirm or promise that the material or workmanship is defect-free or will perform at a specified level over a specified time.  We agree.  The phrase is a product description that does not inform consumers that the tools are defect-free or make any representation about performance at a specified level over a specified time.”</a:t>
            </a:r>
            <a:endParaRPr lang="en-US" sz="2100" dirty="0"/>
          </a:p>
        </p:txBody>
      </p:sp>
      <p:sp>
        <p:nvSpPr>
          <p:cNvPr id="3" name="Slide Number Placeholder 2"/>
          <p:cNvSpPr>
            <a:spLocks noGrp="1"/>
          </p:cNvSpPr>
          <p:nvPr>
            <p:ph type="sldNum" sz="quarter" idx="12"/>
          </p:nvPr>
        </p:nvSpPr>
        <p:spPr/>
        <p:txBody>
          <a:bodyPr/>
          <a:lstStyle/>
          <a:p>
            <a:fld id="{1376EB67-B175-C847-8B19-4349EFD92669}" type="slidenum">
              <a:rPr lang="en-US" smtClean="0"/>
              <a:pPr/>
              <a:t>32</a:t>
            </a:fld>
            <a:endParaRPr lang="en-US" dirty="0"/>
          </a:p>
        </p:txBody>
      </p:sp>
    </p:spTree>
    <p:extLst>
      <p:ext uri="{BB962C8B-B14F-4D97-AF65-F5344CB8AC3E}">
        <p14:creationId xmlns:p14="http://schemas.microsoft.com/office/powerpoint/2010/main" val="11551529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US" dirty="0" smtClean="0"/>
              <a:t>Thank You.</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6127" y="83346"/>
            <a:ext cx="2190750" cy="428625"/>
          </a:xfrm>
          <a:prstGeom prst="rect">
            <a:avLst/>
          </a:prstGeom>
        </p:spPr>
      </p:pic>
    </p:spTree>
    <p:extLst>
      <p:ext uri="{BB962C8B-B14F-4D97-AF65-F5344CB8AC3E}">
        <p14:creationId xmlns:p14="http://schemas.microsoft.com/office/powerpoint/2010/main" val="1716248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fld id="{1376EB67-B175-C847-8B19-4349EFD92669}" type="slidenum">
              <a:rPr lang="en-US" smtClean="0"/>
              <a:pPr/>
              <a:t>4</a:t>
            </a:fld>
            <a:endParaRPr lang="en-US" dirty="0"/>
          </a:p>
        </p:txBody>
      </p:sp>
      <p:sp>
        <p:nvSpPr>
          <p:cNvPr id="4" name="Title 3"/>
          <p:cNvSpPr>
            <a:spLocks noGrp="1"/>
          </p:cNvSpPr>
          <p:nvPr>
            <p:ph type="ctrTitle"/>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44000" cy="6257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36086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376EB67-B175-C847-8B19-4349EFD92669}" type="slidenum">
              <a:rPr lang="en-US" smtClean="0"/>
              <a:pPr/>
              <a:t>5</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248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4565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More </a:t>
            </a:r>
            <a:r>
              <a:rPr lang="en-US" dirty="0"/>
              <a:t>recently, </a:t>
            </a:r>
            <a:r>
              <a:rPr lang="en-US" dirty="0" smtClean="0"/>
              <a:t>a poll </a:t>
            </a:r>
            <a:r>
              <a:rPr lang="en-US" dirty="0"/>
              <a:t>conducted May 24-31, 2017 on behalf Thomson Reuters </a:t>
            </a:r>
            <a:r>
              <a:rPr lang="en-US" dirty="0" smtClean="0"/>
              <a:t>found </a:t>
            </a:r>
            <a:r>
              <a:rPr lang="en-US" dirty="0"/>
              <a:t>70 percent of Americans think it is “very </a:t>
            </a:r>
            <a:r>
              <a:rPr lang="en-US" dirty="0" smtClean="0"/>
              <a:t>important” or </a:t>
            </a:r>
            <a:r>
              <a:rPr lang="en-US" dirty="0"/>
              <a:t>“somewhat important” to buy U.S.-made products. </a:t>
            </a:r>
          </a:p>
          <a:p>
            <a:r>
              <a:rPr lang="en-US" dirty="0"/>
              <a:t>Despite </a:t>
            </a:r>
            <a:r>
              <a:rPr lang="en-US" dirty="0" smtClean="0"/>
              <a:t>this </a:t>
            </a:r>
            <a:r>
              <a:rPr lang="en-US" dirty="0"/>
              <a:t>sentiment, 37 percent said they would refuse to pay more for U.S.-made </a:t>
            </a:r>
            <a:r>
              <a:rPr lang="en-US" dirty="0" smtClean="0"/>
              <a:t>goods. </a:t>
            </a:r>
            <a:r>
              <a:rPr lang="en-US" dirty="0"/>
              <a:t>Twenty six percent said they would only pay up to 5 percent more to buy American, and 21 percent capped the premium at 10 percent. </a:t>
            </a:r>
          </a:p>
          <a:p>
            <a:endParaRPr lang="en-US" dirty="0"/>
          </a:p>
        </p:txBody>
      </p:sp>
      <p:sp>
        <p:nvSpPr>
          <p:cNvPr id="3" name="Slide Number Placeholder 2"/>
          <p:cNvSpPr>
            <a:spLocks noGrp="1"/>
          </p:cNvSpPr>
          <p:nvPr>
            <p:ph type="sldNum" sz="quarter" idx="12"/>
          </p:nvPr>
        </p:nvSpPr>
        <p:spPr/>
        <p:txBody>
          <a:bodyPr/>
          <a:lstStyle/>
          <a:p>
            <a:fld id="{1376EB67-B175-C847-8B19-4349EFD92669}" type="slidenum">
              <a:rPr lang="en-US" smtClean="0"/>
              <a:pPr/>
              <a:t>6</a:t>
            </a:fld>
            <a:endParaRPr lang="en-US" dirty="0"/>
          </a:p>
        </p:txBody>
      </p:sp>
    </p:spTree>
    <p:extLst>
      <p:ext uri="{BB962C8B-B14F-4D97-AF65-F5344CB8AC3E}">
        <p14:creationId xmlns:p14="http://schemas.microsoft.com/office/powerpoint/2010/main" val="40388926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For the poll, a sample of roughly 2,857 adults age 18+ </a:t>
            </a:r>
            <a:r>
              <a:rPr lang="en-US" dirty="0" smtClean="0"/>
              <a:t>was </a:t>
            </a:r>
            <a:r>
              <a:rPr lang="en-US" dirty="0"/>
              <a:t>interviewed online </a:t>
            </a:r>
            <a:r>
              <a:rPr lang="en-US" dirty="0" smtClean="0"/>
              <a:t>in English.</a:t>
            </a:r>
          </a:p>
          <a:p>
            <a:pPr lvl="1"/>
            <a:r>
              <a:rPr lang="en-US" dirty="0" smtClean="0"/>
              <a:t>The </a:t>
            </a:r>
            <a:r>
              <a:rPr lang="en-US" dirty="0"/>
              <a:t>sample includes 1,257 Democrats, 1,004 Republicans, and 354 Independents</a:t>
            </a:r>
            <a:r>
              <a:rPr lang="en-US" dirty="0" smtClean="0"/>
              <a:t>.</a:t>
            </a:r>
            <a:endParaRPr lang="en-US" dirty="0"/>
          </a:p>
          <a:p>
            <a:r>
              <a:rPr lang="en-US" dirty="0"/>
              <a:t>The poll included 593 adults who made less than $25,000 per year, 1,283 who said they earned between $25,000 and $74,999, and 805 people who earned more than $75,000</a:t>
            </a:r>
            <a:r>
              <a:rPr lang="en-US" dirty="0" smtClean="0"/>
              <a:t>.</a:t>
            </a:r>
          </a:p>
          <a:p>
            <a:r>
              <a:rPr lang="en-US" dirty="0"/>
              <a:t>Interestingly, the poll showed that lower income Americans were the most enthusiastic about buying U.S. goods</a:t>
            </a:r>
            <a:r>
              <a:rPr lang="en-US" dirty="0" smtClean="0"/>
              <a:t>. </a:t>
            </a:r>
            <a:endParaRPr lang="en-US" b="1" dirty="0"/>
          </a:p>
        </p:txBody>
      </p:sp>
      <p:sp>
        <p:nvSpPr>
          <p:cNvPr id="3" name="Slide Number Placeholder 2"/>
          <p:cNvSpPr>
            <a:spLocks noGrp="1"/>
          </p:cNvSpPr>
          <p:nvPr>
            <p:ph type="sldNum" sz="quarter" idx="12"/>
          </p:nvPr>
        </p:nvSpPr>
        <p:spPr/>
        <p:txBody>
          <a:bodyPr/>
          <a:lstStyle/>
          <a:p>
            <a:fld id="{1376EB67-B175-C847-8B19-4349EFD92669}" type="slidenum">
              <a:rPr lang="en-US" smtClean="0"/>
              <a:pPr/>
              <a:t>7</a:t>
            </a:fld>
            <a:endParaRPr lang="en-US" dirty="0"/>
          </a:p>
        </p:txBody>
      </p:sp>
    </p:spTree>
    <p:extLst>
      <p:ext uri="{BB962C8B-B14F-4D97-AF65-F5344CB8AC3E}">
        <p14:creationId xmlns:p14="http://schemas.microsoft.com/office/powerpoint/2010/main" val="3201627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The </a:t>
            </a:r>
            <a:r>
              <a:rPr lang="en-US" dirty="0"/>
              <a:t>good news for U.S. manufacturers is that the poll demonstrates that Americans like the quality of many domestic goods. </a:t>
            </a:r>
          </a:p>
          <a:p>
            <a:pPr lvl="1"/>
            <a:r>
              <a:rPr lang="en-US" dirty="0"/>
              <a:t>Thirty-one percent in the poll said American-made cars are the best in the </a:t>
            </a:r>
            <a:r>
              <a:rPr lang="en-US" dirty="0" smtClean="0"/>
              <a:t>world.</a:t>
            </a:r>
          </a:p>
          <a:p>
            <a:pPr lvl="1"/>
            <a:r>
              <a:rPr lang="en-US" dirty="0" smtClean="0"/>
              <a:t>German </a:t>
            </a:r>
            <a:r>
              <a:rPr lang="en-US" dirty="0"/>
              <a:t>cars were voted best by 23 percent of </a:t>
            </a:r>
            <a:r>
              <a:rPr lang="en-US" dirty="0" smtClean="0"/>
              <a:t>respondents.</a:t>
            </a:r>
          </a:p>
          <a:p>
            <a:pPr lvl="1"/>
            <a:r>
              <a:rPr lang="en-US" dirty="0" smtClean="0"/>
              <a:t>And </a:t>
            </a:r>
            <a:r>
              <a:rPr lang="en-US" dirty="0"/>
              <a:t>thirty-eight percent said U.S.-made clothes were </a:t>
            </a:r>
            <a:r>
              <a:rPr lang="en-US" dirty="0" smtClean="0"/>
              <a:t>best. </a:t>
            </a:r>
            <a:endParaRPr lang="en-US" dirty="0"/>
          </a:p>
          <a:p>
            <a:endParaRPr lang="en-US" dirty="0"/>
          </a:p>
        </p:txBody>
      </p:sp>
      <p:sp>
        <p:nvSpPr>
          <p:cNvPr id="3" name="Slide Number Placeholder 2"/>
          <p:cNvSpPr>
            <a:spLocks noGrp="1"/>
          </p:cNvSpPr>
          <p:nvPr>
            <p:ph type="sldNum" sz="quarter" idx="12"/>
          </p:nvPr>
        </p:nvSpPr>
        <p:spPr/>
        <p:txBody>
          <a:bodyPr/>
          <a:lstStyle/>
          <a:p>
            <a:fld id="{1376EB67-B175-C847-8B19-4349EFD92669}" type="slidenum">
              <a:rPr lang="en-US" smtClean="0"/>
              <a:pPr/>
              <a:t>8</a:t>
            </a:fld>
            <a:endParaRPr lang="en-US" dirty="0"/>
          </a:p>
        </p:txBody>
      </p:sp>
    </p:spTree>
    <p:extLst>
      <p:ext uri="{BB962C8B-B14F-4D97-AF65-F5344CB8AC3E}">
        <p14:creationId xmlns:p14="http://schemas.microsoft.com/office/powerpoint/2010/main" val="3986858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a:t>The Legal Landscape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6127" y="83346"/>
            <a:ext cx="2190750" cy="428625"/>
          </a:xfrm>
          <a:prstGeom prst="rect">
            <a:avLst/>
          </a:prstGeom>
        </p:spPr>
      </p:pic>
    </p:spTree>
    <p:extLst>
      <p:ext uri="{BB962C8B-B14F-4D97-AF65-F5344CB8AC3E}">
        <p14:creationId xmlns:p14="http://schemas.microsoft.com/office/powerpoint/2010/main" val="254590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2303</Words>
  <Application>Microsoft Office PowerPoint</Application>
  <PresentationFormat>On-screen Show (4:3)</PresentationFormat>
  <Paragraphs>145</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Georgia</vt:lpstr>
      <vt:lpstr>Times New Roman</vt:lpstr>
      <vt:lpstr>Office Theme</vt:lpstr>
      <vt:lpstr>Made in America</vt:lpstr>
      <vt:lpstr>The Surveys Say!</vt:lpstr>
      <vt:lpstr>2015 Consumer Reports Survey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Closing Letter – An Example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Made in America</dc:title>
  <dc:creator>Umed Singh</dc:creator>
  <cp:lastModifiedBy>Umed Singh</cp:lastModifiedBy>
  <cp:revision>2</cp:revision>
  <dcterms:modified xsi:type="dcterms:W3CDTF">2017-09-28T10:12:01Z</dcterms:modified>
</cp:coreProperties>
</file>